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5E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0"/>
            <a:ext cx="8869680" cy="10058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0"/>
            <a:ext cx="8503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শ্রেণি পাঠ উপস্থাপনা</a:t>
            </a:r>
            <a:endParaRPr lang="en-US" sz="2600" dirty="0"/>
          </a:p>
        </p:txBody>
      </p:sp>
      <p:pic>
        <p:nvPicPr>
          <p:cNvPr id="5" name="Image 0" descr="/home/claude/profile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188720"/>
            <a:ext cx="2286000" cy="2286000"/>
          </a:xfrm>
          <a:prstGeom prst="ellipse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108960" y="1097280"/>
            <a:ext cx="5760720" cy="2560320"/>
          </a:xfrm>
          <a:prstGeom prst="rect">
            <a:avLst/>
          </a:prstGeom>
          <a:solidFill>
            <a:srgbClr val="255E23">
              <a:alpha val="70000"/>
            </a:srgbClr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200400" y="1188720"/>
            <a:ext cx="55778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</a:t>
            </a:r>
            <a:endParaRPr lang="en-US" sz="2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সহকারী শিক্ষক</a:t>
            </a:r>
            <a:endParaRPr lang="en-US" sz="2800" dirty="0"/>
          </a:p>
          <a:p>
            <a:pPr indent="0" marL="0">
              <a:buNone/>
            </a:pPr>
            <a:r>
              <a:rPr lang="en-US" sz="1500" dirty="0">
                <a:solidFill>
                  <a:srgbClr val="C8E6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৬৫ নং ছনপাড়া সরকারি প্রাথমিক বিদ্যালয়</a:t>
            </a:r>
            <a:endParaRPr lang="en-US" sz="2800" dirty="0"/>
          </a:p>
          <a:p>
            <a:pPr indent="0" marL="0">
              <a:buNone/>
            </a:pPr>
            <a:r>
              <a:rPr lang="en-US" sz="1500" dirty="0">
                <a:solidFill>
                  <a:srgbClr val="C8E6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আড়াইহাজার, নারায়ণগঞ্জ</a:t>
            </a:r>
            <a:endParaRPr lang="en-US" sz="2800" dirty="0"/>
          </a:p>
        </p:txBody>
      </p:sp>
      <p:sp>
        <p:nvSpPr>
          <p:cNvPr id="8" name="Shape 5"/>
          <p:cNvSpPr/>
          <p:nvPr/>
        </p:nvSpPr>
        <p:spPr>
          <a:xfrm>
            <a:off x="274320" y="3886200"/>
            <a:ext cx="8869680" cy="125730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65760" y="3886200"/>
            <a:ext cx="8503920" cy="1257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বিষয়: বাংলাদেশ ও বিশ্বপরিচয়  |  </a:t>
            </a:r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অধ্যায় ১৩: বাংলাদেশের প্রাকৃতিক সম্পদ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অনুশীলনী প্রশ্ন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8595360" cy="548640"/>
          </a:xfrm>
          <a:prstGeom prst="rect">
            <a:avLst/>
          </a:prstGeom>
          <a:solidFill>
            <a:srgbClr val="FFF9C4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9728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রান্নার কাজে জ্বালানি হিসেবে ব্যবহৃত গ্যাস কোন ধরনের সম্পদ?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737360"/>
            <a:ext cx="8595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73736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কোন গুচ্ছটির সব কয়টি বনজ সম্পদ?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74320" y="2377440"/>
            <a:ext cx="8595360" cy="548640"/>
          </a:xfrm>
          <a:prstGeom prst="rect">
            <a:avLst/>
          </a:prstGeom>
          <a:solidFill>
            <a:srgbClr val="FFF9C4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37744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সমুদ্র সম্পদ ব্যবহারের সর্বোত্তম উপায় হচ্ছে কোনটি?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74320" y="3017520"/>
            <a:ext cx="8595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01752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৪. বনজ সম্পদের গুরুত্ব লেখো।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74320" y="3657600"/>
            <a:ext cx="8595360" cy="548640"/>
          </a:xfrm>
          <a:prstGeom prst="rect">
            <a:avLst/>
          </a:prstGeom>
          <a:solidFill>
            <a:srgbClr val="FFF9C4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65760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৫. প্রাকৃতিক সম্পদ সংরক্ষণের উপায় লেখো।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4297680"/>
            <a:ext cx="8595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29768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৬. নদ-নদী কোন সম্পদের অন্তর্ভুক্ত?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5E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পাঠের সারসংক্ষেপ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প্রকৃতি আমাদের যা দেয় তা-ই প্রাকৃতিক সম্পদ।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536192"/>
            <a:ext cx="8229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বাংলাদেশে চার ধরনের প্রাকৃতিক সম্পদ: খনিজ, বনজ, পানি ও সমুদ্র সম্পদ।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2066544"/>
            <a:ext cx="8229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গ্যাস আমাদের প্রধান খনিজ সম্পদ যা রান্না ও বিদ্যুতে ব্যবহার হয়।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2596896"/>
            <a:ext cx="8229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বনজ সম্পদ কাঠ, ঘরবাড়ি, আসবাবপত্র ও জ্বালানির যোগান দেয়।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127248"/>
            <a:ext cx="8229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পানি সম্পদ কৃষি, মৎস্য ও শিল্পের জন্য অপরিহার্য।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3657600"/>
            <a:ext cx="8229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সমুদ্র থেকে মাছ ও লবণ পাওয়া যায়। সংরক্ষণ করা আমাদের দায়িত্ব।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371600" y="4114800"/>
            <a:ext cx="6400800" cy="91440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371600" y="411480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সকলকে আন্তরিক ধন্যবাদ ও শুভেচ্ছা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B5E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অধ্যায় ১৩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প্রাকৃতিক সম্পদ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1828800" y="2926080"/>
            <a:ext cx="5486400" cy="5486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310896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শিখনফল:</a:t>
            </a:r>
            <a:endParaRPr lang="en-US" sz="18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প্রাকৃতিক সম্পদের ধরন চিহ্নিত করতে পারব</a:t>
            </a:r>
            <a:endParaRPr lang="en-US" sz="18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বাংলাদেশের প্রধান প্রাকৃতিক সম্পদ সম্পর্কে জানব</a:t>
            </a:r>
            <a:endParaRPr lang="en-US" sz="18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প্রাকৃতিক সম্পদ সংরক্ষণের গুরুত্ব বুঝব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প্রাকৃতিক সম্পদ কী?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1280160"/>
          </a:xfrm>
          <a:prstGeom prst="rect">
            <a:avLst/>
          </a:prstGeom>
          <a:solidFill>
            <a:srgbClr val="F9A825">
              <a:alpha val="80000"/>
            </a:srgbClr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5156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প্রকৃতি আমাদের যা কিছু দেয় — তাই প্রাকৃতিক সম্পদ। বাংলাদেশে অনেক প্রাকৃতিক সম্পদ রয়েছে।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এর মধ্যে খনিজ, বনজ, পানি ও সমুদ্র সম্পদ উল্লেখযোগ্য।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2468880"/>
            <a:ext cx="2011680" cy="14630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2560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⛏ খনিজ সম্পদ
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গ্যাস, কয়লা, তেল, চুনাপাথর প্রভৃতি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450592" y="2468880"/>
            <a:ext cx="2011680" cy="14630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42032" y="2560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🌳 বনজ সম্পদ
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গাছপালা, লতাপাতা, বন্যপ্রাণী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626864" y="2468880"/>
            <a:ext cx="2011680" cy="14630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18304" y="2560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পানি সম্পদ
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নদী, খাল, বিল, ভূগর্ভস্থ পানি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803136" y="2468880"/>
            <a:ext cx="2011680" cy="14630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894576" y="2560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🌊 সমুদ্র সম্পদ
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মাছ, লবণ ও সামুদ্রিক উদ্ভিদ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5D4037"/>
          </a:solidFill>
          <a:ln w="12700">
            <a:solidFill>
              <a:srgbClr val="5D403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⛏ খনিজ সম্পদ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গ্যাস আমাদের দেশের প্রধান খনিজ সম্পদ। বাংলাদেশের সিলেট, সুনামগঞ্জ, হবিগঞ্জ, রাজশাহী, কুমিল্লা, চট্টগ্রাম, ভোলা, নরসিংদী ও গাজীপুর জেলায় প্রধান গ্যাসক্ষেত্র রয়েছে।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2011680"/>
            <a:ext cx="4114800" cy="2743200"/>
          </a:xfrm>
          <a:prstGeom prst="rect">
            <a:avLst/>
          </a:prstGeom>
          <a:solidFill>
            <a:srgbClr val="EFEBE9"/>
          </a:solidFill>
          <a:ln w="12700">
            <a:solidFill>
              <a:srgbClr val="8D6E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0574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D40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প্রধান খনিজ সম্পদসমূহ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560320"/>
            <a:ext cx="38404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প্রাকৃতিক গ্যাস (রান্না, বিদ্যুৎ, শিল্পে ব্যবহার)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কয়লা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খনিজ তেল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আকরিক লৌহ ও তামা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চুনাপাথর ও চীনামাটি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সাদামাটি ও সিলিকা বালি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2011680"/>
            <a:ext cx="4114800" cy="2743200"/>
          </a:xfrm>
          <a:prstGeom prst="rect">
            <a:avLst/>
          </a:prstGeom>
          <a:solidFill>
            <a:srgbClr val="FFF8E1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0" y="20574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F6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গ্যাস ও কয়লার ব্যবহার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754880" y="2560320"/>
            <a:ext cx="38404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🔥 রান্নার জ্বালানি হিসেবে গ্যাস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বিদ্যুৎ উৎপাদনের জ্বালানি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🏭 শিল্প প্রতিষ্ঠানে কাঁচামাল হিসেবে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🌾 সার শিল্পে গ্যাসের ব্যবহার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🌳 বনজ সম্পদ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বনাঞ্চলে সেগুন, মেহগনি, শাল, গজারি, সুন্দরী, গেওয়া, গরান ইত্যাদি বৃক্ষ রয়েছে।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বৃক্ষ থেকে কাঠ পাই। ঘরবাড়ি, আসবাবপত্র, নৌযান তৈরি ও জ্বালানি হিসেবে কাঠ ব্যবহার হয়।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2011680"/>
            <a:ext cx="4114800" cy="2743200"/>
          </a:xfrm>
          <a:prstGeom prst="rect">
            <a:avLst/>
          </a:prstGeom>
          <a:solidFill>
            <a:srgbClr val="C8E6C9"/>
          </a:solidFill>
          <a:ln w="19050">
            <a:solidFill>
              <a:srgbClr val="2E7D3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210312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🪵 কাঠের ব্যবহার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27432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ঘরবাড়ি নির্মাণ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2004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আসবাবপত্র তৈরি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36576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নৌযান নির্মাণ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1148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জ্বালানি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846320" y="2011680"/>
            <a:ext cx="4114800" cy="2743200"/>
          </a:xfrm>
          <a:prstGeom prst="rect">
            <a:avLst/>
          </a:prstGeom>
          <a:solidFill>
            <a:srgbClr val="C8E6C9"/>
          </a:solidFill>
          <a:ln w="19050">
            <a:solidFill>
              <a:srgbClr val="2E7D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83480" y="210312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অন্যান্য বনজ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0" y="27432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লতাপাতা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029200" y="32004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ফলমূল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029200" y="36576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মোম ও মধু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29200" y="41148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বন্যপ্রাণী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পানি সম্পদ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পানির অপর নাম জীবন। নদী-নালা, খাল-বিল, পুকুর ও ভূগর্ভ থেকে আমরা পানি পাই।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পানির প্রধান উৎস বৃষ্টি। এই পানি কৃষি, শিল্প, বিদ্যুৎ উৎপাদন ও মৎস্য সম্পদের কাজে লাগে।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2011680"/>
            <a:ext cx="2057400" cy="2743200"/>
          </a:xfrm>
          <a:prstGeom prst="rect">
            <a:avLst/>
          </a:prstGeom>
          <a:solidFill>
            <a:srgbClr val="E3F2FD"/>
          </a:solidFill>
          <a:ln w="19050">
            <a:solidFill>
              <a:srgbClr val="1565C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2011680"/>
            <a:ext cx="2057400" cy="5943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201168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কৃষি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65760" y="2651760"/>
            <a:ext cx="1874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ধান, পাট ও অন্যান্য ফসল চাষে সেচের জন্য পানি ব্যবহার হয়।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450592" y="2011680"/>
            <a:ext cx="2057400" cy="2743200"/>
          </a:xfrm>
          <a:prstGeom prst="rect">
            <a:avLst/>
          </a:prstGeom>
          <a:solidFill>
            <a:srgbClr val="E3F2FD"/>
          </a:solidFill>
          <a:ln w="19050">
            <a:solidFill>
              <a:srgbClr val="1565C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450592" y="2011680"/>
            <a:ext cx="2057400" cy="5943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496312" y="201168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মৎস্য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542032" y="2651760"/>
            <a:ext cx="1874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নদী ও পুকুরে মাছ চাষ করে আমরা খাদ্য ও আয় করি।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26864" y="2011680"/>
            <a:ext cx="2057400" cy="2743200"/>
          </a:xfrm>
          <a:prstGeom prst="rect">
            <a:avLst/>
          </a:prstGeom>
          <a:solidFill>
            <a:srgbClr val="E3F2FD"/>
          </a:solidFill>
          <a:ln w="19050">
            <a:solidFill>
              <a:srgbClr val="1565C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26864" y="2011680"/>
            <a:ext cx="2057400" cy="5943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72584" y="201168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শিল্প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18304" y="2651760"/>
            <a:ext cx="1874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কলকারখানায় উৎপাদন প্রক্রিয়ায় পানি লাগে।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803136" y="2011680"/>
            <a:ext cx="2057400" cy="2743200"/>
          </a:xfrm>
          <a:prstGeom prst="rect">
            <a:avLst/>
          </a:prstGeom>
          <a:solidFill>
            <a:srgbClr val="E3F2FD"/>
          </a:solidFill>
          <a:ln w="19050">
            <a:solidFill>
              <a:srgbClr val="1565C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803136" y="2011680"/>
            <a:ext cx="2057400" cy="5943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48856" y="201168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পরিবহন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894576" y="2651760"/>
            <a:ext cx="1874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নদী ও সমুদ্রপথে মালামাল ও যাত্রী পরিবহন হয়।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🌊 সমুদ্র সম্পদ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সমুদ্রসীমায় বিপুল পরিমাণ উদ্ভিদজাত ও প্রাণীজ সম্পদ রয়েছে। সমুদ্রের পানি থেকে লবণ উৎপাদন করা হয়।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এই সম্পদ সংরক্ষণ করে বাংলাদেশ অর্থনীতির উন্নতি করা সম্ভব।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2103120"/>
            <a:ext cx="2743200" cy="2651760"/>
          </a:xfrm>
          <a:prstGeom prst="rect">
            <a:avLst/>
          </a:prstGeom>
          <a:solidFill>
            <a:srgbClr val="E0F2F1"/>
          </a:solidFill>
          <a:ln w="19050">
            <a:solidFill>
              <a:srgbClr val="0069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21488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🐟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57200" y="28346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সামুদ্রিক মাছ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337560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সমুদ্রে প্রচুর মাছ পাওয়া যায়। এটি খাদ্য ও রপ্তানির গুরুত্বপূর্ণ উৎস।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0" y="2103120"/>
            <a:ext cx="2743200" cy="2651760"/>
          </a:xfrm>
          <a:prstGeom prst="rect">
            <a:avLst/>
          </a:prstGeom>
          <a:solidFill>
            <a:srgbClr val="E0F2F1"/>
          </a:solidFill>
          <a:ln w="19050">
            <a:solidFill>
              <a:srgbClr val="0069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0" y="21488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🧂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3291840" y="28346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লবণ উৎপাদন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91840" y="3337560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সমুদ্রের পানি থেকে লবণ উৎপাদন করা হয়। এটি আমাদের খাদ্যের অপরিহার্য উপাদান।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035040" y="2103120"/>
            <a:ext cx="2743200" cy="2651760"/>
          </a:xfrm>
          <a:prstGeom prst="rect">
            <a:avLst/>
          </a:prstGeom>
          <a:solidFill>
            <a:srgbClr val="E0F2F1"/>
          </a:solidFill>
          <a:ln w="19050">
            <a:solidFill>
              <a:srgbClr val="00695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035040" y="21488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🚢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126480" y="28346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সমুদ্রবন্দর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126480" y="3337560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চট্টগ্রাম ও মোংলা সমুদ্রবন্দর দিয়ে আমদানি-রপ্তানি হয়।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প্রাকৃতিক সম্পদের গুরুত্ব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206240" cy="1188720"/>
          </a:xfrm>
          <a:prstGeom prst="rect">
            <a:avLst/>
          </a:prstGeom>
          <a:solidFill>
            <a:srgbClr val="F3E5F5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234440"/>
            <a:ext cx="640080" cy="64008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344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18872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খাদ্য উৎপাদন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60020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পানি ও বনজ সম্পদ কৃষিকাজে ব্যবহার করে খাদ্য উৎপাদন হয়।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206240" cy="1188720"/>
          </a:xfrm>
          <a:prstGeom prst="rect">
            <a:avLst/>
          </a:prstGeom>
          <a:solidFill>
            <a:srgbClr val="F3E5F5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1234440"/>
            <a:ext cx="640080" cy="64008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2344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577840" y="118872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জ্বালানি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577840" y="160020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গ্যাস ও কয়লা রান্না, যানবাহন ও বিদ্যুৎ উৎপাদনে ব্যবহার হয়।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423160"/>
            <a:ext cx="4206240" cy="1188720"/>
          </a:xfrm>
          <a:prstGeom prst="rect">
            <a:avLst/>
          </a:prstGeom>
          <a:solidFill>
            <a:srgbClr val="F3E5F5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560320"/>
            <a:ext cx="640080" cy="64008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560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97280" y="251460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শিল্প কাঁচামাল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292608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শিল্পের অধিকাংশ কাঁচামাল প্রাকৃতিক সম্পদ থেকে আসে।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423160"/>
            <a:ext cx="4206240" cy="1188720"/>
          </a:xfrm>
          <a:prstGeom prst="rect">
            <a:avLst/>
          </a:prstGeom>
          <a:solidFill>
            <a:srgbClr val="F3E5F5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46320" y="2560320"/>
            <a:ext cx="640080" cy="64008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560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577840" y="251460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পরিবহন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577840" y="292608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সমুদ্র ও নদীপথে মালামাল ও মানুষ পরিবহন হয়।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3749040"/>
            <a:ext cx="4206240" cy="1188720"/>
          </a:xfrm>
          <a:prstGeom prst="rect">
            <a:avLst/>
          </a:prstGeom>
          <a:solidFill>
            <a:srgbClr val="F3E5F5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886200"/>
            <a:ext cx="640080" cy="64008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886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৫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097280" y="384048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অর্থনৈতিক উন্নয়ন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97280" y="425196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প্রাকৃতিক সম্পদ রপ্তানি করে দেশের অর্থনীতি শক্তিশালী হয়।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54880" y="3749040"/>
            <a:ext cx="4206240" cy="1188720"/>
          </a:xfrm>
          <a:prstGeom prst="rect">
            <a:avLst/>
          </a:prstGeom>
          <a:solidFill>
            <a:srgbClr val="F3E5F5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846320" y="3886200"/>
            <a:ext cx="640080" cy="64008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886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577840" y="384048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পরিবেশ রক্ষা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577840" y="425196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বনভূমি প্রাকৃতিক দুর্যোগ মোকাবেলায় গুরুত্বপূর্ণ ভূমিকা রাখে।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BF360C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প্রাকৃতিক সম্পদ সংরক্ষণের উপায়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বর্তমানে অপরিকল্পিত নগরায়ণ ও শিল্পায়নের কারণে প্রাকৃতিক সম্পদ ক্ষতিগ্রস্ত হচ্ছে। তাই সংরক্ষণ করা জরুরি।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828800"/>
            <a:ext cx="4206240" cy="914400"/>
          </a:xfrm>
          <a:prstGeom prst="rect">
            <a:avLst/>
          </a:prstGeom>
          <a:solidFill>
            <a:srgbClr val="FBE9E7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🌱  বৃক্ষরোপণ করা ও পতিত জমিতে বনায়ন করা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0" y="1828800"/>
            <a:ext cx="4206240" cy="914400"/>
          </a:xfrm>
          <a:prstGeom prst="rect">
            <a:avLst/>
          </a:prstGeom>
          <a:solidFill>
            <a:srgbClr val="FBE9E7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182880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🚫  অতিরিক্ত গাছ কাটা বন্ধ করতে হবে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74320" y="2880360"/>
            <a:ext cx="4206240" cy="914400"/>
          </a:xfrm>
          <a:prstGeom prst="rect">
            <a:avLst/>
          </a:prstGeom>
          <a:solidFill>
            <a:srgbClr val="FBE9E7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88036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🏭  পরিকল্পিতভাবে খনিজ সম্পদ আহরণ করা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2880360"/>
            <a:ext cx="4206240" cy="914400"/>
          </a:xfrm>
          <a:prstGeom prst="rect">
            <a:avLst/>
          </a:prstGeom>
          <a:solidFill>
            <a:srgbClr val="FBE9E7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37760" y="288036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🌊  নদী ও সমুদ্রে দূষণ রোধ করতে হবে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274320" y="3931920"/>
            <a:ext cx="4206240" cy="914400"/>
          </a:xfrm>
          <a:prstGeom prst="rect">
            <a:avLst/>
          </a:prstGeom>
          <a:solidFill>
            <a:srgbClr val="FBE9E7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93192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🐟  মাছ আহরণ সীমিত ও পরিকল্পিত রাখা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754880" y="3931920"/>
            <a:ext cx="4206240" cy="914400"/>
          </a:xfrm>
          <a:prstGeom prst="rect">
            <a:avLst/>
          </a:prstGeom>
          <a:solidFill>
            <a:srgbClr val="FBE9E7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393192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জনসচেতনতা বৃদ্ধি করতে হবে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বাংলাদেশের প্রাকৃতিক সম্পদ</dc:title>
  <dc:subject>PptxGenJS Presentation</dc:subject>
  <dc:creator>PptxGenJS</dc:creator>
  <cp:lastModifiedBy>PptxGenJS</cp:lastModifiedBy>
  <cp:revision>1</cp:revision>
  <dcterms:created xsi:type="dcterms:W3CDTF">2026-04-16T00:02:43Z</dcterms:created>
  <dcterms:modified xsi:type="dcterms:W3CDTF">2026-04-16T00:02:43Z</dcterms:modified>
</cp:coreProperties>
</file>