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2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F618D"/>
          </a:solidFill>
          <a:ln/>
        </p:spPr>
      </p:sp>
      <p:pic>
        <p:nvPicPr>
          <p:cNvPr id="3" name="Image 0" descr="/mnt/user-data/uploads/1773683095853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640080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" y="3017520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91440" y="342900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91440" y="37490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91440" y="404164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প্রাথমিক বিদ্যালয়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91440" y="431596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আড়াইহাজার, নারায়ণগঞ্জ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474720" y="73152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অধ্যায় ১৪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3474720" y="1188720"/>
            <a:ext cx="5303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জনসংখ্যা ও জনসম্পদ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3474720" y="2514600"/>
            <a:ext cx="5303520" cy="45720"/>
          </a:xfrm>
          <a:prstGeom prst="rect">
            <a:avLst/>
          </a:prstGeom>
          <a:solidFill>
            <a:srgbClr val="D4AC0D"/>
          </a:solidFill>
          <a:ln/>
        </p:spPr>
      </p:sp>
      <p:sp>
        <p:nvSpPr>
          <p:cNvPr id="12" name="Text 9"/>
          <p:cNvSpPr/>
          <p:nvPr/>
        </p:nvSpPr>
        <p:spPr>
          <a:xfrm>
            <a:off x="3474720" y="265176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বিষয়: বাংলাদেশ ও বিশ্বপরিচয়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3474720" y="306324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শ্রেণি: পঞ্চম  |  </a:t>
            </a:r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তারিখ: ১৪ এপ্রিল, ২০২৬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সংক্ষিপ্ত ও বর্ণনামূলক প্রশ্ন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384048"/>
          </a:xfrm>
          <a:prstGeom prst="rect">
            <a:avLst/>
          </a:prstGeom>
          <a:solidFill>
            <a:srgbClr val="E8F5E9"/>
          </a:solidFill>
          <a:ln w="12700">
            <a:solidFill>
              <a:srgbClr val="82E0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3268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ঙ) সংক্ষিপ্ত প্রশ্ন: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713232"/>
          </a:xfrm>
          <a:prstGeom prst="rect">
            <a:avLst/>
          </a:prstGeom>
          <a:solidFill>
            <a:srgbClr val="F0FFF0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40817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জনসংখ্যাকে জনশক্তিতে পরিণত করার তিনটি উপকারিতা লেখো।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65760" y="1719072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উ: কর্মসংস্থান সৃষ্টি হয়, বেকারত্ব কমে, বৈদেশিক মুদ্রা আয় বাড়ে।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176272"/>
            <a:ext cx="8595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212848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তিনটি বৃত্তিমূলক শিক্ষার নাম লেখো।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365760" y="2523744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উ: ইলেকট্রিশিয়ান, পর্যটন ও ভ্রমণ গাইড, ওয়েল্ডিং কাজ।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3063240"/>
            <a:ext cx="8595360" cy="384048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08152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চ) বর্ণনামূলক প্রশ্ন: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4320" y="3520440"/>
            <a:ext cx="8595360" cy="713232"/>
          </a:xfrm>
          <a:prstGeom prst="rect">
            <a:avLst/>
          </a:prstGeom>
          <a:solidFill>
            <a:srgbClr val="EBF5FB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5570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দেশের উন্নয়ন ত্বরান্বিত করতে কীভাবে জনসংখ্যাকে জনসম্পদে পরিণত করা যায়?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65760" y="3886200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উ: শিক্ষা ও প্রশিক্ষণের মাধ্যমে — কারিগরি, বৃত্তিমূলক, স্বাস্থ্য, প্রকৌশল ও কৃষি শিক্ষা প্রদান করে জনসংখ্যাকে দক্ষ জনশক্তিতে রূপান্তর করা যায়।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4297680"/>
            <a:ext cx="8595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433425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বাংলাদেশে বিভিন্ন পেশার জনসম্পদের বিবরণ দাও।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" y="4663440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উ: বাংলাদেশে শিক্ষক, ডাক্তার, ইঞ্জিনিয়ার, কৃষিবিদ, কারিগর, তথ্যপ্রযুক্তি বিশেষজ্ঞ, পোশাক কর্মী সহ বিভিন্ন পেশায় দক্ষ জনশক্তি কর্মরত আছেন।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52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834640"/>
          </a:xfrm>
          <a:prstGeom prst="rect">
            <a:avLst/>
          </a:prstGeom>
          <a:solidFill>
            <a:srgbClr val="1F618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সারসংক্ষেপ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✔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মানুষজনই একটি দেশের মূল্যবান জনসম্পদ।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457200" y="1060704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✔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শিক্ষা ও প্রশিক্ষণের মাধ্যমে জনসংখ্যাকে জনসম্পদে পরিণত করা সম্ভব।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✔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বিভিন্ন ধরনের শিক্ষা (কারিগরি, বৃত্তিমূলক, স্বাস্থ্য, প্রকৌশল) বিভিন্ন পেশার দক্ষ জনশক্তি তৈরি করে।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865376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✔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জনশক্তি বিদেশে রপ্তানি করলে প্রচুর বৈদেশিক মুদ্রা অর্জন করা যায়।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226771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✔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যে দেশ জনসম্পদে যত উন্নত, সে দেশ অর্থনৈতিক দিক থেকেও তত উন্নত।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0" y="2816352"/>
            <a:ext cx="9144000" cy="45720"/>
          </a:xfrm>
          <a:prstGeom prst="rect">
            <a:avLst/>
          </a:prstGeom>
          <a:solidFill>
            <a:srgbClr val="D4AC0D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292608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ধন্যবাদ সবাইকে!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457200" y="3749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আপনাদের মনোযোগ ও উৎসাহ আমাদের অনুপ্রেরণা।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5760" y="42519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 | সহকারী শিক্ষক | ৬৫ নং ছনপাড়া সরকারি প্রাথমিক বিদ্যালয়, আড়াইহাজার, নারায়ণগঞ্জ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উদ্দেশ্য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E8F4FD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274320" cy="27432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61288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107899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জনসংখ্যা ও জনসম্পদের মধ্যে পার্থক্য ব্যাখ্যা করতে পারব।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773936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956816"/>
            <a:ext cx="274320" cy="27432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929384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1847088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বিভিন্ন ধরনের দক্ষ মানুষের কাজ ও অবদান সম্পর্কে জানতে পারব।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542032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E8F4FD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24912"/>
            <a:ext cx="274320" cy="27432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697480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68680" y="2615184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কীভাবে শিক্ষার মাধ্যমে জনসংখ্যাকে জনসম্পদে রূপান্তর করা যায় তা বলতে পারব।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310128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493008"/>
            <a:ext cx="274320" cy="27432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465576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338328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অর্থনৈতিক উন্নয়নে জনসম্পদের ভূমিকা বিশ্লেষণ করতে পারব।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4078224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E8F4FD"/>
          </a:solidFill>
          <a:ln w="6350">
            <a:solidFill>
              <a:srgbClr val="BDC3C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4261104"/>
            <a:ext cx="274320" cy="27432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233672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68680" y="4151376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বিভিন্ন পেশার জনসম্পদের বিবরণ দিতে পারব।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অর্থনৈতিক উন্নয়নে জনসম্পদ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3840480"/>
          </a:xfrm>
          <a:prstGeom prst="rect">
            <a:avLst/>
          </a:prstGeom>
          <a:solidFill>
            <a:srgbClr val="D6EAF8"/>
          </a:solidFill>
          <a:ln w="12700">
            <a:solidFill>
              <a:srgbClr val="AED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601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জনসম্পদ কী?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1389888"/>
            <a:ext cx="393192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মানুষ বিভিন্ন কাজে দক্ষতা অর্জন করে জনসম্পদে পরিণত হয়। দক্ষ মানুষজনই একটি দেশের জনসম্পদ।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উদাহরণ: মোবাইল, টিভি, ফ্রিজ মেরামতকারী, ইলেকট্রিশিয়ান, মেডিকেল টেকনিশিয়ান, নার্স, পোশাক ডিজাইনার, কলকারখানার কর্মী, শিক্ষক, ডাক্তার, ইঞ্জিনিয়ার, আইনজীবী প্রভৃতি।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663440" y="914400"/>
            <a:ext cx="4206240" cy="1143000"/>
          </a:xfrm>
          <a:prstGeom prst="rect">
            <a:avLst/>
          </a:prstGeom>
          <a:solidFill>
            <a:srgbClr val="E8F8F5"/>
          </a:solidFill>
          <a:ln w="19050">
            <a:solidFill>
              <a:srgbClr val="82E0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987552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নির্মাণ শ্রমিক ও প্রকৌশলী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353312"/>
            <a:ext cx="4023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অবকাঠামো নির্মাণে দক্ষ, দেশের উন্নয়নে অবদান রাখেন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2194560"/>
            <a:ext cx="4206240" cy="1143000"/>
          </a:xfrm>
          <a:prstGeom prst="rect">
            <a:avLst/>
          </a:prstGeom>
          <a:solidFill>
            <a:srgbClr val="FEF9E7"/>
          </a:solidFill>
          <a:ln w="19050">
            <a:solidFill>
              <a:srgbClr val="F7DC6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2267712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কারখানার দক্ষ কর্মী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54880" y="2633472"/>
            <a:ext cx="4023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যন্ত্রপাতি চালানো ও উৎপাদনে দক্ষ, শিল্প খাতে অবদান রাখেন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3474720"/>
            <a:ext cx="4206240" cy="1143000"/>
          </a:xfrm>
          <a:prstGeom prst="rect">
            <a:avLst/>
          </a:prstGeom>
          <a:solidFill>
            <a:srgbClr val="FDEDEC"/>
          </a:solidFill>
          <a:ln w="19050">
            <a:solidFill>
              <a:srgbClr val="F194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3547872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তথ্যপ্রযুক্তি বিশেষজ্ঞ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3913632"/>
            <a:ext cx="4023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কম্পিউটার ও তথ্যপ্রযুক্তিতে দক্ষ, বৈদেশিক মুদ্রা অর্জনে সাহায্য করেন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618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আমাদের আশেপাশের দক্ষ মানুষের ধরন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3657600" cy="41148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960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মানুষের ধরন (১)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0" y="960120"/>
            <a:ext cx="3657600" cy="411480"/>
          </a:xfrm>
          <a:prstGeom prst="rect">
            <a:avLst/>
          </a:prstGeom>
          <a:solidFill>
            <a:srgbClr val="1F618D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0" y="960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মানুষের ধরন (২)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657600" cy="548640"/>
          </a:xfrm>
          <a:prstGeom prst="rect">
            <a:avLst/>
          </a:prstGeom>
          <a:solidFill>
            <a:srgbClr val="EBF5FB"/>
          </a:solidFill>
          <a:ln w="6350">
            <a:solidFill>
              <a:srgbClr val="AED6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536192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ডাক্তার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121408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ED6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194560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শিক্ষক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2779776"/>
            <a:ext cx="3657600" cy="548640"/>
          </a:xfrm>
          <a:prstGeom prst="rect">
            <a:avLst/>
          </a:prstGeom>
          <a:solidFill>
            <a:srgbClr val="EBF5FB"/>
          </a:solidFill>
          <a:ln w="6350">
            <a:solidFill>
              <a:srgbClr val="AED6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8529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ইঞ্জিনিয়ার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3438144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ED6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511296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আইনজীবী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4096512"/>
            <a:ext cx="3657600" cy="548640"/>
          </a:xfrm>
          <a:prstGeom prst="rect">
            <a:avLst/>
          </a:prstGeom>
          <a:solidFill>
            <a:srgbClr val="EBF5FB"/>
          </a:solidFill>
          <a:ln w="6350">
            <a:solidFill>
              <a:srgbClr val="AED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169664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ব্যাংকার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029200" y="1463040"/>
            <a:ext cx="3657600" cy="548640"/>
          </a:xfrm>
          <a:prstGeom prst="rect">
            <a:avLst/>
          </a:prstGeom>
          <a:solidFill>
            <a:srgbClr val="E9F7EF"/>
          </a:solidFill>
          <a:ln w="6350">
            <a:solidFill>
              <a:srgbClr val="A9DF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1536192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কৃষিবিদ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029200" y="2121408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9DF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0" y="2194560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গবেষক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029200" y="2779776"/>
            <a:ext cx="3657600" cy="548640"/>
          </a:xfrm>
          <a:prstGeom prst="rect">
            <a:avLst/>
          </a:prstGeom>
          <a:solidFill>
            <a:srgbClr val="E9F7EF"/>
          </a:solidFill>
          <a:ln w="6350">
            <a:solidFill>
              <a:srgbClr val="A9DFB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28529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কম্পিউটার ইঞ্জিনিয়ার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029200" y="3438144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9DF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20640" y="3511296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নার্স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5029200" y="4096512"/>
            <a:ext cx="3657600" cy="548640"/>
          </a:xfrm>
          <a:prstGeom prst="rect">
            <a:avLst/>
          </a:prstGeom>
          <a:solidFill>
            <a:srgbClr val="E9F7EF"/>
          </a:solidFill>
          <a:ln w="6350">
            <a:solidFill>
              <a:srgbClr val="A9DFB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0" y="4169664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পোশাক ডিজাইনার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solidFill>
            <a:srgbClr val="FEF9E7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4681728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এরাই দেশের উন্নয়নে প্রতিনিয়ত অবদান রেখে চলেছেন।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জনসংখ্যাকে জনসম্পদে রূপান্তর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286000" cy="822960"/>
          </a:xfrm>
          <a:prstGeom prst="roundRect">
            <a:avLst>
              <a:gd name="adj" fmla="val 11111"/>
            </a:avLst>
          </a:prstGeom>
          <a:solidFill>
            <a:srgbClr val="EBF5FB"/>
          </a:solidFill>
          <a:ln w="25400">
            <a:solidFill>
              <a:srgbClr val="3498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96012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জনসংখ্যা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834640" y="960120"/>
            <a:ext cx="2286000" cy="822960"/>
          </a:xfrm>
          <a:prstGeom prst="roundRect">
            <a:avLst>
              <a:gd name="adj" fmla="val 11111"/>
            </a:avLst>
          </a:prstGeom>
          <a:solidFill>
            <a:srgbClr val="E9F7EF"/>
          </a:solidFill>
          <a:ln w="25400">
            <a:solidFill>
              <a:srgbClr val="27AE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834640" y="96012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শিক্ষা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394960" y="960120"/>
            <a:ext cx="2286000" cy="822960"/>
          </a:xfrm>
          <a:prstGeom prst="roundRect">
            <a:avLst>
              <a:gd name="adj" fmla="val 11111"/>
            </a:avLst>
          </a:prstGeom>
          <a:solidFill>
            <a:srgbClr val="FEF9E7"/>
          </a:solidFill>
          <a:ln w="25400">
            <a:solidFill>
              <a:srgbClr val="D4AC0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94960" y="96012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জনশক্তি /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জনসম্পদ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560320" y="1298448"/>
            <a:ext cx="274320" cy="137160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1" name="Shape 9"/>
          <p:cNvSpPr/>
          <p:nvPr/>
        </p:nvSpPr>
        <p:spPr>
          <a:xfrm>
            <a:off x="5120640" y="1298448"/>
            <a:ext cx="274320" cy="137160"/>
          </a:xfrm>
          <a:prstGeom prst="rect">
            <a:avLst/>
          </a:prstGeom>
          <a:solidFill>
            <a:srgbClr val="7F8C8D"/>
          </a:solidFill>
          <a:ln/>
        </p:spPr>
      </p:sp>
      <p:sp>
        <p:nvSpPr>
          <p:cNvPr id="12" name="Shape 10"/>
          <p:cNvSpPr/>
          <p:nvPr/>
        </p:nvSpPr>
        <p:spPr>
          <a:xfrm>
            <a:off x="274320" y="1920240"/>
            <a:ext cx="2468880" cy="1234440"/>
          </a:xfrm>
          <a:prstGeom prst="rect">
            <a:avLst/>
          </a:prstGeom>
          <a:solidFill>
            <a:srgbClr val="D5E8D4"/>
          </a:solidFill>
          <a:ln w="19050">
            <a:solidFill>
              <a:srgbClr val="82B36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কারিগরি শিক্ষা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" y="2331720"/>
            <a:ext cx="22860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ইলেকট্রিশিয়ান, ডিপ্লোমা ইঞ্জিনিয়ার, মেডিকেল টেকনিশিয়ান, নার্স, ডিপ্লোমা কৃষিবিদ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017520" y="1920240"/>
            <a:ext cx="2468880" cy="1234440"/>
          </a:xfrm>
          <a:prstGeom prst="rect">
            <a:avLst/>
          </a:prstGeom>
          <a:solidFill>
            <a:srgbClr val="DAE8FC"/>
          </a:solidFill>
          <a:ln w="19050">
            <a:solidFill>
              <a:srgbClr val="6C8E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10896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বৃত্তিমূলক শিক্ষা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108960" y="2331720"/>
            <a:ext cx="22860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ইলেকট্রিশিয়ান, পর্যটন গাইড, ওয়েল্ডিং, মোবাইল-কম্পিউটার মেরামত, পশুপালন, মৎস্য চাষ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1920240"/>
            <a:ext cx="2560320" cy="1234440"/>
          </a:xfrm>
          <a:prstGeom prst="rect">
            <a:avLst/>
          </a:prstGeom>
          <a:solidFill>
            <a:srgbClr val="FFE6CC"/>
          </a:solidFill>
          <a:ln w="19050">
            <a:solidFill>
              <a:srgbClr val="D79B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09360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স্বাস্থ্য শিক্ষা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09360" y="2331720"/>
            <a:ext cx="23774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ডাক্তার, নার্স, মেডিকেল টেকনিশিয়ান, ফার্মাসিস্ট, স্বাস্থ্যকর্মী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74320" y="3291840"/>
            <a:ext cx="2468880" cy="1234440"/>
          </a:xfrm>
          <a:prstGeom prst="rect">
            <a:avLst/>
          </a:prstGeom>
          <a:solidFill>
            <a:srgbClr val="E1D5E7"/>
          </a:solidFill>
          <a:ln w="19050">
            <a:solidFill>
              <a:srgbClr val="9673A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375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প্রকৌশল ও কৃষি শিক্ষা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3703320"/>
            <a:ext cx="22860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ইঞ্জিনিয়ার, কৃষিবিদ, পশুচিকিৎসক, বনবিদ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017520" y="3291840"/>
            <a:ext cx="2468880" cy="1234440"/>
          </a:xfrm>
          <a:prstGeom prst="rect">
            <a:avLst/>
          </a:prstGeom>
          <a:solidFill>
            <a:srgbClr val="FFF2CC"/>
          </a:solidFill>
          <a:ln w="19050">
            <a:solidFill>
              <a:srgbClr val="D6B65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108960" y="33375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সাধারণ শিক্ষা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108960" y="3703320"/>
            <a:ext cx="22860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শিক্ষক, অফিস-আদালতের কর্মকর্তা-কর্মচারী, অফিস সহায়ক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618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শিক্ষার ধরন অনুযায়ী জনসম্পদ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1440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548640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শিক্ষার ধরন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যে ধরনের জনসম্পদ তৈরি হবে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27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প্রকৌশল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ইঞ্জিনিয়ার, কারিগর, প্রযুক্তিবিদ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সাধারণ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শিক্ষক, অফিস কর্মকর্তা, অফিস সহায়ক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বৃত্তিমূলক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ইলেকট্রিশিয়ান, পর্যটন গাইড, ওয়েল্ডার, মোবাইল মেরামতকারী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স্বাস্থ্য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ডাক্তার, নার্স, মেডিকেল টেকনিশিয়ান, চিকিৎসক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কারিগরি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ডিপ্লোমা ইঞ্জিনিয়ার, মেডিকেল টেকনিশিয়ান, নার্স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কৃষি শিক্ষা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C28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কৃষিবিদ, পশুচিকিৎসক, মৎস্য বিশেষজ্ঞ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C3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526280"/>
            <a:ext cx="8229600" cy="502920"/>
          </a:xfrm>
          <a:prstGeom prst="rect">
            <a:avLst/>
          </a:prstGeom>
          <a:solidFill>
            <a:srgbClr val="E8F8F5"/>
          </a:solidFill>
          <a:ln w="12700">
            <a:solidFill>
              <a:srgbClr val="A9DFB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454456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 একটি জনবহুল দেশ। এদেশের জনসংখ্যাকে জনসম্পদে পরিণত করতে পারলে দেশের উন্নয়ন ত্বরান্বিত হবে।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পোশাক তৈরি কারখানা ও বিদেশে রপ্তানি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3931920"/>
          </a:xfrm>
          <a:prstGeom prst="rect">
            <a:avLst/>
          </a:prstGeom>
          <a:solidFill>
            <a:srgbClr val="EBF5FB"/>
          </a:solidFill>
          <a:ln w="19050">
            <a:solidFill>
              <a:srgbClr val="3498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4114800" cy="457200"/>
          </a:xfrm>
          <a:prstGeom prst="rect">
            <a:avLst/>
          </a:prstGeom>
          <a:solidFill>
            <a:srgbClr val="2E86C1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93268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পোশাক তৈরি কারখানার জন্য প্রয়োজনীয় জনসম্পদ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463040"/>
            <a:ext cx="3931920" cy="384048"/>
          </a:xfrm>
          <a:prstGeom prst="rect">
            <a:avLst/>
          </a:prstGeom>
          <a:solidFill>
            <a:srgbClr val="D6EAF8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4996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ডিজাইনার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920240"/>
            <a:ext cx="393192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9568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কাটিং মাস্টার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377440"/>
            <a:ext cx="3931920" cy="384048"/>
          </a:xfrm>
          <a:prstGeom prst="rect">
            <a:avLst/>
          </a:prstGeom>
          <a:solidFill>
            <a:srgbClr val="D6EAF8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4140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সেলাই কর্মী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834640"/>
            <a:ext cx="393192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712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কারখানা ম্যানেজার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3291840"/>
            <a:ext cx="3931920" cy="384048"/>
          </a:xfrm>
          <a:prstGeom prst="rect">
            <a:avLst/>
          </a:prstGeom>
          <a:solidFill>
            <a:srgbClr val="D6EAF8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3284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রপ্তানি বিশেষজ্ঞ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749040"/>
            <a:ext cx="393192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7856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বিদ্যুৎ সরবরাহকারী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4206240"/>
            <a:ext cx="3931920" cy="384048"/>
          </a:xfrm>
          <a:prstGeom prst="rect">
            <a:avLst/>
          </a:prstGeom>
          <a:solidFill>
            <a:srgbClr val="D6EAF8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242816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যন্ত্রপাতি পরিচালক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754880" y="914400"/>
            <a:ext cx="4114800" cy="3931920"/>
          </a:xfrm>
          <a:prstGeom prst="rect">
            <a:avLst/>
          </a:prstGeom>
          <a:solidFill>
            <a:srgbClr val="FEF9E7"/>
          </a:solidFill>
          <a:ln w="19050">
            <a:solidFill>
              <a:srgbClr val="D4AC0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54880" y="914400"/>
            <a:ext cx="4114800" cy="457200"/>
          </a:xfrm>
          <a:prstGeom prst="rect">
            <a:avLst/>
          </a:prstGeom>
          <a:solidFill>
            <a:srgbClr val="D4AC0D"/>
          </a:solidFill>
          <a:ln/>
        </p:spPr>
      </p:sp>
      <p:sp>
        <p:nvSpPr>
          <p:cNvPr id="23" name="Text 21"/>
          <p:cNvSpPr/>
          <p:nvPr/>
        </p:nvSpPr>
        <p:spPr>
          <a:xfrm>
            <a:off x="4800600" y="932688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মালেয়শিয়ায় রপ্তানির জন্য প্রয়োজনীয় জনসম্পদ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46320" y="1463040"/>
            <a:ext cx="3931920" cy="457200"/>
          </a:xfrm>
          <a:prstGeom prst="rect">
            <a:avLst/>
          </a:prstGeom>
          <a:solidFill>
            <a:srgbClr val="FEF5E7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15087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বিদ্যুৎ সরবরাহকারী ও মেরামতকারী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846320" y="1993392"/>
            <a:ext cx="393192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2039112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যন্ত্রপাতি পরিচালনাকারী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846320" y="2523744"/>
            <a:ext cx="3931920" cy="457200"/>
          </a:xfrm>
          <a:prstGeom prst="rect">
            <a:avLst/>
          </a:prstGeom>
          <a:solidFill>
            <a:srgbClr val="FEF5E7"/>
          </a:solidFill>
          <a:ln/>
        </p:spPr>
      </p:sp>
      <p:sp>
        <p:nvSpPr>
          <p:cNvPr id="29" name="Text 27"/>
          <p:cNvSpPr/>
          <p:nvPr/>
        </p:nvSpPr>
        <p:spPr>
          <a:xfrm>
            <a:off x="4937760" y="256946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কম্পিউটার তথ্য সংরক্ষক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4846320" y="3054096"/>
            <a:ext cx="393192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4937760" y="3099816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যোগাযোগ বিশেষজ্ঞ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4846320" y="3584448"/>
            <a:ext cx="3931920" cy="457200"/>
          </a:xfrm>
          <a:prstGeom prst="rect">
            <a:avLst/>
          </a:prstGeom>
          <a:solidFill>
            <a:srgbClr val="FEF5E7"/>
          </a:solidFill>
          <a:ln/>
        </p:spPr>
      </p:sp>
      <p:sp>
        <p:nvSpPr>
          <p:cNvPr id="33" name="Text 31"/>
          <p:cNvSpPr/>
          <p:nvPr/>
        </p:nvSpPr>
        <p:spPr>
          <a:xfrm>
            <a:off x="4937760" y="363016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ক্যান্টিনের রাঁধুনি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4846320" y="4114800"/>
            <a:ext cx="393192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4937760" y="41605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বিদেশী ভাষা বিশেষজ্ঞ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দেশের উন্নয়নে দক্ষ জনশক্তির উপকারিতা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651760" cy="1600200"/>
          </a:xfrm>
          <a:prstGeom prst="rect">
            <a:avLst/>
          </a:prstGeom>
          <a:solidFill>
            <a:srgbClr val="EBF5FB"/>
          </a:solidFill>
          <a:ln w="19050">
            <a:solidFill>
              <a:srgbClr val="3498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24128"/>
            <a:ext cx="347472" cy="347472"/>
          </a:xfrm>
          <a:prstGeom prst="ellipse">
            <a:avLst/>
          </a:prstGeom>
          <a:solidFill>
            <a:srgbClr val="3498D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058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0058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কর্মসংস্থান সৃষ্টি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417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দেশের বিভিন্ন শিল্প-কলকারখানায় প্রচুর দক্ষ জনবলের কর্মসংস্থানের সুযোগ তৈরি হয়।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914400"/>
            <a:ext cx="2651760" cy="1600200"/>
          </a:xfrm>
          <a:prstGeom prst="rect">
            <a:avLst/>
          </a:prstGeom>
          <a:solidFill>
            <a:srgbClr val="E9F7EF"/>
          </a:solidFill>
          <a:ln w="19050">
            <a:solidFill>
              <a:srgbClr val="27AE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1024128"/>
            <a:ext cx="347472" cy="347472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10058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03320" y="10058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বেকারত্ব হ্রাস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1417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দেশের জনসংখ্যাকে দক্ষ জনশক্তিতে পরিণত করা সম্ভব হলে বেকারত্ব কমে যায়।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914400"/>
            <a:ext cx="2651760" cy="1600200"/>
          </a:xfrm>
          <a:prstGeom prst="rect">
            <a:avLst/>
          </a:prstGeom>
          <a:solidFill>
            <a:srgbClr val="FEF9E7"/>
          </a:solidFill>
          <a:ln w="19050">
            <a:solidFill>
              <a:srgbClr val="D4AC0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09360" y="1024128"/>
            <a:ext cx="347472" cy="347472"/>
          </a:xfrm>
          <a:prstGeom prst="ellipse">
            <a:avLst/>
          </a:prstGeom>
          <a:solidFill>
            <a:srgbClr val="D4AC0D"/>
          </a:solidFill>
          <a:ln/>
        </p:spPr>
      </p:sp>
      <p:sp>
        <p:nvSpPr>
          <p:cNvPr id="16" name="Text 14"/>
          <p:cNvSpPr/>
          <p:nvPr/>
        </p:nvSpPr>
        <p:spPr>
          <a:xfrm>
            <a:off x="6309360" y="10058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720840" y="10058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বৈদেশিক মুদ্রা অর্জন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09360" y="14173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বিদেশে দক্ষ জনশক্তি রপ্তানি করলে প্রচুর বৈদেশিক মুদ্রা উপার্জন করা যায়।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2743200"/>
            <a:ext cx="2651760" cy="1600200"/>
          </a:xfrm>
          <a:prstGeom prst="rect">
            <a:avLst/>
          </a:prstGeom>
          <a:solidFill>
            <a:srgbClr val="FDEDEC"/>
          </a:solidFill>
          <a:ln w="19050">
            <a:solidFill>
              <a:srgbClr val="E74C3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2852928"/>
            <a:ext cx="347472" cy="347472"/>
          </a:xfrm>
          <a:prstGeom prst="ellipse">
            <a:avLst/>
          </a:prstGeom>
          <a:solidFill>
            <a:srgbClr val="E74C3C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28346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28346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পারিবারিক উন্নতি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32461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কর্মী তার পরিবারের আর্থিক চাহিদা পূরণ করার পাশাপাশি জীবনমান উন্নত করতে পারেন।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0" y="2743200"/>
            <a:ext cx="2651760" cy="1600200"/>
          </a:xfrm>
          <a:prstGeom prst="rect">
            <a:avLst/>
          </a:prstGeom>
          <a:solidFill>
            <a:srgbClr val="F5EEF8"/>
          </a:solidFill>
          <a:ln w="19050">
            <a:solidFill>
              <a:srgbClr val="8E44AD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91840" y="2852928"/>
            <a:ext cx="347472" cy="347472"/>
          </a:xfrm>
          <a:prstGeom prst="ellipse">
            <a:avLst/>
          </a:prstGeom>
          <a:solidFill>
            <a:srgbClr val="8E44AD"/>
          </a:solidFill>
          <a:ln/>
        </p:spPr>
      </p:sp>
      <p:sp>
        <p:nvSpPr>
          <p:cNvPr id="26" name="Text 24"/>
          <p:cNvSpPr/>
          <p:nvPr/>
        </p:nvSpPr>
        <p:spPr>
          <a:xfrm>
            <a:off x="3291840" y="28346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703320" y="28346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বিদেশী বিনিয়োগ বৃদ্ধি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91840" y="32461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জনশক্তি থাকলে বিদেশী বিনিয়োগ বৃদ্ধি পায়, যা দেশের অর্থনৈতিক উন্নয়নে গুরুত্বপূর্ণ ভূমিকা রাখে।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217920" y="2743200"/>
            <a:ext cx="2651760" cy="1600200"/>
          </a:xfrm>
          <a:prstGeom prst="rect">
            <a:avLst/>
          </a:prstGeom>
          <a:solidFill>
            <a:srgbClr val="E8F5E9"/>
          </a:solidFill>
          <a:ln w="19050">
            <a:solidFill>
              <a:srgbClr val="2ECC7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309360" y="2852928"/>
            <a:ext cx="347472" cy="347472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31" name="Text 29"/>
          <p:cNvSpPr/>
          <p:nvPr/>
        </p:nvSpPr>
        <p:spPr>
          <a:xfrm>
            <a:off x="6309360" y="28346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720840" y="2834640"/>
            <a:ext cx="2057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মাথাপিছু আয় বৃদ্ধি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309360" y="324612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দক্ষ জনশক্তি তৈরি ও কর্মসংস্থান বৃদ্ধির ফলে মানুষের মাথাপিছু আয় বেড়ে যায়।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F618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অনুশীলনী প্রশ্নোত্তর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8595360" cy="347472"/>
          </a:xfrm>
          <a:prstGeom prst="rect">
            <a:avLst/>
          </a:prstGeom>
          <a:solidFill>
            <a:srgbClr val="D5E8D4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886968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সঠিক উত্তরে টিক (✓) চিহ্ন দাও: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26187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বিনিয়োগ বৃদ্ধির সুফল → ক) কর্মসংস্থান বৃদ্ধি ✓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60934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বেশি বৈদেশিক মুদ্রা অর্জনে বিদেশ পাঠানো উচিত → ক) দক্ষ জনবল ✓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984248"/>
            <a:ext cx="8595360" cy="347472"/>
          </a:xfrm>
          <a:prstGeom prst="rect">
            <a:avLst/>
          </a:prstGeom>
          <a:solidFill>
            <a:srgbClr val="DAE8FC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2002536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61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সঠিক শব্দ বসিয়ে শূন্যস্থান পূরণ করো: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377440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দক্ষ মানুষজনই একটি দেশের → জনসম্পদ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71576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বিদেশে কর্মরত বাংলাদেশের শ্রমিকদের অধিকাংশই → অদক্ষ শ্রমিক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054096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একটি শিল্প-কারখানায় যন্ত্রপাতি চালানোর জন্য → দক্ষ লোক প্রয়োজন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392424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সাধারণ শিক্ষা গ্রহণ করে → অফিস-আদালতে চাকরি পাওয়া যায়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3730752"/>
            <a:ext cx="8595360" cy="347472"/>
          </a:xfrm>
          <a:prstGeom prst="rect">
            <a:avLst/>
          </a:prstGeom>
          <a:solidFill>
            <a:srgbClr val="FFE6CC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3749040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সত্য/মিথ্যা: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কারিগরি শিক্ষা গ্রহণ করে দক্ষ জনশক্তি তৈরি করা যায়। → সত্য ✓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57200" y="44256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দক্ষ জনশক্তি রপ্তানি করে প্রচুর বৈদেশিক মুদ্রা অর্জন করা যায়। → সত্য ✓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57200" y="4736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অর্থনৈতিক উন্নয়নের একমাত্র পথ হলো দক্ষ জনশক্তি। → মিথ্যা ✗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বাংলাদেশের জনসংখ্যা ও জনসম্পদ</dc:title>
  <dc:subject>PptxGenJS Presentation</dc:subject>
  <dc:creator>PptxGenJS</dc:creator>
  <cp:lastModifiedBy>PptxGenJS</cp:lastModifiedBy>
  <cp:revision>1</cp:revision>
  <dcterms:created xsi:type="dcterms:W3CDTF">2026-04-16T00:15:42Z</dcterms:created>
  <dcterms:modified xsi:type="dcterms:W3CDTF">2026-04-16T00:15:42Z</dcterms:modified>
</cp:coreProperties>
</file>