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sldIdLst>
    <p:sldId id="256" r:id="rId2"/>
    <p:sldId id="257" r:id="rId3"/>
    <p:sldId id="260" r:id="rId4"/>
    <p:sldId id="263" r:id="rId5"/>
    <p:sldId id="258" r:id="rId6"/>
    <p:sldId id="264" r:id="rId7"/>
    <p:sldId id="274" r:id="rId8"/>
    <p:sldId id="259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224C-CCF9-4993-B5B4-60DE9CFB96E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0D754-8D1D-4DA8-8EDB-6FBF7FC401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224C-CCF9-4993-B5B4-60DE9CFB96E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754-8D1D-4DA8-8EDB-6FBF7FC40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224C-CCF9-4993-B5B4-60DE9CFB96E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754-8D1D-4DA8-8EDB-6FBF7FC40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224C-CCF9-4993-B5B4-60DE9CFB96E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754-8D1D-4DA8-8EDB-6FBF7FC40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224C-CCF9-4993-B5B4-60DE9CFB96E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754-8D1D-4DA8-8EDB-6FBF7FC401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224C-CCF9-4993-B5B4-60DE9CFB96E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754-8D1D-4DA8-8EDB-6FBF7FC401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224C-CCF9-4993-B5B4-60DE9CFB96E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754-8D1D-4DA8-8EDB-6FBF7FC401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224C-CCF9-4993-B5B4-60DE9CFB96E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754-8D1D-4DA8-8EDB-6FBF7FC40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224C-CCF9-4993-B5B4-60DE9CFB96E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754-8D1D-4DA8-8EDB-6FBF7FC40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224C-CCF9-4993-B5B4-60DE9CFB96E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754-8D1D-4DA8-8EDB-6FBF7FC40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224C-CCF9-4993-B5B4-60DE9CFB96E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754-8D1D-4DA8-8EDB-6FBF7FC40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D05224C-CCF9-4993-B5B4-60DE9CFB96E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10D754-8D1D-4DA8-8EDB-6FBF7FC401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8.wmf"/><Relationship Id="rId5" Type="http://schemas.openxmlformats.org/officeDocument/2006/relationships/control" Target="../activeX/activeX4.xml"/><Relationship Id="rId10" Type="http://schemas.openxmlformats.org/officeDocument/2006/relationships/image" Target="../media/image17.wmf"/><Relationship Id="rId4" Type="http://schemas.openxmlformats.org/officeDocument/2006/relationships/control" Target="../activeX/activeX3.xml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/>
          <p:cNvSpPr/>
          <p:nvPr/>
        </p:nvSpPr>
        <p:spPr>
          <a:xfrm>
            <a:off x="457200" y="2667000"/>
            <a:ext cx="3429000" cy="1752600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24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3772" y="180213"/>
            <a:ext cx="528399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1320800" algn="l"/>
              </a:tabLst>
            </a:pP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ই-টিকেটিং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রেলওয়ে</a:t>
            </a:r>
            <a:r>
              <a:rPr lang="en-US" sz="3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27" y="4076700"/>
            <a:ext cx="329587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429000" cy="263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" y="885498"/>
            <a:ext cx="3452811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27" y="885497"/>
            <a:ext cx="3222622" cy="240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496581" y="4419600"/>
            <a:ext cx="2238376" cy="9144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ই-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টিকেটিং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বিমান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72781" y="1543049"/>
            <a:ext cx="2162176" cy="92710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ই-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টিকেটিং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ট্রেন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0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05000"/>
            <a:ext cx="9143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অগ্রযাত্রায়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ই-সার্ভিসের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ই-সার্ভিসের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সুবিধা 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993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389" y="22436"/>
            <a:ext cx="322704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654107"/>
            <a:ext cx="422324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887" y="842054"/>
            <a:ext cx="7048314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ই-পুর্জি কী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						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658" y="1638028"/>
            <a:ext cx="737603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টাকা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আখ চাষীদের প্রাপ্ত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Online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money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637" y="3200400"/>
            <a:ext cx="7216564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bn-BD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ই-স্বাস্থ্যসেবা কিভাবে পাওয়া যায়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887" y="4560162"/>
            <a:ext cx="29488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603" y="3882539"/>
            <a:ext cx="736643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হাসপাতালে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মোবাইলের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(ঘ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ব্যবস্থাপত্রে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5201" y="842054"/>
            <a:ext cx="1095416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33345" y="3226021"/>
            <a:ext cx="1095416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0658" y="2114607"/>
            <a:ext cx="581342" cy="565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16248" y="3907089"/>
            <a:ext cx="581342" cy="565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8" grpId="0" animBg="1"/>
      <p:bldP spid="19" grpId="0" animBg="1"/>
      <p:bldP spid="15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081" y="859396"/>
            <a:ext cx="6460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একুশ শতকে এসে প্রযুক্তি মানুষকে কোন যুগ উপহার দিয়েছে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32411"/>
            <a:ext cx="38347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 তথ্য ও যোগাযোগ প্রযুক্তি যুগ।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6952" y="1961345"/>
            <a:ext cx="7301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 বিদ্যমান কয়েকটি গুরুত্বপূর্ণ  ই-সার্ভিসের নাম বল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505254"/>
            <a:ext cx="4932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 এমটিএস, ই-পূর্জি, ই-পর্চা, ই-স্বাস্থ্যসেবা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752" y="3265269"/>
            <a:ext cx="6641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কোনটির সাহায্যে দ্রুত ও কম খরচে টাকা পাঠানো যায়?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773100"/>
            <a:ext cx="614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 ইলেকট্রনিক মানি ট্রান্সফার সিস্টেম (এমটিএস) -এর সাহায্যে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9389" y="22436"/>
            <a:ext cx="322704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76600" y="274638"/>
            <a:ext cx="2362200" cy="715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“ই-সার্ভিস হয়রানিমুক্ত সেবা নিশ্চিত করে” তাৎপর্য বিশ্লেষণ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676400"/>
            <a:ext cx="43075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ধন্যবাদ</a:t>
            </a:r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endParaRPr lang="en-US" dirty="0"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22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724400" cy="914400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4191000" cy="495300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শামীম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Trainee id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109,  BTT -37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48200" y="1600200"/>
            <a:ext cx="4343400" cy="495300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indent="0" algn="ctr">
              <a:buNone/>
            </a:pP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dirty="0"/>
          </a:p>
          <a:p>
            <a:pPr marL="0" indent="0" algn="just">
              <a:buNone/>
            </a:pP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: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শিরোনাম: </a:t>
            </a:r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ই-সার্ভিস ও বাংলাদেশ</a:t>
            </a:r>
          </a:p>
          <a:p>
            <a:pPr marL="0" indent="0" algn="just">
              <a:buNone/>
            </a:pP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 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140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56" y="-21771"/>
            <a:ext cx="4397829" cy="3567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-10692"/>
            <a:ext cx="4330700" cy="3567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72886" y="76200"/>
            <a:ext cx="31242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যোগাযোগ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প্রযুক্তি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150265"/>
            <a:ext cx="2743200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ট্রেন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টিকিট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ক্রয়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800" y="3729766"/>
            <a:ext cx="8839200" cy="2947025"/>
            <a:chOff x="99785" y="3789419"/>
            <a:chExt cx="8839200" cy="29470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85" y="3789419"/>
              <a:ext cx="8839200" cy="29470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lowchart: Alternate Process 2"/>
            <p:cNvSpPr/>
            <p:nvPr/>
          </p:nvSpPr>
          <p:spPr>
            <a:xfrm>
              <a:off x="322035" y="4543942"/>
              <a:ext cx="3810000" cy="659337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4846" y="4020722"/>
            <a:ext cx="3975768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অনলাইন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আয়কর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রিটার্ন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5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259" y="0"/>
            <a:ext cx="9144000" cy="6858000"/>
            <a:chOff x="-7259" y="0"/>
            <a:chExt cx="9144000" cy="6858000"/>
          </a:xfrm>
        </p:grpSpPr>
        <p:pic>
          <p:nvPicPr>
            <p:cNvPr id="2052" name="Picture 4" descr="Global Network Images - Free Download on Freepi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9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981200" y="152400"/>
              <a:ext cx="4876800" cy="76944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/>
                <a:t>আজকের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পাঠ</a:t>
              </a:r>
              <a:r>
                <a:rPr lang="en-US" sz="4400" dirty="0" smtClean="0"/>
                <a:t> </a:t>
              </a:r>
              <a:endParaRPr lang="en-US" sz="16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61269" y="2629041"/>
            <a:ext cx="780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ই –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সার্ভিস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ও 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বাংলাদেশ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9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600200"/>
            <a:ext cx="8991600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as-IN" dirty="0" smtClean="0"/>
              <a:t> </a:t>
            </a:r>
            <a:r>
              <a:rPr lang="as-IN" dirty="0"/>
              <a:t>এই পাঠ শেষে শিক্ষার্থীরা...</a:t>
            </a:r>
          </a:p>
          <a:p>
            <a:pPr marL="0" indent="0" algn="just">
              <a:buNone/>
            </a:pPr>
            <a:endParaRPr lang="as-IN" dirty="0"/>
          </a:p>
          <a:p>
            <a:pPr marL="0" indent="0" algn="just">
              <a:buNone/>
            </a:pPr>
            <a:r>
              <a:rPr lang="as-IN" dirty="0"/>
              <a:t>১। ই-সার্ভিস কী তা ব্যাখ্যা করতে পাররে </a:t>
            </a:r>
            <a:r>
              <a:rPr lang="as-IN" dirty="0" smtClean="0"/>
              <a:t>।</a:t>
            </a:r>
            <a:endParaRPr lang="en-US" dirty="0" smtClean="0"/>
          </a:p>
          <a:p>
            <a:pPr marL="0" indent="0" algn="just">
              <a:buNone/>
            </a:pPr>
            <a:endParaRPr lang="as-IN" dirty="0" smtClean="0"/>
          </a:p>
          <a:p>
            <a:pPr marL="0" indent="0" algn="just">
              <a:buNone/>
            </a:pPr>
            <a:r>
              <a:rPr lang="as-IN" dirty="0" smtClean="0"/>
              <a:t>2।</a:t>
            </a:r>
            <a:r>
              <a:rPr lang="en-US" dirty="0"/>
              <a:t> </a:t>
            </a:r>
            <a:r>
              <a:rPr lang="as-IN" dirty="0" smtClean="0"/>
              <a:t>ই-সার্ভিস ব্যবহারের</a:t>
            </a:r>
            <a:r>
              <a:rPr lang="en-US" dirty="0" smtClean="0"/>
              <a:t> </a:t>
            </a:r>
            <a:r>
              <a:rPr lang="en-US" dirty="0" err="1" smtClean="0"/>
              <a:t>কারণ</a:t>
            </a:r>
            <a:r>
              <a:rPr lang="en-US" dirty="0" smtClean="0"/>
              <a:t> ও</a:t>
            </a:r>
            <a:r>
              <a:rPr lang="as-IN" dirty="0" smtClean="0"/>
              <a:t> সুবিধাগুলো ব্যাখ্যা করতে পারবে।</a:t>
            </a:r>
            <a:endParaRPr lang="en-US" dirty="0" smtClean="0"/>
          </a:p>
          <a:p>
            <a:pPr marL="0" indent="0" algn="just">
              <a:buNone/>
            </a:pPr>
            <a:endParaRPr lang="as-IN" dirty="0" smtClean="0"/>
          </a:p>
          <a:p>
            <a:pPr marL="0" indent="0" algn="just">
              <a:buNone/>
            </a:pPr>
            <a:r>
              <a:rPr lang="as-IN" dirty="0" smtClean="0"/>
              <a:t>3</a:t>
            </a:r>
            <a:r>
              <a:rPr lang="en-US" dirty="0" smtClean="0"/>
              <a:t>। </a:t>
            </a:r>
            <a:r>
              <a:rPr lang="as-IN" dirty="0" smtClean="0"/>
              <a:t>বাংলাদেশ </a:t>
            </a:r>
            <a:r>
              <a:rPr lang="en-US" dirty="0" err="1" smtClean="0"/>
              <a:t>গড়তে</a:t>
            </a:r>
            <a:r>
              <a:rPr lang="as-IN" dirty="0" smtClean="0"/>
              <a:t> ই-সার্ভিসের অবদান ব্যাখ্যা করতে পারবে।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7756525" cy="1054100"/>
          </a:xfrm>
          <a:prstGeom prst="ribbon">
            <a:avLst>
              <a:gd name="adj1" fmla="val 166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3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33114" cy="24383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ই-সার্ভিস </a:t>
            </a:r>
            <a:r>
              <a:rPr lang="bn-IN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কী? </a:t>
            </a:r>
            <a:endPara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ইলেকট্রনিক 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পদ্ধতিতে সেবা প্রদানের ব্যাপারটি হচ্ছে ই-সার্ভিস বা ই-সেবা হিসেবে পরিচিত। যা তথ্য ও যোগাযোগ প্রযুক্তি (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ICT) </a:t>
            </a:r>
            <a:r>
              <a:rPr lang="bn-IN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গ্রহীতা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ই-সার্ভিসের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বৈশিষ্ট্য-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i.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স্বল্প খরচে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ii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স্বল্প সময়ে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 হয়রানিমুক্ত সেবা </a:t>
            </a:r>
            <a:endParaRPr lang="en-US" sz="2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4564" y="4279365"/>
            <a:ext cx="1618951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ই-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সার্ভিস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341019" y="2514600"/>
            <a:ext cx="2766039" cy="1764765"/>
            <a:chOff x="3341019" y="2514600"/>
            <a:chExt cx="2766039" cy="1764765"/>
          </a:xfrm>
        </p:grpSpPr>
        <p:sp>
          <p:nvSpPr>
            <p:cNvPr id="26" name="Freeform 25"/>
            <p:cNvSpPr/>
            <p:nvPr/>
          </p:nvSpPr>
          <p:spPr>
            <a:xfrm>
              <a:off x="3341019" y="2514600"/>
              <a:ext cx="2766039" cy="759734"/>
            </a:xfrm>
            <a:custGeom>
              <a:avLst/>
              <a:gdLst>
                <a:gd name="connsiteX0" fmla="*/ 0 w 2665427"/>
                <a:gd name="connsiteY0" fmla="*/ 126625 h 759734"/>
                <a:gd name="connsiteX1" fmla="*/ 126625 w 2665427"/>
                <a:gd name="connsiteY1" fmla="*/ 0 h 759734"/>
                <a:gd name="connsiteX2" fmla="*/ 2538802 w 2665427"/>
                <a:gd name="connsiteY2" fmla="*/ 0 h 759734"/>
                <a:gd name="connsiteX3" fmla="*/ 2665427 w 2665427"/>
                <a:gd name="connsiteY3" fmla="*/ 126625 h 759734"/>
                <a:gd name="connsiteX4" fmla="*/ 2665427 w 2665427"/>
                <a:gd name="connsiteY4" fmla="*/ 633109 h 759734"/>
                <a:gd name="connsiteX5" fmla="*/ 2538802 w 2665427"/>
                <a:gd name="connsiteY5" fmla="*/ 759734 h 759734"/>
                <a:gd name="connsiteX6" fmla="*/ 126625 w 2665427"/>
                <a:gd name="connsiteY6" fmla="*/ 759734 h 759734"/>
                <a:gd name="connsiteX7" fmla="*/ 0 w 2665427"/>
                <a:gd name="connsiteY7" fmla="*/ 633109 h 759734"/>
                <a:gd name="connsiteX8" fmla="*/ 0 w 2665427"/>
                <a:gd name="connsiteY8" fmla="*/ 126625 h 7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5427" h="759734">
                  <a:moveTo>
                    <a:pt x="0" y="126625"/>
                  </a:moveTo>
                  <a:cubicBezTo>
                    <a:pt x="0" y="56692"/>
                    <a:pt x="56692" y="0"/>
                    <a:pt x="126625" y="0"/>
                  </a:cubicBezTo>
                  <a:lnTo>
                    <a:pt x="2538802" y="0"/>
                  </a:lnTo>
                  <a:cubicBezTo>
                    <a:pt x="2608735" y="0"/>
                    <a:pt x="2665427" y="56692"/>
                    <a:pt x="2665427" y="126625"/>
                  </a:cubicBezTo>
                  <a:lnTo>
                    <a:pt x="2665427" y="633109"/>
                  </a:lnTo>
                  <a:cubicBezTo>
                    <a:pt x="2665427" y="703042"/>
                    <a:pt x="2608735" y="759734"/>
                    <a:pt x="2538802" y="759734"/>
                  </a:cubicBezTo>
                  <a:lnTo>
                    <a:pt x="126625" y="759734"/>
                  </a:lnTo>
                  <a:cubicBezTo>
                    <a:pt x="56692" y="759734"/>
                    <a:pt x="0" y="703042"/>
                    <a:pt x="0" y="633109"/>
                  </a:cubicBezTo>
                  <a:lnTo>
                    <a:pt x="0" y="126625"/>
                  </a:lnTo>
                  <a:close/>
                </a:path>
              </a:pathLst>
            </a:cu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19967" tIns="219967" rIns="219967" bIns="219967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ই-পূর্জি</a:t>
              </a:r>
              <a:endParaRPr lang="en-US" sz="48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4724038" y="3274335"/>
              <a:ext cx="10887" cy="100503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533515" y="3134571"/>
            <a:ext cx="3125607" cy="1144794"/>
            <a:chOff x="5533515" y="3134571"/>
            <a:chExt cx="3125607" cy="1144794"/>
          </a:xfrm>
        </p:grpSpPr>
        <p:sp>
          <p:nvSpPr>
            <p:cNvPr id="27" name="Freeform 26"/>
            <p:cNvSpPr/>
            <p:nvPr/>
          </p:nvSpPr>
          <p:spPr>
            <a:xfrm>
              <a:off x="6482450" y="3134571"/>
              <a:ext cx="2176672" cy="759734"/>
            </a:xfrm>
            <a:custGeom>
              <a:avLst/>
              <a:gdLst>
                <a:gd name="connsiteX0" fmla="*/ 0 w 2097497"/>
                <a:gd name="connsiteY0" fmla="*/ 126625 h 759734"/>
                <a:gd name="connsiteX1" fmla="*/ 126625 w 2097497"/>
                <a:gd name="connsiteY1" fmla="*/ 0 h 759734"/>
                <a:gd name="connsiteX2" fmla="*/ 1970872 w 2097497"/>
                <a:gd name="connsiteY2" fmla="*/ 0 h 759734"/>
                <a:gd name="connsiteX3" fmla="*/ 2097497 w 2097497"/>
                <a:gd name="connsiteY3" fmla="*/ 126625 h 759734"/>
                <a:gd name="connsiteX4" fmla="*/ 2097497 w 2097497"/>
                <a:gd name="connsiteY4" fmla="*/ 633109 h 759734"/>
                <a:gd name="connsiteX5" fmla="*/ 1970872 w 2097497"/>
                <a:gd name="connsiteY5" fmla="*/ 759734 h 759734"/>
                <a:gd name="connsiteX6" fmla="*/ 126625 w 2097497"/>
                <a:gd name="connsiteY6" fmla="*/ 759734 h 759734"/>
                <a:gd name="connsiteX7" fmla="*/ 0 w 2097497"/>
                <a:gd name="connsiteY7" fmla="*/ 633109 h 759734"/>
                <a:gd name="connsiteX8" fmla="*/ 0 w 2097497"/>
                <a:gd name="connsiteY8" fmla="*/ 126625 h 7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7497" h="759734">
                  <a:moveTo>
                    <a:pt x="0" y="126625"/>
                  </a:moveTo>
                  <a:cubicBezTo>
                    <a:pt x="0" y="56692"/>
                    <a:pt x="56692" y="0"/>
                    <a:pt x="126625" y="0"/>
                  </a:cubicBezTo>
                  <a:lnTo>
                    <a:pt x="1970872" y="0"/>
                  </a:lnTo>
                  <a:cubicBezTo>
                    <a:pt x="2040805" y="0"/>
                    <a:pt x="2097497" y="56692"/>
                    <a:pt x="2097497" y="126625"/>
                  </a:cubicBezTo>
                  <a:lnTo>
                    <a:pt x="2097497" y="633109"/>
                  </a:lnTo>
                  <a:cubicBezTo>
                    <a:pt x="2097497" y="703042"/>
                    <a:pt x="2040805" y="759734"/>
                    <a:pt x="1970872" y="759734"/>
                  </a:cubicBezTo>
                  <a:lnTo>
                    <a:pt x="126625" y="759734"/>
                  </a:lnTo>
                  <a:cubicBezTo>
                    <a:pt x="56692" y="759734"/>
                    <a:pt x="0" y="703042"/>
                    <a:pt x="0" y="633109"/>
                  </a:cubicBezTo>
                  <a:lnTo>
                    <a:pt x="0" y="126625"/>
                  </a:lnTo>
                  <a:close/>
                </a:path>
              </a:pathLst>
            </a:cu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19967" tIns="219967" rIns="219967" bIns="219967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b="1" kern="1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ই-পর্চা</a:t>
              </a:r>
              <a:endParaRPr lang="en-US" sz="4800" b="1" kern="1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5533515" y="3842292"/>
              <a:ext cx="948935" cy="43707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533515" y="4802586"/>
            <a:ext cx="3432740" cy="1120249"/>
            <a:chOff x="5533515" y="4802586"/>
            <a:chExt cx="3432740" cy="1120249"/>
          </a:xfrm>
        </p:grpSpPr>
        <p:sp>
          <p:nvSpPr>
            <p:cNvPr id="30" name="Freeform 29"/>
            <p:cNvSpPr/>
            <p:nvPr/>
          </p:nvSpPr>
          <p:spPr>
            <a:xfrm>
              <a:off x="6280089" y="5163101"/>
              <a:ext cx="2686166" cy="759734"/>
            </a:xfrm>
            <a:custGeom>
              <a:avLst/>
              <a:gdLst>
                <a:gd name="connsiteX0" fmla="*/ 0 w 3045657"/>
                <a:gd name="connsiteY0" fmla="*/ 126625 h 759734"/>
                <a:gd name="connsiteX1" fmla="*/ 126625 w 3045657"/>
                <a:gd name="connsiteY1" fmla="*/ 0 h 759734"/>
                <a:gd name="connsiteX2" fmla="*/ 2919032 w 3045657"/>
                <a:gd name="connsiteY2" fmla="*/ 0 h 759734"/>
                <a:gd name="connsiteX3" fmla="*/ 3045657 w 3045657"/>
                <a:gd name="connsiteY3" fmla="*/ 126625 h 759734"/>
                <a:gd name="connsiteX4" fmla="*/ 3045657 w 3045657"/>
                <a:gd name="connsiteY4" fmla="*/ 633109 h 759734"/>
                <a:gd name="connsiteX5" fmla="*/ 2919032 w 3045657"/>
                <a:gd name="connsiteY5" fmla="*/ 759734 h 759734"/>
                <a:gd name="connsiteX6" fmla="*/ 126625 w 3045657"/>
                <a:gd name="connsiteY6" fmla="*/ 759734 h 759734"/>
                <a:gd name="connsiteX7" fmla="*/ 0 w 3045657"/>
                <a:gd name="connsiteY7" fmla="*/ 633109 h 759734"/>
                <a:gd name="connsiteX8" fmla="*/ 0 w 3045657"/>
                <a:gd name="connsiteY8" fmla="*/ 126625 h 7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5657" h="759734">
                  <a:moveTo>
                    <a:pt x="0" y="126625"/>
                  </a:moveTo>
                  <a:cubicBezTo>
                    <a:pt x="0" y="56692"/>
                    <a:pt x="56692" y="0"/>
                    <a:pt x="126625" y="0"/>
                  </a:cubicBezTo>
                  <a:lnTo>
                    <a:pt x="2919032" y="0"/>
                  </a:lnTo>
                  <a:cubicBezTo>
                    <a:pt x="2988965" y="0"/>
                    <a:pt x="3045657" y="56692"/>
                    <a:pt x="3045657" y="126625"/>
                  </a:cubicBezTo>
                  <a:lnTo>
                    <a:pt x="3045657" y="633109"/>
                  </a:lnTo>
                  <a:cubicBezTo>
                    <a:pt x="3045657" y="703042"/>
                    <a:pt x="2988965" y="759734"/>
                    <a:pt x="2919032" y="759734"/>
                  </a:cubicBezTo>
                  <a:lnTo>
                    <a:pt x="126625" y="759734"/>
                  </a:lnTo>
                  <a:cubicBezTo>
                    <a:pt x="56692" y="759734"/>
                    <a:pt x="0" y="703042"/>
                    <a:pt x="0" y="633109"/>
                  </a:cubicBezTo>
                  <a:lnTo>
                    <a:pt x="0" y="126625"/>
                  </a:lnTo>
                  <a:close/>
                </a:path>
              </a:pathLst>
            </a:cu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04727" tIns="204727" rIns="204727" bIns="204727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400" b="1" kern="1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ই-টিকিটিং</a:t>
              </a:r>
              <a:endParaRPr lang="en-US" sz="4400" b="1" kern="1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533515" y="4802586"/>
              <a:ext cx="746574" cy="36051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726595" y="4749927"/>
            <a:ext cx="3270344" cy="1932642"/>
            <a:chOff x="2726595" y="4749927"/>
            <a:chExt cx="3270344" cy="1932642"/>
          </a:xfrm>
        </p:grpSpPr>
        <p:sp>
          <p:nvSpPr>
            <p:cNvPr id="31" name="Freeform 30"/>
            <p:cNvSpPr/>
            <p:nvPr/>
          </p:nvSpPr>
          <p:spPr>
            <a:xfrm>
              <a:off x="2726595" y="5922835"/>
              <a:ext cx="3270344" cy="759734"/>
            </a:xfrm>
            <a:custGeom>
              <a:avLst/>
              <a:gdLst>
                <a:gd name="connsiteX0" fmla="*/ 0 w 3637349"/>
                <a:gd name="connsiteY0" fmla="*/ 126625 h 759734"/>
                <a:gd name="connsiteX1" fmla="*/ 126625 w 3637349"/>
                <a:gd name="connsiteY1" fmla="*/ 0 h 759734"/>
                <a:gd name="connsiteX2" fmla="*/ 3510724 w 3637349"/>
                <a:gd name="connsiteY2" fmla="*/ 0 h 759734"/>
                <a:gd name="connsiteX3" fmla="*/ 3637349 w 3637349"/>
                <a:gd name="connsiteY3" fmla="*/ 126625 h 759734"/>
                <a:gd name="connsiteX4" fmla="*/ 3637349 w 3637349"/>
                <a:gd name="connsiteY4" fmla="*/ 633109 h 759734"/>
                <a:gd name="connsiteX5" fmla="*/ 3510724 w 3637349"/>
                <a:gd name="connsiteY5" fmla="*/ 759734 h 759734"/>
                <a:gd name="connsiteX6" fmla="*/ 126625 w 3637349"/>
                <a:gd name="connsiteY6" fmla="*/ 759734 h 759734"/>
                <a:gd name="connsiteX7" fmla="*/ 0 w 3637349"/>
                <a:gd name="connsiteY7" fmla="*/ 633109 h 759734"/>
                <a:gd name="connsiteX8" fmla="*/ 0 w 3637349"/>
                <a:gd name="connsiteY8" fmla="*/ 126625 h 7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7349" h="759734">
                  <a:moveTo>
                    <a:pt x="0" y="126625"/>
                  </a:moveTo>
                  <a:cubicBezTo>
                    <a:pt x="0" y="56692"/>
                    <a:pt x="56692" y="0"/>
                    <a:pt x="126625" y="0"/>
                  </a:cubicBezTo>
                  <a:lnTo>
                    <a:pt x="3510724" y="0"/>
                  </a:lnTo>
                  <a:cubicBezTo>
                    <a:pt x="3580657" y="0"/>
                    <a:pt x="3637349" y="56692"/>
                    <a:pt x="3637349" y="126625"/>
                  </a:cubicBezTo>
                  <a:lnTo>
                    <a:pt x="3637349" y="633109"/>
                  </a:lnTo>
                  <a:cubicBezTo>
                    <a:pt x="3637349" y="703042"/>
                    <a:pt x="3580657" y="759734"/>
                    <a:pt x="3510724" y="759734"/>
                  </a:cubicBezTo>
                  <a:lnTo>
                    <a:pt x="126625" y="759734"/>
                  </a:lnTo>
                  <a:cubicBezTo>
                    <a:pt x="56692" y="759734"/>
                    <a:pt x="0" y="703042"/>
                    <a:pt x="0" y="633109"/>
                  </a:cubicBezTo>
                  <a:lnTo>
                    <a:pt x="0" y="126625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04727" tIns="204727" rIns="204727" bIns="204727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4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ই-স্বাস্থ্যসেবা</a:t>
              </a:r>
              <a:endParaRPr lang="en-US" sz="44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734925" y="4749927"/>
              <a:ext cx="0" cy="11202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283050" y="4802586"/>
            <a:ext cx="3631515" cy="963534"/>
            <a:chOff x="283050" y="4802586"/>
            <a:chExt cx="3631515" cy="963534"/>
          </a:xfrm>
        </p:grpSpPr>
        <p:sp>
          <p:nvSpPr>
            <p:cNvPr id="29" name="Freeform 28"/>
            <p:cNvSpPr/>
            <p:nvPr/>
          </p:nvSpPr>
          <p:spPr>
            <a:xfrm>
              <a:off x="283050" y="5006386"/>
              <a:ext cx="2696691" cy="759734"/>
            </a:xfrm>
            <a:custGeom>
              <a:avLst/>
              <a:gdLst>
                <a:gd name="connsiteX0" fmla="*/ 0 w 3073732"/>
                <a:gd name="connsiteY0" fmla="*/ 126625 h 759734"/>
                <a:gd name="connsiteX1" fmla="*/ 126625 w 3073732"/>
                <a:gd name="connsiteY1" fmla="*/ 0 h 759734"/>
                <a:gd name="connsiteX2" fmla="*/ 2947107 w 3073732"/>
                <a:gd name="connsiteY2" fmla="*/ 0 h 759734"/>
                <a:gd name="connsiteX3" fmla="*/ 3073732 w 3073732"/>
                <a:gd name="connsiteY3" fmla="*/ 126625 h 759734"/>
                <a:gd name="connsiteX4" fmla="*/ 3073732 w 3073732"/>
                <a:gd name="connsiteY4" fmla="*/ 633109 h 759734"/>
                <a:gd name="connsiteX5" fmla="*/ 2947107 w 3073732"/>
                <a:gd name="connsiteY5" fmla="*/ 759734 h 759734"/>
                <a:gd name="connsiteX6" fmla="*/ 126625 w 3073732"/>
                <a:gd name="connsiteY6" fmla="*/ 759734 h 759734"/>
                <a:gd name="connsiteX7" fmla="*/ 0 w 3073732"/>
                <a:gd name="connsiteY7" fmla="*/ 633109 h 759734"/>
                <a:gd name="connsiteX8" fmla="*/ 0 w 3073732"/>
                <a:gd name="connsiteY8" fmla="*/ 126625 h 7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3732" h="759734">
                  <a:moveTo>
                    <a:pt x="0" y="126625"/>
                  </a:moveTo>
                  <a:cubicBezTo>
                    <a:pt x="0" y="56692"/>
                    <a:pt x="56692" y="0"/>
                    <a:pt x="126625" y="0"/>
                  </a:cubicBezTo>
                  <a:lnTo>
                    <a:pt x="2947107" y="0"/>
                  </a:lnTo>
                  <a:cubicBezTo>
                    <a:pt x="3017040" y="0"/>
                    <a:pt x="3073732" y="56692"/>
                    <a:pt x="3073732" y="126625"/>
                  </a:cubicBezTo>
                  <a:lnTo>
                    <a:pt x="3073732" y="633109"/>
                  </a:lnTo>
                  <a:cubicBezTo>
                    <a:pt x="3073732" y="703042"/>
                    <a:pt x="3017040" y="759734"/>
                    <a:pt x="2947107" y="759734"/>
                  </a:cubicBezTo>
                  <a:lnTo>
                    <a:pt x="126625" y="759734"/>
                  </a:lnTo>
                  <a:cubicBezTo>
                    <a:pt x="56692" y="759734"/>
                    <a:pt x="0" y="703042"/>
                    <a:pt x="0" y="633109"/>
                  </a:cubicBezTo>
                  <a:lnTo>
                    <a:pt x="0" y="126625"/>
                  </a:lnTo>
                  <a:close/>
                </a:path>
              </a:pathLst>
            </a:cu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04727" tIns="204727" rIns="204727" bIns="204727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400" kern="12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en-US" sz="4400" kern="12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4400" kern="12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এমটিএস</a:t>
              </a:r>
              <a:endParaRPr lang="en-US" sz="4400" kern="1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2979741" y="4802586"/>
              <a:ext cx="934824" cy="5074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762000" y="3134571"/>
            <a:ext cx="3152565" cy="1144794"/>
            <a:chOff x="762000" y="3134571"/>
            <a:chExt cx="3152565" cy="1144794"/>
          </a:xfrm>
        </p:grpSpPr>
        <p:sp>
          <p:nvSpPr>
            <p:cNvPr id="28" name="Freeform 27"/>
            <p:cNvSpPr/>
            <p:nvPr/>
          </p:nvSpPr>
          <p:spPr>
            <a:xfrm>
              <a:off x="762000" y="3134571"/>
              <a:ext cx="2217741" cy="759734"/>
            </a:xfrm>
            <a:custGeom>
              <a:avLst/>
              <a:gdLst>
                <a:gd name="connsiteX0" fmla="*/ 0 w 2137073"/>
                <a:gd name="connsiteY0" fmla="*/ 126625 h 759734"/>
                <a:gd name="connsiteX1" fmla="*/ 126625 w 2137073"/>
                <a:gd name="connsiteY1" fmla="*/ 0 h 759734"/>
                <a:gd name="connsiteX2" fmla="*/ 2010448 w 2137073"/>
                <a:gd name="connsiteY2" fmla="*/ 0 h 759734"/>
                <a:gd name="connsiteX3" fmla="*/ 2137073 w 2137073"/>
                <a:gd name="connsiteY3" fmla="*/ 126625 h 759734"/>
                <a:gd name="connsiteX4" fmla="*/ 2137073 w 2137073"/>
                <a:gd name="connsiteY4" fmla="*/ 633109 h 759734"/>
                <a:gd name="connsiteX5" fmla="*/ 2010448 w 2137073"/>
                <a:gd name="connsiteY5" fmla="*/ 759734 h 759734"/>
                <a:gd name="connsiteX6" fmla="*/ 126625 w 2137073"/>
                <a:gd name="connsiteY6" fmla="*/ 759734 h 759734"/>
                <a:gd name="connsiteX7" fmla="*/ 0 w 2137073"/>
                <a:gd name="connsiteY7" fmla="*/ 633109 h 759734"/>
                <a:gd name="connsiteX8" fmla="*/ 0 w 2137073"/>
                <a:gd name="connsiteY8" fmla="*/ 126625 h 7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073" h="759734">
                  <a:moveTo>
                    <a:pt x="0" y="126625"/>
                  </a:moveTo>
                  <a:cubicBezTo>
                    <a:pt x="0" y="56692"/>
                    <a:pt x="56692" y="0"/>
                    <a:pt x="126625" y="0"/>
                  </a:cubicBezTo>
                  <a:lnTo>
                    <a:pt x="2010448" y="0"/>
                  </a:lnTo>
                  <a:cubicBezTo>
                    <a:pt x="2080381" y="0"/>
                    <a:pt x="2137073" y="56692"/>
                    <a:pt x="2137073" y="126625"/>
                  </a:cubicBezTo>
                  <a:lnTo>
                    <a:pt x="2137073" y="633109"/>
                  </a:lnTo>
                  <a:cubicBezTo>
                    <a:pt x="2137073" y="703042"/>
                    <a:pt x="2080381" y="759734"/>
                    <a:pt x="2010448" y="759734"/>
                  </a:cubicBezTo>
                  <a:lnTo>
                    <a:pt x="126625" y="759734"/>
                  </a:lnTo>
                  <a:cubicBezTo>
                    <a:pt x="56692" y="759734"/>
                    <a:pt x="0" y="703042"/>
                    <a:pt x="0" y="633109"/>
                  </a:cubicBezTo>
                  <a:lnTo>
                    <a:pt x="0" y="126625"/>
                  </a:lnTo>
                  <a:close/>
                </a:path>
              </a:pathLst>
            </a:cu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19967" tIns="219967" rIns="219967" bIns="219967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b="1" kern="1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ই-বুক</a:t>
              </a:r>
              <a:endParaRPr lang="en-US" sz="4800" b="1" kern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8" name="Straight Arrow Connector 37"/>
            <p:cNvCxnSpPr>
              <a:endCxn id="28" idx="4"/>
            </p:cNvCxnSpPr>
            <p:nvPr/>
          </p:nvCxnSpPr>
          <p:spPr>
            <a:xfrm flipH="1" flipV="1">
              <a:off x="2979741" y="3767680"/>
              <a:ext cx="934824" cy="5116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50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4428" y="152399"/>
            <a:ext cx="3810001" cy="288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ircular Arrow 16"/>
          <p:cNvSpPr/>
          <p:nvPr/>
        </p:nvSpPr>
        <p:spPr>
          <a:xfrm rot="10800000" flipV="1">
            <a:off x="6162849" y="990600"/>
            <a:ext cx="1752600" cy="1600200"/>
          </a:xfrm>
          <a:prstGeom prst="circularArrow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30121"/>
            <a:ext cx="508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মোবাইলের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মাধ্যমেও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এখন এক জায়গা থেকে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জায়গায় 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পাঠানো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হচ্ছে।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মিনিটের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মধ্যে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৫০ হাজার টাকা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পাঠানো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1779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 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86" y="4242191"/>
            <a:ext cx="5221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ইন্টারনেট ব্যবহার করে পণ্য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ক্র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-বিক্রয়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ও অর্থ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আদান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-প্রদান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করাকে ই বাণিজ্য বা ই-কমার্স বলা হয়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।ই-কমার্স বিজনেসের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প্রসারের মাধ্যমে এখন ঘরে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যে 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পণ্য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বা সেবা অনলাইনে কেনাকাটা করা যাচ্ছে।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586422"/>
            <a:ext cx="2438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ই-কমার্স</a:t>
            </a:r>
            <a:endParaRPr lang="as-IN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52571" y="3396343"/>
            <a:ext cx="3791858" cy="2971800"/>
            <a:chOff x="5152571" y="3396343"/>
            <a:chExt cx="3791858" cy="2971800"/>
          </a:xfrm>
        </p:grpSpPr>
        <p:pic>
          <p:nvPicPr>
            <p:cNvPr id="2050" name="Picture 2" descr="C:\Users\A\Downloads\delivery-package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571" y="3396343"/>
              <a:ext cx="3791858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 rot="21159930">
              <a:off x="7924800" y="3733800"/>
              <a:ext cx="457200" cy="1757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263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9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" y="595660"/>
            <a:ext cx="4659086" cy="2376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2684" y="-16606"/>
            <a:ext cx="24000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ই-পর্চা সেবাঃ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3943" y="568170"/>
            <a:ext cx="304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ই- </a:t>
            </a:r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সার্ভিস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/ </a:t>
            </a:r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অনলাইন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সেবা</a:t>
            </a:r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687261" y="937502"/>
            <a:ext cx="170413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বিভাগ</a:t>
            </a:r>
            <a:r>
              <a:rPr lang="en-US" dirty="0" smtClean="0"/>
              <a:t> </a:t>
            </a:r>
            <a:r>
              <a:rPr lang="en-US" dirty="0" err="1" smtClean="0"/>
              <a:t>নির্বাচন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29514" y="2057400"/>
            <a:ext cx="154080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জেলা</a:t>
            </a:r>
            <a:r>
              <a:rPr lang="en-US" dirty="0" smtClean="0"/>
              <a:t>  </a:t>
            </a:r>
            <a:r>
              <a:rPr lang="en-US" dirty="0" err="1" smtClean="0"/>
              <a:t>নির্বাচন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29514" y="3091934"/>
            <a:ext cx="190789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উপজেলা</a:t>
            </a:r>
            <a:r>
              <a:rPr lang="en-US" dirty="0" smtClean="0"/>
              <a:t> </a:t>
            </a:r>
            <a:r>
              <a:rPr lang="en-US" dirty="0" err="1" smtClean="0"/>
              <a:t>নির্বাচন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9514" y="4234934"/>
            <a:ext cx="218842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দাগ</a:t>
            </a:r>
            <a:r>
              <a:rPr lang="en-US" dirty="0" smtClean="0"/>
              <a:t>/ </a:t>
            </a:r>
            <a:r>
              <a:rPr lang="en-US" dirty="0" err="1" smtClean="0"/>
              <a:t>মৌজা</a:t>
            </a:r>
            <a:r>
              <a:rPr lang="en-US" dirty="0" smtClean="0"/>
              <a:t>  </a:t>
            </a:r>
            <a:r>
              <a:rPr lang="en-US" dirty="0" err="1" smtClean="0"/>
              <a:t>নির্বাচন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5638800"/>
            <a:ext cx="17526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সাবমিট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করুন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115270"/>
            <a:ext cx="5433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000" b="1" u="sng" dirty="0">
                <a:latin typeface="NikoshBAN" pitchFamily="2" charset="0"/>
                <a:ea typeface="Nirmala UI Semilight" pitchFamily="34" charset="0"/>
                <a:cs typeface="NikoshBAN" pitchFamily="2" charset="0"/>
              </a:rPr>
              <a:t>ই-পর্চা সেবা:</a:t>
            </a:r>
            <a:r>
              <a:rPr lang="en-US" sz="2000" b="1" dirty="0">
                <a:latin typeface="NikoshBAN" pitchFamily="2" charset="0"/>
                <a:ea typeface="Nirmala UI Semilight" pitchFamily="34" charset="0"/>
                <a:cs typeface="NikoshBAN" pitchFamily="2" charset="0"/>
              </a:rPr>
              <a:t> </a:t>
            </a:r>
            <a:r>
              <a:rPr lang="as-IN" sz="2000" b="1" dirty="0">
                <a:latin typeface="NikoshBAN" pitchFamily="2" charset="0"/>
                <a:ea typeface="Nirmala UI Semilight" pitchFamily="34" charset="0"/>
                <a:cs typeface="NikoshBAN" pitchFamily="2" charset="0"/>
              </a:rPr>
              <a:t> </a:t>
            </a:r>
            <a:r>
              <a:rPr lang="as-IN" sz="2000" dirty="0">
                <a:latin typeface="NikoshBAN" pitchFamily="2" charset="0"/>
                <a:ea typeface="Nirmala UI Semilight" pitchFamily="34" charset="0"/>
                <a:cs typeface="NikoshBAN" pitchFamily="2" charset="0"/>
              </a:rPr>
              <a:t>বর্তমানে দেশের সকল জমির </a:t>
            </a:r>
            <a:r>
              <a:rPr lang="as-IN" sz="2000" dirty="0" smtClean="0">
                <a:latin typeface="NikoshBAN" pitchFamily="2" charset="0"/>
                <a:ea typeface="Nirmala UI Semilight" pitchFamily="34" charset="0"/>
                <a:cs typeface="NikoshBAN" pitchFamily="2" charset="0"/>
              </a:rPr>
              <a:t>রেকর্ডের</a:t>
            </a:r>
            <a:r>
              <a:rPr lang="en-US" sz="2000" dirty="0">
                <a:latin typeface="NikoshBAN" pitchFamily="2" charset="0"/>
                <a:ea typeface="Nirmala UI Semilight" pitchFamily="34" charset="0"/>
                <a:cs typeface="NikoshBAN" pitchFamily="2" charset="0"/>
              </a:rPr>
              <a:t> </a:t>
            </a:r>
            <a:r>
              <a:rPr lang="as-IN" sz="2000" dirty="0" smtClean="0">
                <a:latin typeface="NikoshBAN" pitchFamily="2" charset="0"/>
                <a:ea typeface="Nirmala UI Semilight" pitchFamily="34" charset="0"/>
                <a:cs typeface="NikoshBAN" pitchFamily="2" charset="0"/>
              </a:rPr>
              <a:t>অনুলিপি </a:t>
            </a:r>
            <a:r>
              <a:rPr lang="as-IN" sz="2000" dirty="0">
                <a:latin typeface="NikoshBAN" pitchFamily="2" charset="0"/>
                <a:ea typeface="Nirmala UI Semilight" pitchFamily="34" charset="0"/>
                <a:cs typeface="NikoshBAN" pitchFamily="2" charset="0"/>
              </a:rPr>
              <a:t>অনলাইনে সংগ্রহ করা যায়। এটিকে বলা </a:t>
            </a:r>
            <a:r>
              <a:rPr lang="as-IN" sz="2000" dirty="0" smtClean="0">
                <a:latin typeface="NikoshBAN" pitchFamily="2" charset="0"/>
                <a:ea typeface="Nirmala UI Semilight" pitchFamily="34" charset="0"/>
                <a:cs typeface="NikoshBAN" pitchFamily="2" charset="0"/>
              </a:rPr>
              <a:t>হয়ই-পর্চা</a:t>
            </a:r>
            <a:r>
              <a:rPr lang="en-US" sz="2000" dirty="0" smtClean="0">
                <a:latin typeface="NikoshBAN" pitchFamily="2" charset="0"/>
                <a:ea typeface="Nirmala UI Semilight" pitchFamily="34" charset="0"/>
                <a:cs typeface="NikoshBAN" pitchFamily="2" charset="0"/>
              </a:rPr>
              <a:t> ।</a:t>
            </a:r>
            <a:r>
              <a:rPr lang="en-US" sz="2000" dirty="0" err="1">
                <a:latin typeface="NikoshBAN" pitchFamily="2" charset="0"/>
                <a:ea typeface="Nirmala UI Semilight" pitchFamily="34" charset="0"/>
                <a:cs typeface="NikoshBAN" pitchFamily="2" charset="0"/>
              </a:rPr>
              <a:t>এখন</a:t>
            </a:r>
            <a:r>
              <a:rPr lang="en-US" sz="2000" dirty="0">
                <a:latin typeface="NikoshBAN" pitchFamily="2" charset="0"/>
                <a:ea typeface="Nirmala UI Semilight" pitchFamily="34" charset="0"/>
                <a:cs typeface="NikoshBAN" pitchFamily="2" charset="0"/>
              </a:rPr>
              <a:t> </a:t>
            </a:r>
            <a:r>
              <a:rPr lang="as-IN" sz="2000" dirty="0">
                <a:latin typeface="NikoshBAN" pitchFamily="2" charset="0"/>
                <a:ea typeface="Nirmala UI Semilight" pitchFamily="34" charset="0"/>
                <a:cs typeface="NikoshBAN" pitchFamily="2" charset="0"/>
              </a:rPr>
              <a:t>দেশ-বিদেশের যেকোনো স্থান থেকেই নির্দিষ্ট ফি জমা দিয়ে পর্চা সংগ্রহ করতে পারেন</a:t>
            </a:r>
            <a:r>
              <a:rPr lang="as-IN" sz="2000" dirty="0" smtClean="0">
                <a:latin typeface="NikoshBAN" pitchFamily="2" charset="0"/>
                <a:ea typeface="Nirmala UI Semilight" pitchFamily="34" charset="0"/>
                <a:cs typeface="NikoshBAN" pitchFamily="2" charset="0"/>
              </a:rPr>
              <a:t>।</a:t>
            </a:r>
            <a:endParaRPr lang="en-US" sz="1200" dirty="0">
              <a:latin typeface="NikoshBAN" pitchFamily="2" charset="0"/>
              <a:ea typeface="Nirmala UI Semilight" pitchFamily="34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48006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দাগ</a:t>
            </a:r>
            <a:r>
              <a:rPr lang="en-US" dirty="0" smtClean="0"/>
              <a:t> ২৮ </a:t>
            </a:r>
          </a:p>
          <a:p>
            <a:r>
              <a:rPr lang="en-US" dirty="0"/>
              <a:t> </a:t>
            </a:r>
            <a:r>
              <a:rPr lang="en-US" dirty="0" err="1" smtClean="0"/>
              <a:t>জমির</a:t>
            </a:r>
            <a:r>
              <a:rPr lang="en-US" dirty="0" smtClean="0"/>
              <a:t> </a:t>
            </a:r>
            <a:r>
              <a:rPr lang="en-US" dirty="0" err="1" smtClean="0"/>
              <a:t>মালিক</a:t>
            </a:r>
            <a:r>
              <a:rPr lang="en-US" dirty="0" smtClean="0"/>
              <a:t>  :  </a:t>
            </a:r>
            <a:r>
              <a:rPr lang="en-US" dirty="0" err="1" smtClean="0"/>
              <a:t>এনামুল</a:t>
            </a:r>
            <a:r>
              <a:rPr lang="en-US" dirty="0" smtClean="0"/>
              <a:t> </a:t>
            </a:r>
            <a:r>
              <a:rPr lang="en-US" dirty="0" err="1" smtClean="0"/>
              <a:t>হক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বিক্রেতা</a:t>
            </a:r>
            <a:r>
              <a:rPr lang="en-US" dirty="0" smtClean="0"/>
              <a:t>             :  </a:t>
            </a:r>
            <a:r>
              <a:rPr lang="en-US" dirty="0" err="1" smtClean="0"/>
              <a:t>কানাই</a:t>
            </a:r>
            <a:r>
              <a:rPr lang="en-US" dirty="0" smtClean="0"/>
              <a:t> </a:t>
            </a:r>
            <a:r>
              <a:rPr lang="en-US" dirty="0" err="1" smtClean="0"/>
              <a:t>চন্দ্র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জমির</a:t>
            </a:r>
            <a:r>
              <a:rPr lang="en-US" dirty="0" smtClean="0"/>
              <a:t> </a:t>
            </a:r>
            <a:r>
              <a:rPr lang="en-US" dirty="0" err="1" smtClean="0"/>
              <a:t>পরিমান</a:t>
            </a:r>
            <a:r>
              <a:rPr lang="en-US" dirty="0" smtClean="0"/>
              <a:t> : ২.২৫ </a:t>
            </a:r>
            <a:r>
              <a:rPr lang="en-US" dirty="0" err="1" smtClean="0"/>
              <a:t>শতক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598948"/>
            <a:ext cx="174438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আনালগ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94" name="ComboBox1" r:id="rId2" imgW="2362320" imgH="457200"/>
        </mc:Choice>
        <mc:Fallback>
          <p:control name="ComboBox1" r:id="rId2" imgW="2362320" imgH="457200">
            <p:pic>
              <p:nvPicPr>
                <p:cNvPr id="0" name="Combo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5000" y="1371600"/>
                  <a:ext cx="23622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5" name="ComboBox2" r:id="rId3" imgW="2362320" imgH="533520"/>
        </mc:Choice>
        <mc:Fallback>
          <p:control name="ComboBox2" r:id="rId3" imgW="2362320" imgH="533520">
            <p:pic>
              <p:nvPicPr>
                <p:cNvPr id="0" name="Combo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5000" y="2438400"/>
                  <a:ext cx="23622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6" name="ComboBox3" r:id="rId4" imgW="2286000" imgH="609480"/>
        </mc:Choice>
        <mc:Fallback>
          <p:control name="ComboBox3" r:id="rId4" imgW="2286000" imgH="609480">
            <p:pic>
              <p:nvPicPr>
                <p:cNvPr id="0" name="Combo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5000" y="3581400"/>
                  <a:ext cx="2286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7" name="ComboBox4" r:id="rId5" imgW="2362320" imgH="533520"/>
        </mc:Choice>
        <mc:Fallback>
          <p:control name="ComboBox4" r:id="rId5" imgW="2362320" imgH="533520">
            <p:pic>
              <p:nvPicPr>
                <p:cNvPr id="0" name="Combo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5000" y="4648200"/>
                  <a:ext cx="23622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8" name="ComboBox5" r:id="rId6" imgW="2362320" imgH="457200"/>
        </mc:Choice>
        <mc:Fallback>
          <p:control name="ComboBox5" r:id="rId6" imgW="2362320" imgH="457200">
            <p:pic>
              <p:nvPicPr>
                <p:cNvPr id="0" name="Combo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5000" y="1371600"/>
                  <a:ext cx="23622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83185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19800" y="152400"/>
            <a:ext cx="2999014" cy="2743199"/>
            <a:chOff x="228600" y="762000"/>
            <a:chExt cx="2628900" cy="350555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762000"/>
              <a:ext cx="2628900" cy="1743075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524475"/>
              <a:ext cx="2628900" cy="1743075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43997" y="2917371"/>
            <a:ext cx="9018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as-IN" sz="2400" dirty="0">
                <a:latin typeface="NikoshBAN" pitchFamily="2" charset="0"/>
                <a:cs typeface="NikoshBAN" pitchFamily="2" charset="0"/>
              </a:rPr>
              <a:t>মোবাইল ফোনের মাধ্যমে নাগরিকগণ এখন সরকারী স্বাস্থ্য কেন্দ্রে কর্মরত চিকিৎসকের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কাছ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 fontAlgn="base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থেকে বিনামূল্যে স্বাস্থ্য পরামর্শ নিতে পারছেন।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জেলা ও উপজেলা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হাসপাতালে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(মোট ৪৮২টি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হাসপাতাল)একটি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করে মোবাইল ফোন দেয়া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হয়েছে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দঃসময়ে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১৬২৬৩ 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1" y="1168803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টেলিমেডিসিন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0"/>
            <a:ext cx="2847975" cy="28955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86" y="4604253"/>
            <a:ext cx="5974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latin typeface="NikoshBAN" pitchFamily="2" charset="0"/>
                <a:cs typeface="NikoshBAN" pitchFamily="2" charset="0"/>
              </a:rPr>
              <a:t>ই-পূর্জিঃ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পূর্জি হচ্ছে দেশের ১৫টি চিনিকলসমূহে কখন আখ সরবরাহ করতে 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তার একটি অনুমতিপত্রের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আখচাষিদের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এসএমএসের 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তাৎক্ষনিকভাবে সরবরাহ করা।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r="3766" b="6831"/>
          <a:stretch/>
        </p:blipFill>
        <p:spPr>
          <a:xfrm>
            <a:off x="6262007" y="4191000"/>
            <a:ext cx="2514600" cy="26391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059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2510</TotalTime>
  <Words>470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PowerPoint Presentation</vt:lpstr>
      <vt:lpstr>পরিচিতি 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373</cp:revision>
  <dcterms:created xsi:type="dcterms:W3CDTF">2025-05-16T06:01:35Z</dcterms:created>
  <dcterms:modified xsi:type="dcterms:W3CDTF">2026-06-30T14:13:36Z</dcterms:modified>
</cp:coreProperties>
</file>