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67" r:id="rId4"/>
    <p:sldId id="268" r:id="rId5"/>
    <p:sldId id="266" r:id="rId6"/>
    <p:sldId id="320" r:id="rId7"/>
    <p:sldId id="349" r:id="rId8"/>
    <p:sldId id="353" r:id="rId9"/>
    <p:sldId id="335" r:id="rId10"/>
    <p:sldId id="354" r:id="rId11"/>
    <p:sldId id="355" r:id="rId12"/>
    <p:sldId id="336" r:id="rId13"/>
    <p:sldId id="356" r:id="rId14"/>
    <p:sldId id="358" r:id="rId15"/>
    <p:sldId id="357" r:id="rId16"/>
    <p:sldId id="359" r:id="rId17"/>
    <p:sldId id="278" r:id="rId18"/>
    <p:sldId id="29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EqlPLEM5c/YX/OaIPVujw==" hashData="xZmGYH3F91itJpAk4c9Ph6Ir7xap6wRA5e6+QvCpsJUXSLU0FOPHdf6GCxR6EuwI4iD+oOE/P5bLzjmNwRyX4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ib Bakchi" initials="RB" lastIdx="2" clrIdx="0">
    <p:extLst>
      <p:ext uri="{19B8F6BF-5375-455C-9EA6-DF929625EA0E}">
        <p15:presenceInfo xmlns:p15="http://schemas.microsoft.com/office/powerpoint/2012/main" userId="09f320e0ab20b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8A7"/>
    <a:srgbClr val="548FC7"/>
    <a:srgbClr val="226E43"/>
    <a:srgbClr val="E18B52"/>
    <a:srgbClr val="89A950"/>
    <a:srgbClr val="2E5595"/>
    <a:srgbClr val="4E83BB"/>
    <a:srgbClr val="A893C3"/>
    <a:srgbClr val="64004C"/>
    <a:srgbClr val="50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80C1-1F42-79E6-D3B1-C9E6EFBB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DCA63-2E5C-DBF3-1682-A4C844F9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B4BC-8900-30A8-5C26-D7237930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387E-A6B0-CD76-BDC5-7D318B00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C907-3A83-6EC2-EDA4-B9D0F40F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1B6-40EA-4002-25B3-15FD54C8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100BC-CB1A-0469-56D5-85F92E682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E712-395C-5E0A-E99E-77B4D2B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CE1B-642D-B76B-40DA-41969B15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96D4-A092-B053-3586-95AB820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33F8F-C61E-580B-AA7D-344741E6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49BB2-23BD-2179-303A-9062B925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87E2-8CD5-6742-477E-A079A31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FD1D-5174-5339-902C-1CE66D3A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3503-445C-F0F6-ACA4-04BEFCE3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A16A-FF65-B99E-3B13-C968A612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7A11-9E57-3DC5-F2D2-FEB1E19D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F01B-77C5-B29B-0F0D-3DAE2E56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AA2A-8135-C9C2-37F1-40D1608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C31C-C87D-F527-37FD-B1B30C50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10E4-E3BA-DC0A-21A2-2CE73035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CAD8-DAE2-D229-1765-5F2868D09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23B1-093C-0134-64C9-00D4DB6E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FCD7-1BFD-68A3-3BA2-06419E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ECEB-4E72-FB85-B97B-B10A0D2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A870-F71C-D5D8-7C44-4224EE5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45BE-B60A-CB40-FB3C-D5D147DC9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A72D-FE18-F31A-80D5-F3D76DB15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4E7F-82F8-579B-23A4-85292726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1185-6464-51C0-9A72-B0008D9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ED0D-9E58-C1AF-367B-528DE682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7997-88C6-4C0B-FD80-B947CB8A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BDDD-DA6F-530B-F7C6-627C39BC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C5A36-DF67-B61A-C33F-1A8DDC66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550B8-FA10-C4EF-6C0F-3281C1321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E0B52-5258-883E-0DD5-D44560FC6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AD227-913E-6BFA-A70E-F6774CF6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DB791-8C84-D341-B84D-3F9C1820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E1DA9-8599-3341-EE59-02E856ED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3B50-C78F-BBF6-2185-603CF09F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95FA8-99AE-46DA-C598-7EEDDDE8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98901-A1B6-89C7-A525-661D679A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B69E-4D87-4D29-E15D-07AB49E4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89C68-0B1D-7007-BD97-67621E80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3A0E7-72D9-2340-3B80-C797D9F0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513C-1E55-1387-7C86-F8A59C78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0697-EDDF-DCD1-CE64-2B74027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7E80-6608-A72C-F506-E10180A3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BAB38-1F40-2733-AA2D-AE1CA7E8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0431D-A30E-032E-2D33-19CC0CE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83BB1-5695-920A-EC85-78C20FC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2A81B-EDDB-FF35-C252-0899EF78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9A80-C1CD-870C-F41D-C10F3C7C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4FE47-9C70-47C3-F372-2F8D57F4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5E56-7A38-6CCA-52D3-97615AF9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9392-C01C-AF47-8B33-C6BC0527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DA899-7C90-D6C2-9C77-E5198189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64010-48E8-F2B9-38CE-F49F35F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B1280-3519-72F6-1D30-A10AB3AB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73F9-E1B8-50B1-9B1E-C76DF6CE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1F4CA-4467-B51B-2541-38C34395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8DC1-D27D-4B8D-9708-CF50AFDBBB77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977E-BD72-7A93-95D4-5E9F4766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AE4E-8D09-C5CC-9611-5F557B591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FF5ECE-A562-D1B7-0E4F-490834B43473}"/>
              </a:ext>
            </a:extLst>
          </p:cNvPr>
          <p:cNvSpPr txBox="1"/>
          <p:nvPr/>
        </p:nvSpPr>
        <p:spPr>
          <a:xfrm>
            <a:off x="4119185" y="2767280"/>
            <a:ext cx="395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WELCOME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5EBBA-BC4C-9EEE-F249-12FF5E3631D4}"/>
              </a:ext>
            </a:extLst>
          </p:cNvPr>
          <p:cNvGrpSpPr/>
          <p:nvPr/>
        </p:nvGrpSpPr>
        <p:grpSpPr>
          <a:xfrm>
            <a:off x="3113643" y="1114405"/>
            <a:ext cx="5964702" cy="2359380"/>
            <a:chOff x="3113649" y="740714"/>
            <a:chExt cx="5964702" cy="17963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C4E1E3-58A5-366D-772E-CC528CCA3BF4}"/>
                </a:ext>
              </a:extLst>
            </p:cNvPr>
            <p:cNvSpPr/>
            <p:nvPr/>
          </p:nvSpPr>
          <p:spPr>
            <a:xfrm>
              <a:off x="3113649" y="2486147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52A41E-09DF-291A-50F1-B038D47E7087}"/>
                </a:ext>
              </a:extLst>
            </p:cNvPr>
            <p:cNvSpPr/>
            <p:nvPr/>
          </p:nvSpPr>
          <p:spPr>
            <a:xfrm>
              <a:off x="3437205" y="740714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C5953-6E2E-FF29-CA0F-808E9B0B4724}"/>
              </a:ext>
            </a:extLst>
          </p:cNvPr>
          <p:cNvGrpSpPr/>
          <p:nvPr/>
        </p:nvGrpSpPr>
        <p:grpSpPr>
          <a:xfrm rot="10800000">
            <a:off x="3113643" y="3475187"/>
            <a:ext cx="5964702" cy="2361188"/>
            <a:chOff x="3113649" y="736917"/>
            <a:chExt cx="5964702" cy="17976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DB4D27-D4F9-221C-A3E8-415B85480CE7}"/>
                </a:ext>
              </a:extLst>
            </p:cNvPr>
            <p:cNvSpPr/>
            <p:nvPr/>
          </p:nvSpPr>
          <p:spPr>
            <a:xfrm>
              <a:off x="3113649" y="2483728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E2ED36-4866-4809-BC9C-36C1E839E520}"/>
                </a:ext>
              </a:extLst>
            </p:cNvPr>
            <p:cNvSpPr/>
            <p:nvPr/>
          </p:nvSpPr>
          <p:spPr>
            <a:xfrm>
              <a:off x="3437207" y="736917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7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9257-EFB8-C28D-A806-0AD93924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BA044-D946-2A84-4453-D53581CC7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 r="18572" b="37977"/>
          <a:stretch>
            <a:fillRect/>
          </a:stretch>
        </p:blipFill>
        <p:spPr>
          <a:xfrm>
            <a:off x="1132112" y="1996938"/>
            <a:ext cx="9927771" cy="39452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3363DA9-F86A-74FD-181B-4913F413F653}"/>
              </a:ext>
            </a:extLst>
          </p:cNvPr>
          <p:cNvSpPr/>
          <p:nvPr/>
        </p:nvSpPr>
        <p:spPr>
          <a:xfrm>
            <a:off x="1132113" y="203155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ব্যবহারের কৌশল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গুণ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E1A80-10A0-D8A8-2C0C-34AA1440DB8E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EAB23-59AF-5C83-F513-92BF89A8240D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06183-4F37-A610-E937-0CF04D4727ED}"/>
              </a:ext>
            </a:extLst>
          </p:cNvPr>
          <p:cNvSpPr txBox="1"/>
          <p:nvPr/>
        </p:nvSpPr>
        <p:spPr>
          <a:xfrm>
            <a:off x="1132112" y="915827"/>
            <a:ext cx="9927771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bn-IN" sz="1800" b="1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স্প্রেডশিটে গুণ করার জন্য ফলাফল সেলের মধ্যে সূত্র দিতে হয়। সূত্র সব সময় "=" সমান চিহ্ন দিয়ে শুরু হয়। গুণ করার প্রক্রিয়া দু</a:t>
            </a: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'</a:t>
            </a:r>
            <a:r>
              <a:rPr lang="bn-IN" sz="1800" b="1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ধরনের।</a:t>
            </a:r>
            <a:endParaRPr lang="en-US" sz="1800" b="1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25BA6-189F-3E97-47EA-155E6C984269}"/>
              </a:ext>
            </a:extLst>
          </p:cNvPr>
          <p:cNvSpPr txBox="1"/>
          <p:nvPr/>
        </p:nvSpPr>
        <p:spPr>
          <a:xfrm>
            <a:off x="2444587" y="1615870"/>
            <a:ext cx="7300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ফলাফল সেলে স্প্রেডশিট ফাংশন =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PRODUCT </a:t>
            </a:r>
            <a:r>
              <a:rPr lang="bn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 সেলের রেঞ্জ দিয়ে এন্টার দিলে।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56D6A0-CF5C-A134-3E3F-84ACC82C1B23}"/>
              </a:ext>
            </a:extLst>
          </p:cNvPr>
          <p:cNvGrpSpPr/>
          <p:nvPr/>
        </p:nvGrpSpPr>
        <p:grpSpPr>
          <a:xfrm>
            <a:off x="6778171" y="4049640"/>
            <a:ext cx="2264228" cy="682017"/>
            <a:chOff x="6778171" y="4049640"/>
            <a:chExt cx="2264228" cy="682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014BE0-57C8-79DE-C2A4-50F0DF08F121}"/>
                </a:ext>
              </a:extLst>
            </p:cNvPr>
            <p:cNvSpPr/>
            <p:nvPr/>
          </p:nvSpPr>
          <p:spPr>
            <a:xfrm>
              <a:off x="7649028" y="4049640"/>
              <a:ext cx="1393371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ফলাফল</a:t>
              </a:r>
              <a:r>
                <a:rPr lang="en-US" b="1" dirty="0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সেল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3E03236-17DD-D51B-3962-44807CBD2EBB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6778171" y="4318154"/>
              <a:ext cx="870857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123AAA-0BF8-3841-5F99-CD9D25DAA5B7}"/>
              </a:ext>
            </a:extLst>
          </p:cNvPr>
          <p:cNvGrpSpPr/>
          <p:nvPr/>
        </p:nvGrpSpPr>
        <p:grpSpPr>
          <a:xfrm>
            <a:off x="4477658" y="2624021"/>
            <a:ext cx="2002972" cy="682017"/>
            <a:chOff x="6778171" y="4049640"/>
            <a:chExt cx="2002972" cy="6820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9DF02F-5C53-2FD5-1E82-E4ADD9FF3E19}"/>
                </a:ext>
              </a:extLst>
            </p:cNvPr>
            <p:cNvSpPr/>
            <p:nvPr/>
          </p:nvSpPr>
          <p:spPr>
            <a:xfrm>
              <a:off x="7649029" y="4049640"/>
              <a:ext cx="1132114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ফাংশন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1B29735-D5C7-6C7C-0689-9D5585769E11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778171" y="4318154"/>
              <a:ext cx="870858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39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C18CF-EE82-5FE7-C45D-330D121F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FADA4-7799-3C7E-E147-524397E4F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18572" b="42160"/>
          <a:stretch>
            <a:fillRect/>
          </a:stretch>
        </p:blipFill>
        <p:spPr>
          <a:xfrm>
            <a:off x="1132112" y="2262201"/>
            <a:ext cx="9927771" cy="36840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3655B47-8383-B627-1743-F2ED903FF00A}"/>
              </a:ext>
            </a:extLst>
          </p:cNvPr>
          <p:cNvSpPr/>
          <p:nvPr/>
        </p:nvSpPr>
        <p:spPr>
          <a:xfrm>
            <a:off x="1132113" y="203155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ব্যবহারের কৌশল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গুণ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DD442-3183-C3B5-7526-CD91D1665F36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C2E3D-0884-77A6-E707-1681331FA83E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C429F-22AD-CBA4-9250-A012C3493C37}"/>
              </a:ext>
            </a:extLst>
          </p:cNvPr>
          <p:cNvSpPr txBox="1"/>
          <p:nvPr/>
        </p:nvSpPr>
        <p:spPr>
          <a:xfrm>
            <a:off x="1132112" y="915827"/>
            <a:ext cx="9927771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bn-IN" sz="1800" b="1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স্প্রেডশিটে গুণ করার জন্য ফলাফল সেলের মধ্যে সূত্র দিতে হয়। সূত্র সব সময় "=" সমান চিহ্ন দিয়ে শুরু হয়। গুণ করার প্রক্রিয়া দু</a:t>
            </a: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'</a:t>
            </a:r>
            <a:r>
              <a:rPr lang="bn-IN" sz="1800" b="1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ধরনের।</a:t>
            </a:r>
            <a:endParaRPr lang="en-US" sz="1800" b="1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1F310-36DF-53E9-522A-DB407381E9D5}"/>
              </a:ext>
            </a:extLst>
          </p:cNvPr>
          <p:cNvSpPr txBox="1"/>
          <p:nvPr/>
        </p:nvSpPr>
        <p:spPr>
          <a:xfrm>
            <a:off x="1132112" y="1615870"/>
            <a:ext cx="9927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ফাংশন ব্যবহার করে গুণ করার সুবিধা হলো এখানে প্রয়োজন হলে অনেক বেশি সংখ্যক সেলের গুণফল রেঞ্জ দিয়ে সম্পন্ন করা যায়। নিচের চিত্রে তিনটি সেলের গুণ করার প্রক্রিয়া দেখানো হলো: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2B1D4C-92F8-D54B-461A-6C71B9EE4FC4}"/>
              </a:ext>
            </a:extLst>
          </p:cNvPr>
          <p:cNvGrpSpPr/>
          <p:nvPr/>
        </p:nvGrpSpPr>
        <p:grpSpPr>
          <a:xfrm>
            <a:off x="5929088" y="4283985"/>
            <a:ext cx="2264228" cy="682017"/>
            <a:chOff x="6778171" y="4049640"/>
            <a:chExt cx="2264228" cy="682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EC9E4D-241D-5B6B-DFDC-7C13CCF5C70B}"/>
                </a:ext>
              </a:extLst>
            </p:cNvPr>
            <p:cNvSpPr/>
            <p:nvPr/>
          </p:nvSpPr>
          <p:spPr>
            <a:xfrm>
              <a:off x="7649028" y="4049640"/>
              <a:ext cx="1393371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ফলাফল</a:t>
              </a:r>
              <a:r>
                <a:rPr lang="en-US" b="1" dirty="0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সেল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B1C01E-AA63-62E9-D636-C6DF0F9E0BC8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6778171" y="4318154"/>
              <a:ext cx="870857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B885B7-E1C4-EAC3-E1BC-75CB349E5B7C}"/>
              </a:ext>
            </a:extLst>
          </p:cNvPr>
          <p:cNvGrpSpPr/>
          <p:nvPr/>
        </p:nvGrpSpPr>
        <p:grpSpPr>
          <a:xfrm>
            <a:off x="4492173" y="2889532"/>
            <a:ext cx="2002972" cy="682017"/>
            <a:chOff x="6778171" y="4049640"/>
            <a:chExt cx="2002972" cy="6820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541D2E-969F-0E04-1B5A-DBC49298F668}"/>
                </a:ext>
              </a:extLst>
            </p:cNvPr>
            <p:cNvSpPr/>
            <p:nvPr/>
          </p:nvSpPr>
          <p:spPr>
            <a:xfrm>
              <a:off x="7649029" y="4049640"/>
              <a:ext cx="1132114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ফাংশন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99A221E-6A09-46F7-085E-DF5A5E29EB5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778171" y="4318154"/>
              <a:ext cx="870858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06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5C096-A21B-9BF5-2B75-EC739FA81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03C8E9-4E64-6FE6-81D2-249759A2BA79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8DD57-70B8-1704-59A9-6A95E94253C0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D022B-E9E9-E233-1760-0E3F8E4A1993}"/>
              </a:ext>
            </a:extLst>
          </p:cNvPr>
          <p:cNvSpPr txBox="1"/>
          <p:nvPr/>
        </p:nvSpPr>
        <p:spPr>
          <a:xfrm>
            <a:off x="3165483" y="3028506"/>
            <a:ext cx="5861034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স্প্রেডশিট ফাইল খুলে কাল্পনিক কিছু তথ্যের গুণ কর।</a:t>
            </a:r>
            <a:endParaRPr lang="en-US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94106-4D98-ED80-1F63-BE6812C9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957DE-3683-DE53-E465-3FA234DF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r="18453" b="31804"/>
          <a:stretch>
            <a:fillRect/>
          </a:stretch>
        </p:blipFill>
        <p:spPr>
          <a:xfrm>
            <a:off x="1132112" y="1630928"/>
            <a:ext cx="9942284" cy="44194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544407C-FD49-D362-DC77-71AEEC83C205}"/>
              </a:ext>
            </a:extLst>
          </p:cNvPr>
          <p:cNvSpPr/>
          <p:nvPr/>
        </p:nvSpPr>
        <p:spPr>
          <a:xfrm>
            <a:off x="1132113" y="203155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ব্যবহারের কৌশল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1000A-AA21-4A09-D902-A362E22F94B7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4583-0F70-0352-3FA6-F1FA243450C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99A9E-2E53-A546-ECB7-F9E19120B46C}"/>
              </a:ext>
            </a:extLst>
          </p:cNvPr>
          <p:cNvSpPr txBox="1"/>
          <p:nvPr/>
        </p:nvSpPr>
        <p:spPr>
          <a:xfrm>
            <a:off x="1132112" y="915827"/>
            <a:ext cx="9927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স্প্রেডশিটে ভাগ করার কাজটিও সূত্র দিয়ে করতে হয়। ভাগ করার ক্ষেত্রে 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A1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সেলকে 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B1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সেল দিয়ে ভাগ করার জন্য ফলাফল সেলে 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A1/B1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সূত্র লিখতে হয়। এক্ষেত্রে / চিহ্নটি ভাগ চিহ্ন হিসাবে ব্যবহৃত হয়।</a:t>
            </a:r>
            <a:endParaRPr lang="en-US" b="1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FD3FFF-D1B6-30C1-91F3-AC427E5AA93D}"/>
              </a:ext>
            </a:extLst>
          </p:cNvPr>
          <p:cNvGrpSpPr/>
          <p:nvPr/>
        </p:nvGrpSpPr>
        <p:grpSpPr>
          <a:xfrm>
            <a:off x="4971140" y="3700558"/>
            <a:ext cx="2264228" cy="682017"/>
            <a:chOff x="6778171" y="4049640"/>
            <a:chExt cx="2264228" cy="682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59C9CD-7B41-BFEE-CA50-12FF3570E6B6}"/>
                </a:ext>
              </a:extLst>
            </p:cNvPr>
            <p:cNvSpPr/>
            <p:nvPr/>
          </p:nvSpPr>
          <p:spPr>
            <a:xfrm>
              <a:off x="7649028" y="4049640"/>
              <a:ext cx="1393371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ফলাফল</a:t>
              </a:r>
              <a:r>
                <a:rPr lang="en-US" b="1" dirty="0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সেল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AE748C-937F-5EB9-9BFB-E80ABD1309B5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6778171" y="4318154"/>
              <a:ext cx="870857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0EB002-71DB-27D1-F3D7-29FBB8C42F22}"/>
              </a:ext>
            </a:extLst>
          </p:cNvPr>
          <p:cNvGrpSpPr/>
          <p:nvPr/>
        </p:nvGrpSpPr>
        <p:grpSpPr>
          <a:xfrm>
            <a:off x="3911600" y="2309966"/>
            <a:ext cx="2002972" cy="682017"/>
            <a:chOff x="6778171" y="4049640"/>
            <a:chExt cx="2002972" cy="6820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9EE684-CB0B-7743-4AAB-F05107F4A300}"/>
                </a:ext>
              </a:extLst>
            </p:cNvPr>
            <p:cNvSpPr/>
            <p:nvPr/>
          </p:nvSpPr>
          <p:spPr>
            <a:xfrm>
              <a:off x="7649029" y="4049640"/>
              <a:ext cx="1132114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ফর্মুলা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7AFDF35-5BEB-A6BF-9166-17175A0F4041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778171" y="4318154"/>
              <a:ext cx="870858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21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867CE-1FD0-7D25-8081-8A4B7D3B3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2430ED-B40B-36D5-1603-4AC46F0BFDDE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360FE-764A-A0D2-AEDA-3091A9760162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B71BE-CD7A-7050-AA86-EABC9D911479}"/>
              </a:ext>
            </a:extLst>
          </p:cNvPr>
          <p:cNvSpPr txBox="1"/>
          <p:nvPr/>
        </p:nvSpPr>
        <p:spPr>
          <a:xfrm>
            <a:off x="3020985" y="3039057"/>
            <a:ext cx="61473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সূত্রটি ব্যবহার করে তোমরা ফলাফল বের করার চেষ্টা করে দেখ।</a:t>
            </a:r>
            <a:endParaRPr lang="en-US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00D52-F333-5168-C89D-6C9F1F81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BD27A-22D4-5E4D-FB33-4FB114EE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r="43572" b="32195"/>
          <a:stretch>
            <a:fillRect/>
          </a:stretch>
        </p:blipFill>
        <p:spPr>
          <a:xfrm>
            <a:off x="4209143" y="1562158"/>
            <a:ext cx="6879769" cy="4395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20B1326-D2DF-096A-C3D3-548CDB2E38F1}"/>
              </a:ext>
            </a:extLst>
          </p:cNvPr>
          <p:cNvSpPr/>
          <p:nvPr/>
        </p:nvSpPr>
        <p:spPr>
          <a:xfrm>
            <a:off x="1132113" y="203155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ব্যবহারের কৌশল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শতকরা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185B6-2C4E-278A-0359-367F3632E8D4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679F9-350E-B9C5-69B1-46648EDC995D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76E57-2131-BDF2-3CC2-89535163831C}"/>
              </a:ext>
            </a:extLst>
          </p:cNvPr>
          <p:cNvSpPr txBox="1"/>
          <p:nvPr/>
        </p:nvSpPr>
        <p:spPr>
          <a:xfrm>
            <a:off x="1132112" y="915827"/>
            <a:ext cx="9927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৪০০ টাকার ১৫% কত টাকা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বাস্তব জীবনে আমরা এ ধরনের অনেক হিসাবের মুখোমুখি হই। স্প্রেডশিটের মাধ্যমে সহজেই আমরা এ হিসাবগুলো করতে পারি।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56CC92-4D60-387C-405B-5642F6BF4120}"/>
              </a:ext>
            </a:extLst>
          </p:cNvPr>
          <p:cNvGrpSpPr/>
          <p:nvPr/>
        </p:nvGrpSpPr>
        <p:grpSpPr>
          <a:xfrm>
            <a:off x="7982859" y="3601880"/>
            <a:ext cx="2264228" cy="682017"/>
            <a:chOff x="6778171" y="4049640"/>
            <a:chExt cx="2264228" cy="682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B11F64-F61C-EB0B-C8C0-F1E5E8C24187}"/>
                </a:ext>
              </a:extLst>
            </p:cNvPr>
            <p:cNvSpPr/>
            <p:nvPr/>
          </p:nvSpPr>
          <p:spPr>
            <a:xfrm>
              <a:off x="7649028" y="4049640"/>
              <a:ext cx="1393371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ফলাফল</a:t>
              </a:r>
              <a:r>
                <a:rPr lang="en-US" b="1" dirty="0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সেল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37B2B7F-D9E1-6EB6-00B9-1AF694808BF5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6778171" y="4318154"/>
              <a:ext cx="870857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59C36A-5045-7256-AA80-8A6850092EE9}"/>
              </a:ext>
            </a:extLst>
          </p:cNvPr>
          <p:cNvGrpSpPr/>
          <p:nvPr/>
        </p:nvGrpSpPr>
        <p:grpSpPr>
          <a:xfrm>
            <a:off x="7112001" y="2217941"/>
            <a:ext cx="2002972" cy="682017"/>
            <a:chOff x="6778171" y="4049640"/>
            <a:chExt cx="2002972" cy="6820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D49A26-A0F2-3C73-8891-4AEF89C60A08}"/>
                </a:ext>
              </a:extLst>
            </p:cNvPr>
            <p:cNvSpPr/>
            <p:nvPr/>
          </p:nvSpPr>
          <p:spPr>
            <a:xfrm>
              <a:off x="7649029" y="4049640"/>
              <a:ext cx="1132114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ফর্মুলা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A140261-BA45-DD7F-A69E-C1C2E0EE77A0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778171" y="4318154"/>
              <a:ext cx="870858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7846664-CDA1-62C8-3B0B-6DFA7241F88D}"/>
              </a:ext>
            </a:extLst>
          </p:cNvPr>
          <p:cNvSpPr/>
          <p:nvPr/>
        </p:nvSpPr>
        <p:spPr>
          <a:xfrm>
            <a:off x="1132113" y="1562158"/>
            <a:ext cx="2845486" cy="439565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স্প্রেডশিটের মাধ্যমে সমস্যাটি সমাধানের ক্ষেত্রে ফলাফল সেলে =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A3*B3%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সূত্র প্রয়োগ করে সমাধান করা যায়। সূত্রটি কীবোর্ড ব্যবহার করে ফলাফল সেলে লিখার নিয়ম হলো প্রথমে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=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চিহ্ন দিয়ে ৪০০ লিখা সেলে ক্লিক করতে হবে।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তারপর কীবোর্ডে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*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চাপতে হবে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তারপর ১৫ লিখা সেলে ক্লিক করতে হবে। এরপর কীবোর্ড থেকে % (শিফট কী চেপে ৫) লিখে এন্টার করতে হবে।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2A391-FDA0-BA27-A3FA-AAF47B4F7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6364A2F-0E85-B974-1BD2-741CAB197518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A0261-D5E8-D778-74FC-1F59642C4BC9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712B9-961F-4127-4DDC-BF7B379D3F9B}"/>
              </a:ext>
            </a:extLst>
          </p:cNvPr>
          <p:cNvSpPr txBox="1"/>
          <p:nvPr/>
        </p:nvSpPr>
        <p:spPr>
          <a:xfrm>
            <a:off x="1683314" y="2910204"/>
            <a:ext cx="8822672" cy="1037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মি. চৌধুরীর মাসিক মূল বেতন ১৬৫০০ টাকা। তিনি ৫৫% হারে বাড়িভাড়া ভাতা এবং ৭০০ টাকা চিকিৎসা ভাতা পান। তাঁর মোট বেতন হতে ৯০ টাকা কল্যাণ তহবিল এবং যৌথবিমা বাবদ চাঁদা প্রদান করেন। তাঁর নিট বেতন কত</a:t>
            </a:r>
            <a:r>
              <a:rPr lang="en-US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7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8C6D5-0DEF-F4F6-8881-74DD3620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CBB4A-427F-3843-8957-9E9E3F1040A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0D9F86-38AA-6533-A09F-847F3FB88476}"/>
              </a:ext>
            </a:extLst>
          </p:cNvPr>
          <p:cNvGrpSpPr/>
          <p:nvPr/>
        </p:nvGrpSpPr>
        <p:grpSpPr>
          <a:xfrm>
            <a:off x="4284872" y="222105"/>
            <a:ext cx="3084981" cy="1118196"/>
            <a:chOff x="4157979" y="495700"/>
            <a:chExt cx="3084981" cy="111819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E816C9D-8AC2-5BE9-757D-0DE7E042843A}"/>
                </a:ext>
              </a:extLst>
            </p:cNvPr>
            <p:cNvSpPr/>
            <p:nvPr/>
          </p:nvSpPr>
          <p:spPr>
            <a:xfrm>
              <a:off x="4949040" y="784850"/>
              <a:ext cx="2293920" cy="565387"/>
            </a:xfrm>
            <a:prstGeom prst="homePlate">
              <a:avLst>
                <a:gd name="adj" fmla="val 0"/>
              </a:avLst>
            </a:prstGeom>
            <a:solidFill>
              <a:srgbClr val="487FB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15648B-026C-51BA-2FBE-F1D82452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79" y="495700"/>
              <a:ext cx="1112144" cy="111819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3A18101-5CE2-C39C-D7BA-8EA6FBC9C5F4}"/>
              </a:ext>
            </a:extLst>
          </p:cNvPr>
          <p:cNvSpPr txBox="1"/>
          <p:nvPr/>
        </p:nvSpPr>
        <p:spPr>
          <a:xfrm>
            <a:off x="3316059" y="1457099"/>
            <a:ext cx="55571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স্প্রেডশিটে 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A3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 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C3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সেলের গুণের জন্য সূত্র ব্যবহার হয়-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.=PRODUCT (A3: C3)</a:t>
            </a:r>
          </a:p>
          <a:p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ii. =A3 * C3</a:t>
            </a:r>
          </a:p>
          <a:p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iii. =A3 B3 C3</a:t>
            </a:r>
          </a:p>
          <a:p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কোনটি সঠিক?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  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ii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দুইটি সেলের গুণফল বের করার সহজ উপায় কোনটি?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=(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A2/B2) 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=(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A2-B2)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=(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A2*B2)   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=(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A2+B2)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স্প্রেডশিট ব্যবহার করে আমরা করতে পারি-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উপস্থাপনা</a:t>
            </a:r>
          </a:p>
          <a:p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ii.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</a:p>
          <a:p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iii.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</a:p>
          <a:p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কোনটি সঠিক?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 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ii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=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B1+B2+B3+B4+C5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ফর্মুলাটির ফাংশন কোনটি?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=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SUM (B1: B4, C5)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SUM=(B1: B4, C5)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=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SUM (B1: B4: C5) 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=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SUM (B1: C5)</a:t>
            </a:r>
          </a:p>
        </p:txBody>
      </p:sp>
    </p:spTree>
    <p:extLst>
      <p:ext uri="{BB962C8B-B14F-4D97-AF65-F5344CB8AC3E}">
        <p14:creationId xmlns:p14="http://schemas.microsoft.com/office/powerpoint/2010/main" val="20634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0D8E-D759-D2F4-5285-16C7B857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7E289-6EFD-CD46-7E75-CC023A419D6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66FFE-A266-17FE-21A5-D5360E5D9CC1}"/>
              </a:ext>
            </a:extLst>
          </p:cNvPr>
          <p:cNvGrpSpPr/>
          <p:nvPr/>
        </p:nvGrpSpPr>
        <p:grpSpPr>
          <a:xfrm>
            <a:off x="4189159" y="555360"/>
            <a:ext cx="3114294" cy="1363198"/>
            <a:chOff x="4537029" y="756799"/>
            <a:chExt cx="3114294" cy="1363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C164DD-8C30-7AFB-8E38-A8F8935BC9E0}"/>
                </a:ext>
              </a:extLst>
            </p:cNvPr>
            <p:cNvSpPr/>
            <p:nvPr/>
          </p:nvSpPr>
          <p:spPr>
            <a:xfrm>
              <a:off x="5733888" y="1452912"/>
              <a:ext cx="1917435" cy="493363"/>
            </a:xfrm>
            <a:prstGeom prst="rect">
              <a:avLst/>
            </a:prstGeom>
            <a:solidFill>
              <a:srgbClr val="427A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বাড়ির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AE5B9A-0B20-3188-8D68-D49C805A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029" y="756799"/>
              <a:ext cx="1455825" cy="13631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231A4B4-8B8E-DE51-AB7B-2F1C1C1A4BD7}"/>
              </a:ext>
            </a:extLst>
          </p:cNvPr>
          <p:cNvSpPr txBox="1"/>
          <p:nvPr/>
        </p:nvSpPr>
        <p:spPr>
          <a:xfrm>
            <a:off x="2370138" y="2659323"/>
            <a:ext cx="744902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হিসাব-নিকাশের ক্ষেত্রে কোন সফটওয়্যারটি ব্যবহার সুবিধাজনক এবং কেন ব্যাখ্যা কর।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স্প্রেডশিট সফটওয়্যার ব্যবহারের দুইটি সুবিধা লেখ।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স্প্রেডশিট বিশ্লেষণের দুইটি বৈশিষ্ট্য উল্লেখ কর।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স্প্রেডশিটে ভাগ করার প্রক্রিয়াটি ব্যাখ্যা কর।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৪০০ টাকার জন্য ১৫% হারে করের পরিমাণ নির্ণয় কর।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5BC6-64FF-7624-F57F-287447C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1283C3-D5C5-584E-159E-88ACD8D54AA7}"/>
              </a:ext>
            </a:extLst>
          </p:cNvPr>
          <p:cNvSpPr txBox="1"/>
          <p:nvPr/>
        </p:nvSpPr>
        <p:spPr>
          <a:xfrm>
            <a:off x="4486992" y="2767280"/>
            <a:ext cx="321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THANKS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88129-D15A-75CD-E4F0-B412B321666D}"/>
              </a:ext>
            </a:extLst>
          </p:cNvPr>
          <p:cNvGrpSpPr/>
          <p:nvPr/>
        </p:nvGrpSpPr>
        <p:grpSpPr>
          <a:xfrm>
            <a:off x="3113637" y="156223"/>
            <a:ext cx="5964702" cy="2358017"/>
            <a:chOff x="3113649" y="736916"/>
            <a:chExt cx="5964702" cy="17952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480C5FD-6C64-07FF-961F-8A0906FC213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8F2E53-07F2-FC77-8765-1FD771879901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6A5672-A2A1-1FC0-7E4D-97ACEC7968C3}"/>
              </a:ext>
            </a:extLst>
          </p:cNvPr>
          <p:cNvGrpSpPr/>
          <p:nvPr/>
        </p:nvGrpSpPr>
        <p:grpSpPr>
          <a:xfrm rot="10800000">
            <a:off x="3113635" y="4343760"/>
            <a:ext cx="5964702" cy="2358017"/>
            <a:chOff x="3113649" y="736916"/>
            <a:chExt cx="5964702" cy="179527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0B3865-8090-1554-D980-A9EB0D2A3F2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8FB53-302D-36B2-2AF3-9D069C803D15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5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4.07407E-6 L 0 0.1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4.07407E-6 L 0 -0.1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0B0161-6081-182E-43D0-6432C32E2070}"/>
              </a:ext>
            </a:extLst>
          </p:cNvPr>
          <p:cNvSpPr txBox="1"/>
          <p:nvPr/>
        </p:nvSpPr>
        <p:spPr>
          <a:xfrm>
            <a:off x="1944915" y="2327954"/>
            <a:ext cx="3722494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০১৭২৫-৯৪৫৪৭৬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rajibbakchi@gmail.com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69181-06CF-51BB-5FD8-46D7B9D5B6C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3EFA9-00CA-6915-8442-4A0E6CB2E21A}"/>
              </a:ext>
            </a:extLst>
          </p:cNvPr>
          <p:cNvSpPr txBox="1"/>
          <p:nvPr/>
        </p:nvSpPr>
        <p:spPr>
          <a:xfrm>
            <a:off x="4573149" y="960312"/>
            <a:ext cx="3043001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3772A-1AFD-89B4-0170-2D158288201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F4A58-7B0F-E617-26F2-E55AC3BE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5" y="2368279"/>
            <a:ext cx="2743200" cy="2743200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8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04C5-988A-05AB-A4A0-A0B0E8EE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232936-ABBD-7F1D-77F4-7540497E5D34}"/>
              </a:ext>
            </a:extLst>
          </p:cNvPr>
          <p:cNvSpPr txBox="1"/>
          <p:nvPr/>
        </p:nvSpPr>
        <p:spPr>
          <a:xfrm>
            <a:off x="3537698" y="2247907"/>
            <a:ext cx="5113900" cy="23621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৪র্থ (</a:t>
            </a:r>
            <a:r>
              <a:rPr lang="bn-IN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আমার লেখালেখি ও হিসাব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আলোচনার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ও আমার হিসাব-নিকাশ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৪০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846FE-C6A3-D56C-CC63-D8E434F0D00D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24C6E-47DC-C2A1-2130-F954001AF70C}"/>
              </a:ext>
            </a:extLst>
          </p:cNvPr>
          <p:cNvSpPr txBox="1"/>
          <p:nvPr/>
        </p:nvSpPr>
        <p:spPr>
          <a:xfrm>
            <a:off x="4573149" y="1162425"/>
            <a:ext cx="3043001" cy="523220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BC198-FD10-AA4B-3F96-402BAB3EE84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03CA-AD27-7EC2-4CA9-2F47BC5A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FD4F823-AD7D-36E4-C70A-423C8A4A0712}"/>
              </a:ext>
            </a:extLst>
          </p:cNvPr>
          <p:cNvSpPr txBox="1"/>
          <p:nvPr/>
        </p:nvSpPr>
        <p:spPr>
          <a:xfrm>
            <a:off x="2358360" y="2709572"/>
            <a:ext cx="747256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সফটওয়্যারের</a:t>
            </a:r>
            <a:r>
              <a:rPr lang="bn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বৈশিষ্ট্যসমূহ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ব্যবহারের ক্ষেত্রসমূহ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গুন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শতকরা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6535-1039-D97C-5AF9-555E32B7156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DD242-3D8D-048F-6BC1-CB355DFC4CDC}"/>
              </a:ext>
            </a:extLst>
          </p:cNvPr>
          <p:cNvSpPr txBox="1"/>
          <p:nvPr/>
        </p:nvSpPr>
        <p:spPr>
          <a:xfrm>
            <a:off x="2358360" y="889620"/>
            <a:ext cx="7472569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2413D-80B1-8DF4-E34C-3E013135B28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219">
            <a:extLst>
              <a:ext uri="{FF2B5EF4-FFF2-40B4-BE49-F238E27FC236}">
                <a16:creationId xmlns:a16="http://schemas.microsoft.com/office/drawing/2014/main" id="{BFA37E98-B701-65BC-4E30-FDD9437332C4}"/>
              </a:ext>
            </a:extLst>
          </p:cNvPr>
          <p:cNvSpPr txBox="1"/>
          <p:nvPr/>
        </p:nvSpPr>
        <p:spPr>
          <a:xfrm>
            <a:off x="1283161" y="74130"/>
            <a:ext cx="9622971" cy="523220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C8E92-97EB-56FE-5752-940E16D22F80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A9C10-5D6F-8125-5A2E-792AF1DA48C1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416C0-FEA4-3D7A-C9D9-4DA2C2441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" b="2329"/>
          <a:stretch/>
        </p:blipFill>
        <p:spPr>
          <a:xfrm>
            <a:off x="1283162" y="734184"/>
            <a:ext cx="9622970" cy="5495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6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9D80D-6981-8505-7F7B-116394248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FE0E2B2-F973-E8B2-8091-5FC880D57145}"/>
              </a:ext>
            </a:extLst>
          </p:cNvPr>
          <p:cNvSpPr/>
          <p:nvPr/>
        </p:nvSpPr>
        <p:spPr>
          <a:xfrm>
            <a:off x="1132114" y="1070429"/>
            <a:ext cx="3375717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দৈনন্দিন জীবনে বিভিন্ন রকমের ছোটো-বড়ো হিসাব করতে হয়। বাজারের হিসাব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বাসাভাড়ার হিসাব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পরীক্ষার ফলাফল প্রস্তুত ইত্যাদি।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লেখালেখির জন্য রয়েছে 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ওয়ার্ড প্রসেসর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আর হিসাবের জন্য রয়েছে 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এনালাইসিস সফটওয়‍্যার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9733842-1457-BB30-CBB5-83E7746E5B58}"/>
              </a:ext>
            </a:extLst>
          </p:cNvPr>
          <p:cNvSpPr/>
          <p:nvPr/>
        </p:nvSpPr>
        <p:spPr>
          <a:xfrm>
            <a:off x="1132114" y="261632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ও আমার হিসাব-নিকাশ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32BF1-388B-7512-4A87-A551A8B3EEF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DC357-7EDE-7DDA-7148-F9E1C0DCA0D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A53FA-8D94-C322-C5F4-94946430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/>
        </p:blipFill>
        <p:spPr>
          <a:xfrm>
            <a:off x="4812632" y="1070429"/>
            <a:ext cx="6240680" cy="4717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39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DAED-B626-A857-3F4D-E5ECDEDE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5A81B61-63D7-7461-BA08-44926EF92080}"/>
              </a:ext>
            </a:extLst>
          </p:cNvPr>
          <p:cNvSpPr/>
          <p:nvPr/>
        </p:nvSpPr>
        <p:spPr>
          <a:xfrm>
            <a:off x="1132114" y="261632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ও আমার হিসাব-নিকাশ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F2141-C5D9-C085-0712-83819C381AC7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259EA-5008-30F6-77CF-128E6C1B87A4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97C35-D373-DE83-E7FD-DB30F49BCC3D}"/>
              </a:ext>
            </a:extLst>
          </p:cNvPr>
          <p:cNvSpPr txBox="1"/>
          <p:nvPr/>
        </p:nvSpPr>
        <p:spPr>
          <a:xfrm>
            <a:off x="1132115" y="969258"/>
            <a:ext cx="3504054" cy="4838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bn-IN" sz="1800" b="1" u="sng" kern="100" dirty="0">
                <a:solidFill>
                  <a:srgbClr val="8368A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স্প্রেডশি</a:t>
            </a:r>
            <a:r>
              <a:rPr lang="en-US" sz="1800" b="1" u="sng" kern="100" dirty="0">
                <a:solidFill>
                  <a:srgbClr val="8368A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 </a:t>
            </a:r>
            <a:r>
              <a:rPr lang="en-US" sz="1800" b="1" u="sng" kern="100" dirty="0" err="1">
                <a:solidFill>
                  <a:srgbClr val="8368A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সফটওয়্যারের</a:t>
            </a:r>
            <a:r>
              <a:rPr lang="bn-IN" sz="1800" b="1" u="sng" kern="100" dirty="0">
                <a:solidFill>
                  <a:srgbClr val="8368A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বৈশিষ্ট্যসমূহ-</a:t>
            </a:r>
            <a:endParaRPr lang="en-US" sz="800" b="1" u="sng" kern="100" dirty="0">
              <a:solidFill>
                <a:srgbClr val="8368A7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n-IN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বিভিন্ন রকমের সংখ্যা বা অক্ষরভিত্তিক উপাত্ত নিয়ে কাজ করা যায়।</a:t>
            </a:r>
            <a:endParaRPr lang="en-US" sz="1800" kern="100" dirty="0">
              <a:solidFill>
                <a:srgbClr val="548FC7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n-IN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যেকোনো ধরনের হিসাবের জন্য সুবিধাজনক।</a:t>
            </a:r>
            <a:endParaRPr lang="en-US" sz="1800" kern="100" dirty="0">
              <a:solidFill>
                <a:srgbClr val="548FC7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n-IN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কলাম ও সারি থাকার কারণে উপাত্ত শ্রেণিকরণ সহজ।</a:t>
            </a:r>
            <a:endParaRPr lang="en-US" sz="1800" kern="100" dirty="0">
              <a:solidFill>
                <a:srgbClr val="548FC7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n-IN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সূত্র ব্যবহারের সুযোগ থাকায় অনেক বেশি উপাত্ত নিয়ে কাজ করা যায়।</a:t>
            </a:r>
            <a:endParaRPr lang="en-US" sz="1800" kern="100" dirty="0">
              <a:solidFill>
                <a:srgbClr val="548FC7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n-IN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বিভিন্ন ফাংশন সূত্রাকারে ব্যবহার করে সহজে উপাত্ত বিশ্লেষণ করা যায়।</a:t>
            </a:r>
            <a:endParaRPr lang="en-US" sz="1800" kern="100" dirty="0">
              <a:solidFill>
                <a:srgbClr val="548FC7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n-IN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আকর্ষণীয় গ্রাফ</a:t>
            </a:r>
            <a:r>
              <a:rPr lang="en-US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bn-IN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চার্ট ব্যবহার করে উপাত্ত উপস্থাপন করা যায় ইত্যাদি।</a:t>
            </a:r>
            <a:endParaRPr lang="en-US" sz="1800" kern="100" dirty="0">
              <a:solidFill>
                <a:srgbClr val="548FC7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508B6-1FD1-0BBB-C54A-B816823B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/>
        </p:blipFill>
        <p:spPr>
          <a:xfrm>
            <a:off x="4812632" y="1070429"/>
            <a:ext cx="6240680" cy="4717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51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11E2B-4DFE-AAC5-BB40-19FE38F62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FE0F649-1646-F837-541A-A428B0B69632}"/>
              </a:ext>
            </a:extLst>
          </p:cNvPr>
          <p:cNvSpPr/>
          <p:nvPr/>
        </p:nvSpPr>
        <p:spPr>
          <a:xfrm>
            <a:off x="1148156" y="861796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ব্যবহারের ক্ষেত্র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38898-0647-1DB4-7D5D-E44BBD03D1A2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50357-79EC-0251-9007-7763FDD5977E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ED2AFA-21D3-BF38-759F-EAEF228F3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b="12225"/>
          <a:stretch>
            <a:fillRect/>
          </a:stretch>
        </p:blipFill>
        <p:spPr>
          <a:xfrm>
            <a:off x="4370027" y="1774867"/>
            <a:ext cx="6705901" cy="32275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C731B-FA95-10FC-40C6-2D50657B5247}"/>
              </a:ext>
            </a:extLst>
          </p:cNvPr>
          <p:cNvSpPr txBox="1"/>
          <p:nvPr/>
        </p:nvSpPr>
        <p:spPr>
          <a:xfrm>
            <a:off x="1148155" y="1606425"/>
            <a:ext cx="2990708" cy="356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as-IN" sz="1800" b="1" kern="100" dirty="0">
                <a:solidFill>
                  <a:srgbClr val="E18B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নিম্নে স্প্রেডশিটের কতিপয় ব্যবহার উল্লেখ করা হলো:</a:t>
            </a:r>
            <a:endParaRPr lang="en-US" sz="1800" b="1" kern="100" dirty="0">
              <a:solidFill>
                <a:srgbClr val="E18B5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শিক্ষাক্ষেত্রে ফলাফল বিশ্লেষণ</a:t>
            </a:r>
            <a:r>
              <a:rPr lang="en-US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,</a:t>
            </a:r>
            <a:endParaRPr lang="en-US" sz="1800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আয়-ব্যয় হিসাবে</a:t>
            </a:r>
            <a:r>
              <a:rPr lang="en-US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;</a:t>
            </a:r>
            <a:endParaRPr lang="en-US" sz="1800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বাজেট তৈরিতে</a:t>
            </a:r>
            <a:r>
              <a:rPr lang="en-US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;</a:t>
            </a:r>
            <a:endParaRPr lang="en-US" sz="1800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কর্মকর্তা কর্মচারীদের বেতন সংক্রান্ত হিসাবে</a:t>
            </a:r>
            <a:r>
              <a:rPr lang="en-US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;</a:t>
            </a:r>
            <a:endParaRPr lang="en-US" sz="1800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আয়কর হিসাব ও বিশ্লেষণে</a:t>
            </a:r>
            <a:r>
              <a:rPr lang="en-US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;</a:t>
            </a:r>
            <a:endParaRPr lang="en-US" sz="1800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নির্বাচনের ভোট গণনায়</a:t>
            </a:r>
            <a:r>
              <a:rPr lang="en-US" sz="1800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;</a:t>
            </a:r>
            <a:endParaRPr lang="en-US" sz="1800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B5C0E-D159-2E00-3A8D-43369AFC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32DB19-AB1A-36D5-E2A1-B4757342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r="18572" b="36077"/>
          <a:stretch>
            <a:fillRect/>
          </a:stretch>
        </p:blipFill>
        <p:spPr>
          <a:xfrm>
            <a:off x="1132112" y="2019322"/>
            <a:ext cx="9927771" cy="40606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0DB8103-756C-787D-6253-4A68502BFE08}"/>
              </a:ext>
            </a:extLst>
          </p:cNvPr>
          <p:cNvSpPr/>
          <p:nvPr/>
        </p:nvSpPr>
        <p:spPr>
          <a:xfrm>
            <a:off x="1132113" y="203155"/>
            <a:ext cx="9927772" cy="574209"/>
          </a:xfrm>
          <a:prstGeom prst="homePlate">
            <a:avLst>
              <a:gd name="adj" fmla="val 0"/>
            </a:avLst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 ব্যবহারের কৌশল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গুণ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EACAB-7F59-2AC3-C6D3-C62020DC0075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0FC9E-CF34-A316-85DB-318F76ABDEA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A9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F656E-7D13-A034-8C3B-E5368D32B578}"/>
              </a:ext>
            </a:extLst>
          </p:cNvPr>
          <p:cNvSpPr txBox="1"/>
          <p:nvPr/>
        </p:nvSpPr>
        <p:spPr>
          <a:xfrm>
            <a:off x="1132112" y="915827"/>
            <a:ext cx="9927771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bn-IN" sz="1800" b="1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স্প্রেডশিটে গুণ করার জন্য ফলাফল সেলের মধ্যে সূত্র দিতে হয়। সূত্র সব সময় "=" সমান চিহ্ন দিয়ে শুরু হয়। গুণ করার প্রক্রিয়া দু</a:t>
            </a: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'</a:t>
            </a:r>
            <a:r>
              <a:rPr lang="bn-IN" sz="1800" b="1" kern="100" dirty="0">
                <a:solidFill>
                  <a:srgbClr val="548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ধরনের।</a:t>
            </a:r>
            <a:endParaRPr lang="en-US" sz="1800" b="1" kern="100" dirty="0">
              <a:solidFill>
                <a:srgbClr val="548F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A9C77-837F-027D-5B68-048B1839F0D6}"/>
              </a:ext>
            </a:extLst>
          </p:cNvPr>
          <p:cNvSpPr txBox="1"/>
          <p:nvPr/>
        </p:nvSpPr>
        <p:spPr>
          <a:xfrm>
            <a:off x="2752551" y="1591873"/>
            <a:ext cx="6684197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n-IN" sz="1800" kern="100" dirty="0">
                <a:solidFill>
                  <a:srgbClr val="8368A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১. সাধারণভাবে সেলে সূত্র</a:t>
            </a:r>
            <a:r>
              <a:rPr lang="en-US" sz="1800" kern="100" dirty="0">
                <a:solidFill>
                  <a:srgbClr val="8368A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/</a:t>
            </a:r>
            <a:r>
              <a:rPr lang="en-US" sz="1800" kern="100" dirty="0" err="1">
                <a:solidFill>
                  <a:srgbClr val="8368A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ফর্মুলা</a:t>
            </a:r>
            <a:r>
              <a:rPr lang="bn-IN" sz="1800" kern="100" dirty="0">
                <a:solidFill>
                  <a:srgbClr val="8368A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 লিখে এন্টার দিলে ফলাফল পওয়া যায়।</a:t>
            </a:r>
            <a:endParaRPr lang="en-US" sz="1800" kern="100" dirty="0">
              <a:solidFill>
                <a:srgbClr val="8368A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3A8FF-21A4-6936-612C-F302BD8FE8C9}"/>
              </a:ext>
            </a:extLst>
          </p:cNvPr>
          <p:cNvGrpSpPr/>
          <p:nvPr/>
        </p:nvGrpSpPr>
        <p:grpSpPr>
          <a:xfrm>
            <a:off x="6778171" y="4049640"/>
            <a:ext cx="2264228" cy="682017"/>
            <a:chOff x="6778171" y="4049640"/>
            <a:chExt cx="2264228" cy="682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6F79D4-6E56-4AEC-84F1-518293114ED1}"/>
                </a:ext>
              </a:extLst>
            </p:cNvPr>
            <p:cNvSpPr/>
            <p:nvPr/>
          </p:nvSpPr>
          <p:spPr>
            <a:xfrm>
              <a:off x="7649028" y="4049640"/>
              <a:ext cx="1393371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ফলাফল</a:t>
              </a:r>
              <a:r>
                <a:rPr lang="en-US" b="1" dirty="0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সেল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45072F7-7088-408E-8DBA-F7E6277CFF8A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6778171" y="4318154"/>
              <a:ext cx="870857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134095-378F-52C3-29D2-30BA280833D4}"/>
              </a:ext>
            </a:extLst>
          </p:cNvPr>
          <p:cNvGrpSpPr/>
          <p:nvPr/>
        </p:nvGrpSpPr>
        <p:grpSpPr>
          <a:xfrm>
            <a:off x="3984171" y="2600252"/>
            <a:ext cx="2002972" cy="682017"/>
            <a:chOff x="6778171" y="4049640"/>
            <a:chExt cx="2002972" cy="6820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932B24-E44F-1531-426D-874B2127B41C}"/>
                </a:ext>
              </a:extLst>
            </p:cNvPr>
            <p:cNvSpPr/>
            <p:nvPr/>
          </p:nvSpPr>
          <p:spPr>
            <a:xfrm>
              <a:off x="7649029" y="4049640"/>
              <a:ext cx="1132114" cy="537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26E43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ফর্মুলা</a:t>
              </a:r>
              <a:endParaRPr lang="en-US" b="1" dirty="0">
                <a:solidFill>
                  <a:srgbClr val="226E43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1062750-7E28-DF9B-C177-955C7A65B4B5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778171" y="4318154"/>
              <a:ext cx="870858" cy="413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8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13817</TotalTime>
  <Words>1502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Agency FB</vt:lpstr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Rajib Bakchi</dc:creator>
  <cp:lastModifiedBy>Rajib Bakchi</cp:lastModifiedBy>
  <cp:revision>1147</cp:revision>
  <dcterms:created xsi:type="dcterms:W3CDTF">2025-05-13T02:54:20Z</dcterms:created>
  <dcterms:modified xsi:type="dcterms:W3CDTF">2026-03-13T07:50:00Z</dcterms:modified>
</cp:coreProperties>
</file>