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4" r:id="rId2"/>
    <p:sldId id="279" r:id="rId3"/>
    <p:sldId id="256" r:id="rId4"/>
    <p:sldId id="280" r:id="rId5"/>
    <p:sldId id="259" r:id="rId6"/>
    <p:sldId id="267" r:id="rId7"/>
    <p:sldId id="266" r:id="rId8"/>
    <p:sldId id="439" r:id="rId9"/>
    <p:sldId id="263" r:id="rId10"/>
    <p:sldId id="262" r:id="rId11"/>
    <p:sldId id="296" r:id="rId12"/>
    <p:sldId id="292" r:id="rId13"/>
    <p:sldId id="293" r:id="rId14"/>
    <p:sldId id="295" r:id="rId15"/>
    <p:sldId id="258" r:id="rId16"/>
    <p:sldId id="297" r:id="rId17"/>
    <p:sldId id="260" r:id="rId18"/>
    <p:sldId id="261" r:id="rId19"/>
    <p:sldId id="288" r:id="rId20"/>
    <p:sldId id="289" r:id="rId21"/>
    <p:sldId id="291" r:id="rId22"/>
    <p:sldId id="294" r:id="rId23"/>
    <p:sldId id="441" r:id="rId24"/>
    <p:sldId id="442" r:id="rId25"/>
    <p:sldId id="444" r:id="rId26"/>
    <p:sldId id="290" r:id="rId27"/>
    <p:sldId id="443" r:id="rId28"/>
    <p:sldId id="447" r:id="rId29"/>
    <p:sldId id="29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82B3C-7360-4205-9F79-7306745A518B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A7312-63D5-48BD-ACAE-C1086519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4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7312-63D5-48BD-ACAE-C1086519A1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2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7312-63D5-48BD-ACAE-C1086519A1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7312-63D5-48BD-ACAE-C1086519A1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7312-63D5-48BD-ACAE-C1086519A1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7312-63D5-48BD-ACAE-C1086519A1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7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FE20-6D85-4BCA-9EEA-C848F22DC8D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EC3-7C40-410E-8935-9478C821E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3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1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7728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9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FE20-6D85-4BCA-9EEA-C848F22DC8D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EC3-7C40-410E-8935-9478C821E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64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FE20-6D85-4BCA-9EEA-C848F22DC8D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EC3-7C40-410E-8935-9478C821E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7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FE20-6D85-4BCA-9EEA-C848F22DC8D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EC3-7C40-410E-8935-9478C821E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1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FE20-6D85-4BCA-9EEA-C848F22DC8D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EC3-7C40-410E-8935-9478C821E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3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FE20-6D85-4BCA-9EEA-C848F22DC8D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EC3-7C40-410E-8935-9478C821E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0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FE20-6D85-4BCA-9EEA-C848F22DC8D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EC3-7C40-410E-8935-9478C821E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4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FE20-6D85-4BCA-9EEA-C848F22DC8D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EC3-7C40-410E-8935-9478C821E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FE20-6D85-4BCA-9EEA-C848F22DC8D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EC3-7C40-410E-8935-9478C821E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0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FE20-6D85-4BCA-9EEA-C848F22DC8D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EC3-7C40-410E-8935-9478C821E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7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BC772CB-0A3A-D6C7-34CA-D1346458A802}"/>
              </a:ext>
            </a:extLst>
          </p:cNvPr>
          <p:cNvSpPr/>
          <p:nvPr userDrawn="1"/>
        </p:nvSpPr>
        <p:spPr>
          <a:xfrm>
            <a:off x="0" y="-91440"/>
            <a:ext cx="12192000" cy="6949440"/>
          </a:xfrm>
          <a:prstGeom prst="frame">
            <a:avLst>
              <a:gd name="adj1" fmla="val 94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849AB64-DBF8-04AD-0710-9DC1E772268F}"/>
              </a:ext>
            </a:extLst>
          </p:cNvPr>
          <p:cNvSpPr/>
          <p:nvPr userDrawn="1"/>
        </p:nvSpPr>
        <p:spPr>
          <a:xfrm>
            <a:off x="91440" y="0"/>
            <a:ext cx="12000412" cy="6766559"/>
          </a:xfrm>
          <a:prstGeom prst="frame">
            <a:avLst>
              <a:gd name="adj1" fmla="val 88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1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aj Ei Dintake With Lyrics  Kishore Kuma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Aaj Ei Dintake With Lyrics  Kishore Kuma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59" end="64399.58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4D4D3B-7ED5-48A5-A994-8A176C6B2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11" y="0"/>
            <a:ext cx="11817178" cy="66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0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61EA20-9D78-4EE8-9ED6-17837D4C9034}"/>
              </a:ext>
            </a:extLst>
          </p:cNvPr>
          <p:cNvSpPr txBox="1"/>
          <p:nvPr/>
        </p:nvSpPr>
        <p:spPr>
          <a:xfrm>
            <a:off x="533856" y="297438"/>
            <a:ext cx="103055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এছাড়াও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আইসিটিতে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হাজারও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ক্যারিয়ারের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নাম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বলা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যায়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ভবিষ্যতে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আইসিটিবিহীন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একটি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দিনও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কল্পনা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করাও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সম্ভব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আইসিটির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সর্বমুখী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ব্যবহারের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কারণে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কোনো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প্রতিষ্ঠানের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কর্মী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হিসেবে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যোগ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দেওয়া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কিংবা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নিজেই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একটা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প্রতিষ্ঠান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তৈরি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উভয়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ক্ষেত্রে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আইসিটিকে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এড়িয়ে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যাওয়া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সম্ভব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  </a:t>
            </a:r>
          </a:p>
          <a:p>
            <a:pPr algn="ctr"/>
            <a:r>
              <a:rPr lang="bn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ক্যারিয়ারের ক্ষেত্রে আইসিটি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র</a:t>
            </a:r>
            <a:r>
              <a:rPr lang="bn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দক্ষতা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সমূহ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:-</a:t>
            </a:r>
          </a:p>
        </p:txBody>
      </p:sp>
      <p:pic>
        <p:nvPicPr>
          <p:cNvPr id="5" name="Picture 2" descr="C:\Users\USER\Desktop\New folder\beautify-while-typing.gif">
            <a:extLst>
              <a:ext uri="{FF2B5EF4-FFF2-40B4-BE49-F238E27FC236}">
                <a16:creationId xmlns:a16="http://schemas.microsoft.com/office/drawing/2014/main" id="{D8FBBECB-5914-4579-A45A-BFAADD0481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512" y="2569482"/>
            <a:ext cx="45357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19CE9F-DB57-497E-ACAE-F017ED244E13}"/>
              </a:ext>
            </a:extLst>
          </p:cNvPr>
          <p:cNvSpPr txBox="1"/>
          <p:nvPr/>
        </p:nvSpPr>
        <p:spPr>
          <a:xfrm>
            <a:off x="2107321" y="5876210"/>
            <a:ext cx="142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880F7-EF82-424C-A2BD-000FFB502271}"/>
              </a:ext>
            </a:extLst>
          </p:cNvPr>
          <p:cNvSpPr txBox="1"/>
          <p:nvPr/>
        </p:nvSpPr>
        <p:spPr>
          <a:xfrm>
            <a:off x="8980989" y="5352990"/>
            <a:ext cx="266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ডিজাইন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USER\Desktop\New folder\download (2).jpg">
            <a:extLst>
              <a:ext uri="{FF2B5EF4-FFF2-40B4-BE49-F238E27FC236}">
                <a16:creationId xmlns:a16="http://schemas.microsoft.com/office/drawing/2014/main" id="{668B3C5E-D8DA-48D7-B6D8-5B905E38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" y="177746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0EFC25-2B0B-446F-9B96-166088E64065}"/>
              </a:ext>
            </a:extLst>
          </p:cNvPr>
          <p:cNvSpPr txBox="1"/>
          <p:nvPr/>
        </p:nvSpPr>
        <p:spPr>
          <a:xfrm>
            <a:off x="622648" y="2367641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এনড্রয়েড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অ্যাপ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ডেভেলপমেন্ট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20" name="Picture 3" descr="C:\Users\USER\Desktop\New folder\computer-hardware-engineering-engineer-soldering-computer-motherboard-computer-hardware-engineering-engineer-soldering-computer-144478599.jpg">
            <a:extLst>
              <a:ext uri="{FF2B5EF4-FFF2-40B4-BE49-F238E27FC236}">
                <a16:creationId xmlns:a16="http://schemas.microsoft.com/office/drawing/2014/main" id="{D90B7804-6ABB-408D-A6AC-E1CC69D5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30" y="234041"/>
            <a:ext cx="2819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89C1F0-B80B-41B3-BFE2-4629BE169FB9}"/>
              </a:ext>
            </a:extLst>
          </p:cNvPr>
          <p:cNvSpPr txBox="1"/>
          <p:nvPr/>
        </p:nvSpPr>
        <p:spPr>
          <a:xfrm>
            <a:off x="5502726" y="2626743"/>
            <a:ext cx="2438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হার্ডওয়্যার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ইঞ্জিনিয়ারিং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22" name="Picture 4" descr="C:\Users\USER\Desktop\New folder\Scope-of-Graphic-Designing-540x272.png">
            <a:extLst>
              <a:ext uri="{FF2B5EF4-FFF2-40B4-BE49-F238E27FC236}">
                <a16:creationId xmlns:a16="http://schemas.microsoft.com/office/drawing/2014/main" id="{7E30CA74-48D9-4C00-AC93-9B0FE0AA1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" y="3634492"/>
            <a:ext cx="40542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2E15FD1-7500-4FEB-8546-92D8C3F79CFE}"/>
              </a:ext>
            </a:extLst>
          </p:cNvPr>
          <p:cNvSpPr txBox="1"/>
          <p:nvPr/>
        </p:nvSpPr>
        <p:spPr>
          <a:xfrm>
            <a:off x="867042" y="5762444"/>
            <a:ext cx="2438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গ্রাফিক্স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ডিজাইনিং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24" name="Picture 5" descr="C:\Users\USER\Desktop\New folder\77cbbdc14aa7785e88fc24129299b94a.jpg">
            <a:extLst>
              <a:ext uri="{FF2B5EF4-FFF2-40B4-BE49-F238E27FC236}">
                <a16:creationId xmlns:a16="http://schemas.microsoft.com/office/drawing/2014/main" id="{8D0E9454-7D4A-436C-9306-63BEEBF0C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57" y="3533269"/>
            <a:ext cx="474617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E47B3E-B661-40EC-B240-96B691CDED27}"/>
              </a:ext>
            </a:extLst>
          </p:cNvPr>
          <p:cNvSpPr txBox="1"/>
          <p:nvPr/>
        </p:nvSpPr>
        <p:spPr>
          <a:xfrm>
            <a:off x="7667352" y="5719642"/>
            <a:ext cx="2438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অফিস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অটোমেশন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ডিজাইন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26" name="Picture 6" descr="C:\Users\USER\Desktop\New folder\BluHaptics_students.jpg">
            <a:extLst>
              <a:ext uri="{FF2B5EF4-FFF2-40B4-BE49-F238E27FC236}">
                <a16:creationId xmlns:a16="http://schemas.microsoft.com/office/drawing/2014/main" id="{756D0D99-A8AB-4B46-94B5-6E3EA6D9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554" y="234041"/>
            <a:ext cx="29309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9C25FAE-3820-4A83-9758-E5090CAD9663}"/>
              </a:ext>
            </a:extLst>
          </p:cNvPr>
          <p:cNvSpPr txBox="1"/>
          <p:nvPr/>
        </p:nvSpPr>
        <p:spPr>
          <a:xfrm>
            <a:off x="9132807" y="2626743"/>
            <a:ext cx="2438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রোবোটিক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ইঞ্জিনিয়ারিং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4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New folder\istockphoto-933640672-170667a.jpg">
            <a:extLst>
              <a:ext uri="{FF2B5EF4-FFF2-40B4-BE49-F238E27FC236}">
                <a16:creationId xmlns:a16="http://schemas.microsoft.com/office/drawing/2014/main" id="{47C0632B-C8E4-471B-B116-857C061C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18809"/>
            <a:ext cx="3657600" cy="18383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ACCF1B-D6F5-4C37-BE4C-4FD1410C325E}"/>
              </a:ext>
            </a:extLst>
          </p:cNvPr>
          <p:cNvSpPr txBox="1"/>
          <p:nvPr/>
        </p:nvSpPr>
        <p:spPr>
          <a:xfrm>
            <a:off x="1314448" y="2733675"/>
            <a:ext cx="2438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মোবাইল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ইঞ্জিনিয়ারিং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6" name="Picture 3" descr="C:\Users\USER\Desktop\New folder\Screenshot 2021-09-23 215103.jpg">
            <a:extLst>
              <a:ext uri="{FF2B5EF4-FFF2-40B4-BE49-F238E27FC236}">
                <a16:creationId xmlns:a16="http://schemas.microsoft.com/office/drawing/2014/main" id="{B4254600-AF38-41BC-89EA-EE75D7D4A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4" y="1128032"/>
            <a:ext cx="4586288" cy="32112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861942-F62A-416A-AB79-8947F1F8F341}"/>
              </a:ext>
            </a:extLst>
          </p:cNvPr>
          <p:cNvSpPr txBox="1"/>
          <p:nvPr/>
        </p:nvSpPr>
        <p:spPr>
          <a:xfrm>
            <a:off x="7905740" y="5668613"/>
            <a:ext cx="2438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ডেটা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কমিউনিকেশন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8" name="Picture 4" descr="C:\Users\USER\Desktop\New folder\images.jpg">
            <a:extLst>
              <a:ext uri="{FF2B5EF4-FFF2-40B4-BE49-F238E27FC236}">
                <a16:creationId xmlns:a16="http://schemas.microsoft.com/office/drawing/2014/main" id="{1D3656C4-1E83-483F-A0C3-C3BD69897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5" y="3477349"/>
            <a:ext cx="3635829" cy="17239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EE6E07-5672-40F9-BFC1-ACA12AA22AC0}"/>
              </a:ext>
            </a:extLst>
          </p:cNvPr>
          <p:cNvSpPr txBox="1"/>
          <p:nvPr/>
        </p:nvSpPr>
        <p:spPr>
          <a:xfrm>
            <a:off x="1532183" y="5886390"/>
            <a:ext cx="1534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সেন্টার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2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7" grpId="2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078F7B-77E2-40A0-A888-6AAD30F910E6}"/>
              </a:ext>
            </a:extLst>
          </p:cNvPr>
          <p:cNvSpPr/>
          <p:nvPr/>
        </p:nvSpPr>
        <p:spPr>
          <a:xfrm>
            <a:off x="3390900" y="361950"/>
            <a:ext cx="5410200" cy="718460"/>
          </a:xfrm>
          <a:prstGeom prst="rect">
            <a:avLst/>
          </a:prstGeom>
        </p:spPr>
        <p:txBody>
          <a:bodyPr wrap="square" lIns="71433" tIns="35716" rIns="71433" bIns="3571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200" b="1" dirty="0">
                <a:ln w="11430"/>
                <a:solidFill>
                  <a:srgbClr val="33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একক</a:t>
            </a:r>
            <a:r>
              <a:rPr lang="bn-BD" sz="4200" b="1" dirty="0">
                <a:ln w="11430"/>
                <a:solidFill>
                  <a:srgbClr val="33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bn-BD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   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(৩: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মিনিট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)</a:t>
            </a:r>
            <a:endParaRPr lang="en-US" sz="4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27675-28B0-4044-A23A-91A7977D53D8}"/>
              </a:ext>
            </a:extLst>
          </p:cNvPr>
          <p:cNvSpPr txBox="1"/>
          <p:nvPr/>
        </p:nvSpPr>
        <p:spPr>
          <a:xfrm>
            <a:off x="2076450" y="5088233"/>
            <a:ext cx="5410200" cy="1257069"/>
          </a:xfrm>
          <a:prstGeom prst="rect">
            <a:avLst/>
          </a:prstGeom>
          <a:noFill/>
        </p:spPr>
        <p:txBody>
          <a:bodyPr wrap="square" lIns="71433" tIns="35716" rIns="71433" bIns="35716" rtlCol="0">
            <a:spAutoFit/>
          </a:bodyPr>
          <a:lstStyle/>
          <a:p>
            <a:pPr marL="446456" indent="-446456"/>
            <a:r>
              <a:rPr lang="en-US" sz="4000" b="1" dirty="0" err="1">
                <a:solidFill>
                  <a:srgbClr val="020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বর্তমানের</a:t>
            </a:r>
            <a:r>
              <a:rPr lang="en-US" sz="4000" b="1" dirty="0">
                <a:solidFill>
                  <a:srgbClr val="020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b="1" dirty="0" err="1">
                <a:solidFill>
                  <a:srgbClr val="020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স্মার্ট</a:t>
            </a:r>
            <a:r>
              <a:rPr lang="en-US" sz="4000" b="1" dirty="0">
                <a:solidFill>
                  <a:srgbClr val="020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b="1" dirty="0" err="1">
                <a:solidFill>
                  <a:srgbClr val="020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ফোনের</a:t>
            </a:r>
            <a:r>
              <a:rPr lang="en-US" sz="4000" b="1" dirty="0">
                <a:solidFill>
                  <a:srgbClr val="020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700" b="1" dirty="0" err="1">
                <a:solidFill>
                  <a:srgbClr val="020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</a:t>
            </a:r>
            <a:r>
              <a:rPr lang="en-US" sz="3700" b="1" dirty="0">
                <a:solidFill>
                  <a:srgbClr val="020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700" b="1" dirty="0" err="1">
                <a:solidFill>
                  <a:srgbClr val="020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কি</a:t>
            </a:r>
            <a:r>
              <a:rPr lang="en-US" sz="3700" b="1" dirty="0">
                <a:solidFill>
                  <a:srgbClr val="020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6C325-17EF-40DB-A677-CD46992F1FB6}"/>
              </a:ext>
            </a:extLst>
          </p:cNvPr>
          <p:cNvSpPr txBox="1"/>
          <p:nvPr/>
        </p:nvSpPr>
        <p:spPr>
          <a:xfrm>
            <a:off x="9601200" y="2861667"/>
            <a:ext cx="1905000" cy="2534342"/>
          </a:xfrm>
          <a:prstGeom prst="rect">
            <a:avLst/>
          </a:prstGeom>
          <a:noFill/>
        </p:spPr>
        <p:txBody>
          <a:bodyPr wrap="square" lIns="71433" tIns="35716" rIns="71433" bIns="35716">
            <a:spAutoFit/>
          </a:bodyPr>
          <a:lstStyle/>
          <a:p>
            <a:pPr marL="446456" indent="-446456" algn="just"/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পূর্ণরূপ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লিখো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marL="446456" indent="-446456" algn="just"/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0076" lvl="2" indent="-535747"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SMS  ও</a:t>
            </a:r>
          </a:p>
          <a:p>
            <a:pPr marL="1250076" lvl="2" indent="-535747"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6725F1-945C-4CFA-AA74-F46C15FBF8F3}"/>
              </a:ext>
            </a:extLst>
          </p:cNvPr>
          <p:cNvSpPr txBox="1"/>
          <p:nvPr/>
        </p:nvSpPr>
        <p:spPr>
          <a:xfrm>
            <a:off x="1562100" y="344045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বিশ্বের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দেশের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মতো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বাংলাদেশেও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প্রোগ্রামিংয়ে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সম্ভাবনার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দ্বার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দিন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দিন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উন্মোচিত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প্রোগ্রামিং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চাহিদা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বর্তমানে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অনেক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বেশি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সবকিছুই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এখন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কম্পিউটারাইজড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সফটওয়্যার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দিয়েই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এ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প্রোগ্রাম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তৈরি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স্মার্টফোনের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অ্যাপস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প্রোগ্রামিং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মাধ্যমেই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AE176-36A0-49E2-9194-8F9837CE709F}"/>
              </a:ext>
            </a:extLst>
          </p:cNvPr>
          <p:cNvSpPr txBox="1"/>
          <p:nvPr/>
        </p:nvSpPr>
        <p:spPr>
          <a:xfrm>
            <a:off x="6831207" y="3767573"/>
            <a:ext cx="297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প্রোগ্রামিংয়ের গুরুত্ব </a:t>
            </a:r>
            <a:endParaRPr lang="en-US" sz="3200" b="1" u="sng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CF190-76F1-43E0-848E-6C35FD9670FD}"/>
              </a:ext>
            </a:extLst>
          </p:cNvPr>
          <p:cNvSpPr txBox="1"/>
          <p:nvPr/>
        </p:nvSpPr>
        <p:spPr>
          <a:xfrm>
            <a:off x="3619499" y="5929180"/>
            <a:ext cx="3440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মোবাইল অ্যাপস তৈরি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2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F3352F-ABDB-4154-B211-43E02319833B}"/>
              </a:ext>
            </a:extLst>
          </p:cNvPr>
          <p:cNvSpPr txBox="1"/>
          <p:nvPr/>
        </p:nvSpPr>
        <p:spPr>
          <a:xfrm>
            <a:off x="152400" y="846492"/>
            <a:ext cx="106824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নিম্নে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বাংলাদেশের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প্রোগ্রামারদের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সাম্প্রতিক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তৈরি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জঙ্গি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দমনে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র‌্যাব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কর্তৃক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অ্যাপস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তৈরি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হয়েছে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যেখানে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কোন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একজন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মানুষ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একটি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অ্যানড্রয়েড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ফোনের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মাধ্যমে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অ্যাপসটি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ব্যবহার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আশে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পাশের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জঙ্গি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তৎপরতার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তথ্যাবলী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ছবি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ভিডিও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সহ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খুব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দ্রুত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এবং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নিরাপদের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সহিত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পাঠাতে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পারে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CF8C31-2F48-46A2-A53C-CCA636111742}"/>
              </a:ext>
            </a:extLst>
          </p:cNvPr>
          <p:cNvSpPr txBox="1"/>
          <p:nvPr/>
        </p:nvSpPr>
        <p:spPr>
          <a:xfrm>
            <a:off x="1121229" y="1820635"/>
            <a:ext cx="44958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ম্নে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বাংলাদেশের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প্রোগ্রামারদের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তৈরি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সফ্টওয়্যার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যার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মাধ্যমে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বর্তমানে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স্কুল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কলেজে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এবং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বিশ্ববিদ্যালয়ে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ছাত্র-ছাত্রীর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ভর্তি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থেকে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শুরু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অনলাইনের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মাধ্যমে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রেজিঃ+পরীক্ষার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ফরম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পূরণ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করা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হয়ে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থাকে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FB6CD-F3E7-4FE1-870D-4760EB674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13487" r="5615" b="12903"/>
          <a:stretch/>
        </p:blipFill>
        <p:spPr bwMode="auto">
          <a:xfrm>
            <a:off x="7783288" y="1975527"/>
            <a:ext cx="4038600" cy="26776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86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D9830A-DB3B-4F2E-8E20-905A4B7B448B}"/>
              </a:ext>
            </a:extLst>
          </p:cNvPr>
          <p:cNvSpPr txBox="1"/>
          <p:nvPr/>
        </p:nvSpPr>
        <p:spPr>
          <a:xfrm>
            <a:off x="457200" y="562447"/>
            <a:ext cx="11038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প্রযুক্তি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যেভাবে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এগিয়ে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যাচ্ছে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তাতে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সময়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অফিসে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বসেই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ঘরের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টিভি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রেফ্রিজারেটর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রান্না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ঘরের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লাইট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ফ্যান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বন্ধ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এয়ারকন্ডিশন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ইত্যাদি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নিয়ন্ত্রণ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সম্ভব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হবে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</a:p>
        </p:txBody>
      </p:sp>
      <p:pic>
        <p:nvPicPr>
          <p:cNvPr id="7" name="Picture 2" descr="C:\Users\USER\Desktop\New folder\blood.jpg">
            <a:extLst>
              <a:ext uri="{FF2B5EF4-FFF2-40B4-BE49-F238E27FC236}">
                <a16:creationId xmlns:a16="http://schemas.microsoft.com/office/drawing/2014/main" id="{D1EE4C8C-20C7-45B2-B657-9CD117538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7" y="2313244"/>
            <a:ext cx="2743200" cy="15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1">
            <a:extLst>
              <a:ext uri="{FF2B5EF4-FFF2-40B4-BE49-F238E27FC236}">
                <a16:creationId xmlns:a16="http://schemas.microsoft.com/office/drawing/2014/main" id="{9A844D89-D9A5-47C5-BF5F-F86664F925DC}"/>
              </a:ext>
            </a:extLst>
          </p:cNvPr>
          <p:cNvSpPr/>
          <p:nvPr/>
        </p:nvSpPr>
        <p:spPr>
          <a:xfrm>
            <a:off x="2939144" y="2313244"/>
            <a:ext cx="2438400" cy="685800"/>
          </a:xfrm>
          <a:prstGeom prst="wedgeRoundRectCallout">
            <a:avLst>
              <a:gd name="adj1" fmla="val 148364"/>
              <a:gd name="adj2" fmla="val -258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ইলেকট্রনিক ডিভাইসের মাধ্যমে প্রেসার মাপা যায়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5B9BC4EB-CEED-45FE-8A7C-9341EB422746}"/>
              </a:ext>
            </a:extLst>
          </p:cNvPr>
          <p:cNvSpPr/>
          <p:nvPr/>
        </p:nvSpPr>
        <p:spPr>
          <a:xfrm>
            <a:off x="6357257" y="4446796"/>
            <a:ext cx="3048000" cy="685800"/>
          </a:xfrm>
          <a:prstGeom prst="wedgeRoundRectCallout">
            <a:avLst>
              <a:gd name="adj1" fmla="val -103112"/>
              <a:gd name="adj2" fmla="val 13466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ঘরের বাহির থেকে টিভি, রেফ্রিজারেটর, এয়ারকন্ডিশন ইত্যাদি নিয়ন্ত্রন করা যায়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6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New folder\source.gif">
            <a:extLst>
              <a:ext uri="{FF2B5EF4-FFF2-40B4-BE49-F238E27FC236}">
                <a16:creationId xmlns:a16="http://schemas.microsoft.com/office/drawing/2014/main" id="{A681BBDC-580A-4803-BCBA-3800CFA0D1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84" y="895350"/>
            <a:ext cx="6837363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72F18-3539-4C55-B941-067047C2D609}"/>
              </a:ext>
            </a:extLst>
          </p:cNvPr>
          <p:cNvSpPr txBox="1"/>
          <p:nvPr/>
        </p:nvSpPr>
        <p:spPr>
          <a:xfrm>
            <a:off x="2324100" y="5502564"/>
            <a:ext cx="7543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সাহায্যে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৩৬০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ডিগ্রী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ক্যামেরার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মাধ্যমে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কোন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স্থানে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বসে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মোবাইলে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বাড়ি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অফিস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রুম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দোকান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ইত্যাদি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ভিজিট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যায়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9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6E44F1-42BB-426A-A1A7-FC4A69266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84" y="310787"/>
            <a:ext cx="4213746" cy="2514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B1EEFE-5C4F-4081-B1BC-F8DFF334F9CF}"/>
              </a:ext>
            </a:extLst>
          </p:cNvPr>
          <p:cNvSpPr txBox="1"/>
          <p:nvPr/>
        </p:nvSpPr>
        <p:spPr>
          <a:xfrm>
            <a:off x="2400300" y="4032613"/>
            <a:ext cx="77252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মানুষের হাতের নিয়ন্ত্রণে মহাকাশে ছুটে চলছে স্যাটেলাইট।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47684-CF9B-4F37-8DB9-23F5AA196E45}"/>
              </a:ext>
            </a:extLst>
          </p:cNvPr>
          <p:cNvSpPr txBox="1"/>
          <p:nvPr/>
        </p:nvSpPr>
        <p:spPr>
          <a:xfrm>
            <a:off x="1143000" y="4948568"/>
            <a:ext cx="9906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রান্না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থেকে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স্যাটেলাইট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পরিচালনা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পর্যন্ত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সবকিছুই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মানুষের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হাতের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নিয়ন্ত্রণের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মধ্যে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চালে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আসবে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সবকিছুই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পরিচালিত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কম্পিউটার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প্রোগ্রামিং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মাধ্যমে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98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795" y="320483"/>
            <a:ext cx="10112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>Welcome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2061" y="144831"/>
            <a:ext cx="970144" cy="960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879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C55A6E-DE55-4DA2-980C-F37E4F4FCBD8}"/>
              </a:ext>
            </a:extLst>
          </p:cNvPr>
          <p:cNvSpPr txBox="1"/>
          <p:nvPr/>
        </p:nvSpPr>
        <p:spPr>
          <a:xfrm>
            <a:off x="2053389" y="36034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বর্তমানে বাংলাদেশের ভালো প্রোগ্রামাররা গুগল, মাইক্রোসফট, ইনটেল, ফেসবুকের মত বিখ্যাত কোম্পানিগুলোতে কাজ করছে।</a:t>
            </a:r>
            <a:endParaRPr lang="en-US" sz="28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662DF-33E0-419B-ABEE-6AC84E3834D8}"/>
              </a:ext>
            </a:extLst>
          </p:cNvPr>
          <p:cNvSpPr txBox="1"/>
          <p:nvPr/>
        </p:nvSpPr>
        <p:spPr>
          <a:xfrm>
            <a:off x="2969165" y="1417426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ফ্রিল্যান্সের কাজের জন্য প্রয়োজন ধৈর্য এবং ইংরেজি ভাষার দক্ষতা।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95016C-27BE-4CC5-8EB3-AD74385445C4}"/>
              </a:ext>
            </a:extLst>
          </p:cNvPr>
          <p:cNvSpPr txBox="1"/>
          <p:nvPr/>
        </p:nvSpPr>
        <p:spPr>
          <a:xfrm>
            <a:off x="3840391" y="4963520"/>
            <a:ext cx="6446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বাংলাদেশ কম্পিউটার কাউন্সিল ও আইটি ফার্মে কাজ করে উজ্জ্বল ক্যারিয়ার গঠন করতে পার।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8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30B4408-B477-4670-92F2-3AA48B4D02D6}"/>
              </a:ext>
            </a:extLst>
          </p:cNvPr>
          <p:cNvSpPr txBox="1"/>
          <p:nvPr/>
        </p:nvSpPr>
        <p:spPr>
          <a:xfrm>
            <a:off x="530685" y="9955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3333FF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ফ্রিল্যান্সিং</a:t>
            </a:r>
            <a:r>
              <a:rPr lang="en-US" sz="3600" b="1" u="sng" dirty="0">
                <a:solidFill>
                  <a:srgbClr val="3333FF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BE204E-9F1B-465F-BE5A-0A8A7D546EB5}"/>
              </a:ext>
            </a:extLst>
          </p:cNvPr>
          <p:cNvPicPr/>
          <p:nvPr/>
        </p:nvPicPr>
        <p:blipFill rotWithShape="1">
          <a:blip r:embed="rId3"/>
          <a:srcRect l="15224" t="5987" r="50320" b="55530"/>
          <a:stretch/>
        </p:blipFill>
        <p:spPr bwMode="auto">
          <a:xfrm>
            <a:off x="2932372" y="243037"/>
            <a:ext cx="2552700" cy="1131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43A6EF4-9D56-4106-834C-49266796FCDF}"/>
              </a:ext>
            </a:extLst>
          </p:cNvPr>
          <p:cNvSpPr txBox="1"/>
          <p:nvPr/>
        </p:nvSpPr>
        <p:spPr>
          <a:xfrm>
            <a:off x="685176" y="1696088"/>
            <a:ext cx="89916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ফ্রিল্যান্সিং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শব্দের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মূল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অর্থ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হলো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মুক্ত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পেশা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অর্থ্য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ৎ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মুক্তভাবে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আয়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পেশা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একটু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সহজভাবে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বললে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ইন্টারনেটের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মাধ্যমে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বিভিন্ন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প্রতিষ্ঠান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বিভিন্ন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ধরণের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করিয়ে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নেয়।নিজ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প্রতিষ্ঠানের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বাইরে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অন্য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কাইকে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দিয়ে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এসব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করাকে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আউটসোর্সিং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বলে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যারা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আউটসোর্সিং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দেন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তাদেরকে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ফ্রিল্যান্সার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বলে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0EC801-D2AC-4D83-BDDA-C547726401B4}"/>
              </a:ext>
            </a:extLst>
          </p:cNvPr>
          <p:cNvSpPr txBox="1"/>
          <p:nvPr/>
        </p:nvSpPr>
        <p:spPr>
          <a:xfrm>
            <a:off x="638067" y="3231030"/>
            <a:ext cx="8991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ফ্রিল্যান্সার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যেহেতু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মুক্ত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পেশা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সেখানে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ব্যক্তিগত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জবাবদিহিতার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চেয়ে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কাজের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জবাবদিহিতা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বেশি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যদি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সঠিক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না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হয়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এবং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কাজে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সচ্ছতা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না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থাকে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তাহলে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এই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সেক্টরে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সফল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হওয়া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যায়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না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</a:p>
        </p:txBody>
      </p:sp>
      <p:sp>
        <p:nvSpPr>
          <p:cNvPr id="25" name="Pentagon 1">
            <a:extLst>
              <a:ext uri="{FF2B5EF4-FFF2-40B4-BE49-F238E27FC236}">
                <a16:creationId xmlns:a16="http://schemas.microsoft.com/office/drawing/2014/main" id="{4B4714CC-EF17-41BB-B40A-39891AB9EE9E}"/>
              </a:ext>
            </a:extLst>
          </p:cNvPr>
          <p:cNvSpPr/>
          <p:nvPr/>
        </p:nvSpPr>
        <p:spPr>
          <a:xfrm>
            <a:off x="685176" y="4547854"/>
            <a:ext cx="3043818" cy="25874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www.odesk.com</a:t>
            </a:r>
          </a:p>
        </p:txBody>
      </p:sp>
      <p:sp>
        <p:nvSpPr>
          <p:cNvPr id="26" name="Pentagon 17">
            <a:extLst>
              <a:ext uri="{FF2B5EF4-FFF2-40B4-BE49-F238E27FC236}">
                <a16:creationId xmlns:a16="http://schemas.microsoft.com/office/drawing/2014/main" id="{FF7D1353-5397-4AEA-B188-FA5A37F9932C}"/>
              </a:ext>
            </a:extLst>
          </p:cNvPr>
          <p:cNvSpPr/>
          <p:nvPr/>
        </p:nvSpPr>
        <p:spPr>
          <a:xfrm>
            <a:off x="667533" y="5201521"/>
            <a:ext cx="3043818" cy="34624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www.freelancer.com</a:t>
            </a:r>
          </a:p>
        </p:txBody>
      </p:sp>
      <p:sp>
        <p:nvSpPr>
          <p:cNvPr id="27" name="Pentagon 18">
            <a:extLst>
              <a:ext uri="{FF2B5EF4-FFF2-40B4-BE49-F238E27FC236}">
                <a16:creationId xmlns:a16="http://schemas.microsoft.com/office/drawing/2014/main" id="{81035903-7ED3-4E0F-9CDB-17715C6BBBFE}"/>
              </a:ext>
            </a:extLst>
          </p:cNvPr>
          <p:cNvSpPr/>
          <p:nvPr/>
        </p:nvSpPr>
        <p:spPr>
          <a:xfrm>
            <a:off x="667533" y="5869685"/>
            <a:ext cx="3043818" cy="34624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A907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www.elance.com</a:t>
            </a:r>
          </a:p>
        </p:txBody>
      </p:sp>
      <p:sp>
        <p:nvSpPr>
          <p:cNvPr id="28" name="Pentagon 19">
            <a:extLst>
              <a:ext uri="{FF2B5EF4-FFF2-40B4-BE49-F238E27FC236}">
                <a16:creationId xmlns:a16="http://schemas.microsoft.com/office/drawing/2014/main" id="{C69FD172-E20E-4B9F-9CF3-990AE3E9F161}"/>
              </a:ext>
            </a:extLst>
          </p:cNvPr>
          <p:cNvSpPr/>
          <p:nvPr/>
        </p:nvSpPr>
        <p:spPr>
          <a:xfrm>
            <a:off x="5640817" y="4442933"/>
            <a:ext cx="2891970" cy="34624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www.getacoder.com</a:t>
            </a:r>
          </a:p>
        </p:txBody>
      </p:sp>
      <p:sp>
        <p:nvSpPr>
          <p:cNvPr id="29" name="Pentagon 20">
            <a:extLst>
              <a:ext uri="{FF2B5EF4-FFF2-40B4-BE49-F238E27FC236}">
                <a16:creationId xmlns:a16="http://schemas.microsoft.com/office/drawing/2014/main" id="{C940A4A4-B775-4391-B31B-38632A77A0D4}"/>
              </a:ext>
            </a:extLst>
          </p:cNvPr>
          <p:cNvSpPr/>
          <p:nvPr/>
        </p:nvSpPr>
        <p:spPr>
          <a:xfrm>
            <a:off x="5640817" y="5028396"/>
            <a:ext cx="2891970" cy="34624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www.guru.com</a:t>
            </a:r>
          </a:p>
        </p:txBody>
      </p:sp>
      <p:sp>
        <p:nvSpPr>
          <p:cNvPr id="30" name="Pentagon 21">
            <a:extLst>
              <a:ext uri="{FF2B5EF4-FFF2-40B4-BE49-F238E27FC236}">
                <a16:creationId xmlns:a16="http://schemas.microsoft.com/office/drawing/2014/main" id="{D195C391-913C-49EB-B25F-335F388F4185}"/>
              </a:ext>
            </a:extLst>
          </p:cNvPr>
          <p:cNvSpPr/>
          <p:nvPr/>
        </p:nvSpPr>
        <p:spPr>
          <a:xfrm>
            <a:off x="5640817" y="5593895"/>
            <a:ext cx="2891970" cy="34624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www.vworker.com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3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E0F4A1-B1FA-4084-A7C9-47EE4DF129A6}"/>
              </a:ext>
            </a:extLst>
          </p:cNvPr>
          <p:cNvSpPr txBox="1"/>
          <p:nvPr/>
        </p:nvSpPr>
        <p:spPr>
          <a:xfrm>
            <a:off x="2617881" y="506554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মানুষ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কেন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ফ্রিল্যান্সিং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5B2EA-7777-40DA-95E7-C47C76164810}"/>
              </a:ext>
            </a:extLst>
          </p:cNvPr>
          <p:cNvSpPr txBox="1"/>
          <p:nvPr/>
        </p:nvSpPr>
        <p:spPr>
          <a:xfrm>
            <a:off x="687978" y="1332089"/>
            <a:ext cx="613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গতানুগতিক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চাকরি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ব্যবসার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বাহিরে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স্বাধীনভাবে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ইচ্ছা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:-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A1814-DF68-4D4B-BC27-E76E270F97D6}"/>
              </a:ext>
            </a:extLst>
          </p:cNvPr>
          <p:cNvSpPr txBox="1"/>
          <p:nvPr/>
        </p:nvSpPr>
        <p:spPr>
          <a:xfrm>
            <a:off x="523362" y="1917680"/>
            <a:ext cx="59045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ফ্রিল্যান্সিং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এ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আসার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পিছনে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একটা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কারণ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অনেকেই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স্বাধীনভাবে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নিজেদের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পছন্দমত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আগ্রহী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হিসেবে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ফ্রিল্যান্সিং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এ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থাকে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পছন্দের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কাজসমূহ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পারার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স্বাচ্ছ্যন্দবোধ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অনেকেই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আছে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যারা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ঘরে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স্বাচ্ছ্যন্দমত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কিন্তু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অফিসে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অন্য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কোথাও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ততটা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স্বাচ্ছ্যন্দবোধ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চাইলে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ফ্রিল্যান্সিং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নিজের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ঘরে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বারান্দায়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এমনকি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নির্জন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কোন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স্থানে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বসেও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</a:p>
        </p:txBody>
      </p:sp>
      <p:pic>
        <p:nvPicPr>
          <p:cNvPr id="8" name="Picture 2" descr="C:\Users\USER\Desktop\New folder\asian-students-use-notebook-computers-tablet-work-study-online-garden-home-during-coronavirus-epidemic-quarantine-home_33718-1661.jpg">
            <a:extLst>
              <a:ext uri="{FF2B5EF4-FFF2-40B4-BE49-F238E27FC236}">
                <a16:creationId xmlns:a16="http://schemas.microsoft.com/office/drawing/2014/main" id="{3246EE9C-58FB-42D0-B55C-C24AF45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36" y="798942"/>
            <a:ext cx="3107950" cy="21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New folder\portrait-beautiful-woman-sitting-work-260nw-1683242332.jpg">
            <a:extLst>
              <a:ext uri="{FF2B5EF4-FFF2-40B4-BE49-F238E27FC236}">
                <a16:creationId xmlns:a16="http://schemas.microsoft.com/office/drawing/2014/main" id="{4F547B9F-00B7-49F5-A37B-F103C9AAF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6"/>
          <a:stretch/>
        </p:blipFill>
        <p:spPr bwMode="auto">
          <a:xfrm>
            <a:off x="7590025" y="3429000"/>
            <a:ext cx="31079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73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D2CDBE-7E8C-4CDA-965E-7CB86819E150}"/>
              </a:ext>
            </a:extLst>
          </p:cNvPr>
          <p:cNvSpPr txBox="1"/>
          <p:nvPr/>
        </p:nvSpPr>
        <p:spPr>
          <a:xfrm>
            <a:off x="2945190" y="861376"/>
            <a:ext cx="658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ফ্রিল্যান্সিং এর জন্য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সবচেয়ে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বেশি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প্রয়োজন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1661F0-2929-426B-9CF5-D9B8C434B97B}"/>
              </a:ext>
            </a:extLst>
          </p:cNvPr>
          <p:cNvSpPr txBox="1"/>
          <p:nvPr/>
        </p:nvSpPr>
        <p:spPr>
          <a:xfrm>
            <a:off x="1649790" y="561579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অভিজ্ঞতা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9D378-F149-4B4E-ADD3-9302AB8AC170}"/>
              </a:ext>
            </a:extLst>
          </p:cNvPr>
          <p:cNvSpPr txBox="1"/>
          <p:nvPr/>
        </p:nvSpPr>
        <p:spPr>
          <a:xfrm>
            <a:off x="7455606" y="5615796"/>
            <a:ext cx="2886898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ইংরেজি ভাষায় দক্ষতা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01F301-6093-4DE5-A42B-9A410349B636}"/>
              </a:ext>
            </a:extLst>
          </p:cNvPr>
          <p:cNvGrpSpPr/>
          <p:nvPr/>
        </p:nvGrpSpPr>
        <p:grpSpPr>
          <a:xfrm>
            <a:off x="3704793" y="2261493"/>
            <a:ext cx="3657600" cy="2335014"/>
            <a:chOff x="762001" y="1568248"/>
            <a:chExt cx="3657600" cy="2335014"/>
          </a:xfrm>
        </p:grpSpPr>
        <p:pic>
          <p:nvPicPr>
            <p:cNvPr id="6" name="Picture 2" descr="C:\Users\USER\Desktop\New folder\IMG-20200622-WA0000.jpg">
              <a:extLst>
                <a:ext uri="{FF2B5EF4-FFF2-40B4-BE49-F238E27FC236}">
                  <a16:creationId xmlns:a16="http://schemas.microsoft.com/office/drawing/2014/main" id="{4B9BB671-1B77-46DE-A5FF-DF01C10D49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" t="12624" r="12537" b="13185"/>
            <a:stretch/>
          </p:blipFill>
          <p:spPr bwMode="auto">
            <a:xfrm>
              <a:off x="762001" y="1568248"/>
              <a:ext cx="3657600" cy="233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CD57CE-D44C-4873-9489-2513B47F756B}"/>
                </a:ext>
              </a:extLst>
            </p:cNvPr>
            <p:cNvSpPr/>
            <p:nvPr/>
          </p:nvSpPr>
          <p:spPr>
            <a:xfrm>
              <a:off x="762001" y="1568248"/>
              <a:ext cx="1066799" cy="2415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6255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6AA39B-4B45-420C-976C-0546EDEBF983}"/>
              </a:ext>
            </a:extLst>
          </p:cNvPr>
          <p:cNvSpPr txBox="1"/>
          <p:nvPr/>
        </p:nvSpPr>
        <p:spPr>
          <a:xfrm>
            <a:off x="1657350" y="1455571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আর্টিকেল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রাইটিং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D7E39A-C87A-4F1A-8FD3-AB7D28F5CC0D}"/>
              </a:ext>
            </a:extLst>
          </p:cNvPr>
          <p:cNvSpPr txBox="1"/>
          <p:nvPr/>
        </p:nvSpPr>
        <p:spPr>
          <a:xfrm>
            <a:off x="1724025" y="182860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ফটোগ্রাফি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63C91-5EFF-47E0-8D6A-16822A19C63C}"/>
              </a:ext>
            </a:extLst>
          </p:cNvPr>
          <p:cNvSpPr txBox="1"/>
          <p:nvPr/>
        </p:nvSpPr>
        <p:spPr>
          <a:xfrm>
            <a:off x="1419225" y="2232115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1D1F1-BE5A-444B-B0AB-2CA95F916108}"/>
              </a:ext>
            </a:extLst>
          </p:cNvPr>
          <p:cNvSpPr txBox="1"/>
          <p:nvPr/>
        </p:nvSpPr>
        <p:spPr>
          <a:xfrm>
            <a:off x="1390650" y="2796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ডেভেলপমেন্ট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74A9F-B403-4851-9346-E0FC046FFDCF}"/>
              </a:ext>
            </a:extLst>
          </p:cNvPr>
          <p:cNvSpPr txBox="1"/>
          <p:nvPr/>
        </p:nvSpPr>
        <p:spPr>
          <a:xfrm>
            <a:off x="1247775" y="3310003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C3AFC-2FA7-4058-AABE-2CDB0799EFD0}"/>
              </a:ext>
            </a:extLst>
          </p:cNvPr>
          <p:cNvSpPr txBox="1"/>
          <p:nvPr/>
        </p:nvSpPr>
        <p:spPr>
          <a:xfrm>
            <a:off x="1457325" y="382984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গেইম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ডেভেলপমেন্ট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A3A23-B8CF-4F18-867D-8926FB7C63C4}"/>
              </a:ext>
            </a:extLst>
          </p:cNvPr>
          <p:cNvSpPr txBox="1"/>
          <p:nvPr/>
        </p:nvSpPr>
        <p:spPr>
          <a:xfrm>
            <a:off x="1581150" y="430667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EF0A7-4EF8-4516-8189-713844AF3CCD}"/>
              </a:ext>
            </a:extLst>
          </p:cNvPr>
          <p:cNvSpPr txBox="1"/>
          <p:nvPr/>
        </p:nvSpPr>
        <p:spPr>
          <a:xfrm>
            <a:off x="1609725" y="491563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DAA2B-C754-4221-AF13-F593CA710BA6}"/>
              </a:ext>
            </a:extLst>
          </p:cNvPr>
          <p:cNvSpPr txBox="1"/>
          <p:nvPr/>
        </p:nvSpPr>
        <p:spPr>
          <a:xfrm>
            <a:off x="1685925" y="538457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এন্ট্রি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50AB3-1786-4C03-B4E9-8166C8446489}"/>
              </a:ext>
            </a:extLst>
          </p:cNvPr>
          <p:cNvSpPr txBox="1"/>
          <p:nvPr/>
        </p:nvSpPr>
        <p:spPr>
          <a:xfrm>
            <a:off x="1685925" y="599352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DC71D1-9C49-48E1-9E0D-4C7A51F6234C}"/>
              </a:ext>
            </a:extLst>
          </p:cNvPr>
          <p:cNvSpPr txBox="1"/>
          <p:nvPr/>
        </p:nvSpPr>
        <p:spPr>
          <a:xfrm>
            <a:off x="6305550" y="225742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অপটিমাইজেশন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E3A0B-6046-4C02-B3E2-A5270B525CBB}"/>
              </a:ext>
            </a:extLst>
          </p:cNvPr>
          <p:cNvSpPr txBox="1"/>
          <p:nvPr/>
        </p:nvSpPr>
        <p:spPr>
          <a:xfrm>
            <a:off x="6305550" y="3059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সফ্টওয়্যার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1512C-0567-4C78-86DB-D097D0659EA2}"/>
              </a:ext>
            </a:extLst>
          </p:cNvPr>
          <p:cNvSpPr txBox="1"/>
          <p:nvPr/>
        </p:nvSpPr>
        <p:spPr>
          <a:xfrm>
            <a:off x="5829300" y="376911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15" name="Rounded Rectangular Callout 3">
            <a:extLst>
              <a:ext uri="{FF2B5EF4-FFF2-40B4-BE49-F238E27FC236}">
                <a16:creationId xmlns:a16="http://schemas.microsoft.com/office/drawing/2014/main" id="{840C955F-1F62-42CC-9926-0ACC2B18C0DE}"/>
              </a:ext>
            </a:extLst>
          </p:cNvPr>
          <p:cNvSpPr/>
          <p:nvPr/>
        </p:nvSpPr>
        <p:spPr>
          <a:xfrm>
            <a:off x="3476625" y="261005"/>
            <a:ext cx="4953000" cy="410545"/>
          </a:xfrm>
          <a:prstGeom prst="wedgeRoundRectCallout">
            <a:avLst>
              <a:gd name="adj1" fmla="val -77075"/>
              <a:gd name="adj2" fmla="val 2423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ফ্রিল্যন্সিং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E54EAB-6AE8-4724-A31C-2BF69D7B277D}"/>
              </a:ext>
            </a:extLst>
          </p:cNvPr>
          <p:cNvSpPr/>
          <p:nvPr/>
        </p:nvSpPr>
        <p:spPr>
          <a:xfrm>
            <a:off x="5848352" y="4453974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এসব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বিবেচনা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নিজেকে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আইসিটিতে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দক্ষ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উঠার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জন্য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একবিংশ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শতাব্দীর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চ্যালেঞ্জ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মোকাবেলার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জন্য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নিজের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ক্যারিয়ারকে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উচ্চ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মাত্রায়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যাওয়ার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জন্যে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এখন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থেকেই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সচেষ্ঠ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হওয়ার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প্রয়োজন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4E85392-C457-4E61-BBA6-BA33A39AF6A6}"/>
              </a:ext>
            </a:extLst>
          </p:cNvPr>
          <p:cNvSpPr/>
          <p:nvPr/>
        </p:nvSpPr>
        <p:spPr>
          <a:xfrm>
            <a:off x="3314700" y="351069"/>
            <a:ext cx="6629400" cy="372831"/>
          </a:xfrm>
          <a:prstGeom prst="roundRect">
            <a:avLst>
              <a:gd name="adj" fmla="val 15378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2000" b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আইসিটি'র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ধনীর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লিখিয়েছেন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20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7EBF5C-D478-4984-BF0B-C0A46F134EA9}"/>
              </a:ext>
            </a:extLst>
          </p:cNvPr>
          <p:cNvGrpSpPr/>
          <p:nvPr/>
        </p:nvGrpSpPr>
        <p:grpSpPr>
          <a:xfrm>
            <a:off x="2149475" y="1436915"/>
            <a:ext cx="8348663" cy="3984169"/>
            <a:chOff x="396875" y="949781"/>
            <a:chExt cx="8348663" cy="4114800"/>
          </a:xfrm>
        </p:grpSpPr>
        <p:pic>
          <p:nvPicPr>
            <p:cNvPr id="4" name="Picture 2" descr="C:\Users\USER\Desktop\New folder\2.jpg">
              <a:extLst>
                <a:ext uri="{FF2B5EF4-FFF2-40B4-BE49-F238E27FC236}">
                  <a16:creationId xmlns:a16="http://schemas.microsoft.com/office/drawing/2014/main" id="{0A786CE9-77CF-4B88-A017-4EE3458FF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75" y="949781"/>
              <a:ext cx="8348663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06E386-A4C0-4493-AD2B-245E0419A7CA}"/>
                </a:ext>
              </a:extLst>
            </p:cNvPr>
            <p:cNvSpPr/>
            <p:nvPr/>
          </p:nvSpPr>
          <p:spPr>
            <a:xfrm>
              <a:off x="4876800" y="949781"/>
              <a:ext cx="838200" cy="4027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5304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8640" y="-70979"/>
            <a:ext cx="310533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দলীয় 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66" y="1661271"/>
            <a:ext cx="5891910" cy="4068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F92154-74DB-45D3-A480-F9709B94B11C}"/>
              </a:ext>
            </a:extLst>
          </p:cNvPr>
          <p:cNvSpPr txBox="1"/>
          <p:nvPr/>
        </p:nvSpPr>
        <p:spPr>
          <a:xfrm>
            <a:off x="209550" y="5991015"/>
            <a:ext cx="962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ক্যারিয়ার গড়ার প্রধান মাধ্যম হিসেবে প্রোগ্রামিং এর ভূমিকা বর্ণনা করো?</a:t>
            </a:r>
            <a:endParaRPr lang="en-US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7C4A2-8A16-4CCB-90B1-2B4206D2FAE8}"/>
              </a:ext>
            </a:extLst>
          </p:cNvPr>
          <p:cNvSpPr txBox="1"/>
          <p:nvPr/>
        </p:nvSpPr>
        <p:spPr>
          <a:xfrm>
            <a:off x="563176" y="866985"/>
            <a:ext cx="1016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শিক্ষার্থীরা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তোমরা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সবাই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 ৫জন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নিয়ে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একটি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গ্রুপ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তৈরি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১০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দলে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ভাগ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হয়ে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যাও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: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84C78F6-5C32-488A-8D32-AD9509FD696E}"/>
              </a:ext>
            </a:extLst>
          </p:cNvPr>
          <p:cNvSpPr/>
          <p:nvPr/>
        </p:nvSpPr>
        <p:spPr>
          <a:xfrm>
            <a:off x="1127208" y="4829478"/>
            <a:ext cx="1597412" cy="4234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3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BE0918DA-95EB-481D-BF6C-8A7CB7713FFB}"/>
              </a:ext>
            </a:extLst>
          </p:cNvPr>
          <p:cNvSpPr/>
          <p:nvPr/>
        </p:nvSpPr>
        <p:spPr>
          <a:xfrm>
            <a:off x="3047260" y="288087"/>
            <a:ext cx="2895600" cy="5715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2348B-3543-447C-B985-3E0C38C36792}"/>
              </a:ext>
            </a:extLst>
          </p:cNvPr>
          <p:cNvSpPr txBox="1"/>
          <p:nvPr/>
        </p:nvSpPr>
        <p:spPr>
          <a:xfrm>
            <a:off x="761260" y="92089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নির্দেশের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সমষ্ঠিকে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62E955-B72C-4447-B54E-140BBAEE3800}"/>
              </a:ext>
            </a:extLst>
          </p:cNvPr>
          <p:cNvSpPr txBox="1"/>
          <p:nvPr/>
        </p:nvSpPr>
        <p:spPr>
          <a:xfrm>
            <a:off x="761260" y="1314602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u="sng" dirty="0">
                <a:solidFill>
                  <a:srgbClr val="370F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85D61-5337-4A63-B903-FD3CA19F795D}"/>
              </a:ext>
            </a:extLst>
          </p:cNvPr>
          <p:cNvSpPr txBox="1"/>
          <p:nvPr/>
        </p:nvSpPr>
        <p:spPr>
          <a:xfrm>
            <a:off x="1352550" y="1862172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সফ্টওয়্যার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821F2-089D-427C-AFBF-E74B7A61677C}"/>
              </a:ext>
            </a:extLst>
          </p:cNvPr>
          <p:cNvSpPr txBox="1"/>
          <p:nvPr/>
        </p:nvSpPr>
        <p:spPr>
          <a:xfrm>
            <a:off x="1832042" y="2348187"/>
            <a:ext cx="563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E1F72-F001-406F-B4AE-7F8813BD9450}"/>
              </a:ext>
            </a:extLst>
          </p:cNvPr>
          <p:cNvSpPr txBox="1"/>
          <p:nvPr/>
        </p:nvSpPr>
        <p:spPr>
          <a:xfrm>
            <a:off x="1351810" y="2970683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প্রোগ্রমিং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549A4-51B8-47E0-9EA4-8F6C4D49FDB5}"/>
              </a:ext>
            </a:extLst>
          </p:cNvPr>
          <p:cNvSpPr txBox="1"/>
          <p:nvPr/>
        </p:nvSpPr>
        <p:spPr>
          <a:xfrm>
            <a:off x="1351810" y="34290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46D89-6756-43A1-9D07-0BE29267DF88}"/>
              </a:ext>
            </a:extLst>
          </p:cNvPr>
          <p:cNvSpPr txBox="1"/>
          <p:nvPr/>
        </p:nvSpPr>
        <p:spPr>
          <a:xfrm>
            <a:off x="304800" y="4098725"/>
            <a:ext cx="973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রান্নাঘর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FB317-BCE0-48B4-9CB9-B63F3F4F6657}"/>
              </a:ext>
            </a:extLst>
          </p:cNvPr>
          <p:cNvSpPr txBox="1"/>
          <p:nvPr/>
        </p:nvSpPr>
        <p:spPr>
          <a:xfrm>
            <a:off x="761260" y="4954519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967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6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64380B8-595A-4BEE-AE0C-749844C4FA6B}"/>
              </a:ext>
            </a:extLst>
          </p:cNvPr>
          <p:cNvSpPr/>
          <p:nvPr/>
        </p:nvSpPr>
        <p:spPr>
          <a:xfrm>
            <a:off x="3981450" y="495300"/>
            <a:ext cx="3162300" cy="7933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বাড়ির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BD25B-D903-46C1-9CD9-CF8EF6EDAF0F}"/>
              </a:ext>
            </a:extLst>
          </p:cNvPr>
          <p:cNvSpPr txBox="1"/>
          <p:nvPr/>
        </p:nvSpPr>
        <p:spPr>
          <a:xfrm>
            <a:off x="895350" y="2890391"/>
            <a:ext cx="858643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ea typeface="Calibri"/>
                <a:cs typeface="BenSenHandwriting" panose="02000500020000020004" pitchFamily="2" charset="0"/>
              </a:rPr>
              <a:t>তুমি কী মনে কর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ea typeface="Calibri"/>
                <a:cs typeface="BenSenHandwriting" panose="02000500020000020004" pitchFamily="2" charset="0"/>
              </a:rPr>
              <a:t>তোমার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ea typeface="Calibri"/>
                <a:cs typeface="BenSenHandwriting" panose="02000500020000020004" pitchFamily="2" charset="0"/>
              </a:rPr>
              <a:t>ভবিষ্যৎ ক্যারিয়ার উন্নয়নের জন্য আইসিটি শিক্ষা আবশ্যক এবং কেন? ব্যাখ্যা কর।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ea typeface="Calibri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7252" y="107847"/>
            <a:ext cx="486352" cy="470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1529078" y="6134262"/>
            <a:ext cx="486352" cy="470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9914">
            <a:off x="91543" y="6056580"/>
            <a:ext cx="553028" cy="534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" y="107847"/>
            <a:ext cx="553028" cy="534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D3948C-86C5-4C18-A082-E076D4F81871}"/>
              </a:ext>
            </a:extLst>
          </p:cNvPr>
          <p:cNvSpPr txBox="1"/>
          <p:nvPr/>
        </p:nvSpPr>
        <p:spPr>
          <a:xfrm>
            <a:off x="839492" y="2702227"/>
            <a:ext cx="7803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 ALL</a:t>
            </a:r>
          </a:p>
        </p:txBody>
      </p:sp>
    </p:spTree>
    <p:extLst>
      <p:ext uri="{BB962C8B-B14F-4D97-AF65-F5344CB8AC3E}">
        <p14:creationId xmlns:p14="http://schemas.microsoft.com/office/powerpoint/2010/main" val="402446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1.00312 0.010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5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04B33-2AFD-4F99-8D5B-84DDAD87F63A}"/>
              </a:ext>
            </a:extLst>
          </p:cNvPr>
          <p:cNvSpPr/>
          <p:nvPr/>
        </p:nvSpPr>
        <p:spPr>
          <a:xfrm>
            <a:off x="4086733" y="353961"/>
            <a:ext cx="4048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atin typeface="AnandapatraMJ" pitchFamily="2" charset="0"/>
                <a:cs typeface="BurigangaOMJ" panose="00000400000000000000" pitchFamily="2" charset="0"/>
              </a:rPr>
              <a:t>পরিচিতি</a:t>
            </a:r>
            <a:endParaRPr lang="en-US" sz="7200" b="1" dirty="0">
              <a:latin typeface="AnandapatraMJ" pitchFamily="2" charset="0"/>
              <a:cs typeface="BurigangaOMJ" panose="000004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62996-5AB3-4A9C-A8D1-29C360088F14}"/>
              </a:ext>
            </a:extLst>
          </p:cNvPr>
          <p:cNvSpPr txBox="1"/>
          <p:nvPr/>
        </p:nvSpPr>
        <p:spPr>
          <a:xfrm>
            <a:off x="8819392" y="3200210"/>
            <a:ext cx="2855589" cy="28931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শ্রেণি:নবম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বিষয়:আই,সি,টি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অধ্যায়ঃ৩য়।</a:t>
            </a:r>
          </a:p>
          <a:p>
            <a:pPr algn="ctr"/>
            <a:endParaRPr lang="en-US" sz="32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urigangaSushreeOMJ" panose="01010600010101010101" pitchFamily="2" charset="0"/>
              <a:cs typeface="BurigangaSushreeOMJ" panose="01010600010101010101" pitchFamily="2" charset="0"/>
            </a:endParaRPr>
          </a:p>
          <a:p>
            <a:pPr algn="ctr"/>
            <a:endParaRPr lang="bn-BD" sz="5400" b="1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urigangaSushreeOMJ" panose="01010600010101010101" pitchFamily="2" charset="0"/>
              <a:cs typeface="BurigangaSushreeOMJ" panose="01010600010101010101" pitchFamily="2" charset="0"/>
            </a:endParaRPr>
          </a:p>
        </p:txBody>
      </p:sp>
      <p:pic>
        <p:nvPicPr>
          <p:cNvPr id="12" name="Picture 8" descr="ICT Class 9-10 - Com Opt PDF | PDF">
            <a:extLst>
              <a:ext uri="{FF2B5EF4-FFF2-40B4-BE49-F238E27FC236}">
                <a16:creationId xmlns:a16="http://schemas.microsoft.com/office/drawing/2014/main" id="{D14422E0-A632-4AF9-B612-2F9B25F50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9392" y="139291"/>
            <a:ext cx="2485404" cy="282999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2ACDE-40F1-1475-FF60-8856D240F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1" y="133839"/>
            <a:ext cx="2485404" cy="266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C6CC8A-7CC1-935E-5686-1EF990FFDF2D}"/>
              </a:ext>
            </a:extLst>
          </p:cNvPr>
          <p:cNvSpPr/>
          <p:nvPr/>
        </p:nvSpPr>
        <p:spPr>
          <a:xfrm>
            <a:off x="161931" y="2796773"/>
            <a:ext cx="2855589" cy="1683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সাদকপুর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বুড়িচং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9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C0556096-4901-4AD3-947C-5ED3CD704648}"/>
              </a:ext>
            </a:extLst>
          </p:cNvPr>
          <p:cNvSpPr/>
          <p:nvPr/>
        </p:nvSpPr>
        <p:spPr>
          <a:xfrm>
            <a:off x="4624613" y="2167915"/>
            <a:ext cx="3505200" cy="1714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যাহা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ছিল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অতীতের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ক্যারিয়ার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F7B716-974E-48E6-811B-3BC234A0C6AC}"/>
              </a:ext>
            </a:extLst>
          </p:cNvPr>
          <p:cNvCxnSpPr/>
          <p:nvPr/>
        </p:nvCxnSpPr>
        <p:spPr>
          <a:xfrm flipH="1" flipV="1">
            <a:off x="4606473" y="1648618"/>
            <a:ext cx="907142" cy="629133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2EAF5F5-E0C1-4BDA-AF8E-D59C39C67B8D}"/>
              </a:ext>
            </a:extLst>
          </p:cNvPr>
          <p:cNvSpPr txBox="1"/>
          <p:nvPr/>
        </p:nvSpPr>
        <p:spPr>
          <a:xfrm rot="20680486">
            <a:off x="3877679" y="1290589"/>
            <a:ext cx="115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ডাক্তা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C5134A-299D-420D-BC78-C38CFA4E7CFC}"/>
              </a:ext>
            </a:extLst>
          </p:cNvPr>
          <p:cNvCxnSpPr>
            <a:endCxn id="16" idx="2"/>
          </p:cNvCxnSpPr>
          <p:nvPr/>
        </p:nvCxnSpPr>
        <p:spPr>
          <a:xfrm flipV="1">
            <a:off x="8086271" y="2059696"/>
            <a:ext cx="881996" cy="510359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39941E-263B-4A74-89F2-E4069D625179}"/>
              </a:ext>
            </a:extLst>
          </p:cNvPr>
          <p:cNvSpPr txBox="1"/>
          <p:nvPr/>
        </p:nvSpPr>
        <p:spPr>
          <a:xfrm rot="1719968">
            <a:off x="8428731" y="1626324"/>
            <a:ext cx="130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ইঞ্জিনিয়ার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0DB913-24A5-40BE-915D-535295E7AFC0}"/>
              </a:ext>
            </a:extLst>
          </p:cNvPr>
          <p:cNvCxnSpPr/>
          <p:nvPr/>
        </p:nvCxnSpPr>
        <p:spPr>
          <a:xfrm>
            <a:off x="8086271" y="3177216"/>
            <a:ext cx="990600" cy="0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F57E7E5-EC60-415B-B0D4-557F2E73C707}"/>
              </a:ext>
            </a:extLst>
          </p:cNvPr>
          <p:cNvSpPr txBox="1"/>
          <p:nvPr/>
        </p:nvSpPr>
        <p:spPr>
          <a:xfrm>
            <a:off x="9328935" y="2955302"/>
            <a:ext cx="139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ব্যাংকার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C3484B-0E15-47B9-9CDE-A858CD5802BF}"/>
              </a:ext>
            </a:extLst>
          </p:cNvPr>
          <p:cNvCxnSpPr/>
          <p:nvPr/>
        </p:nvCxnSpPr>
        <p:spPr>
          <a:xfrm flipH="1">
            <a:off x="3731988" y="3025165"/>
            <a:ext cx="874484" cy="0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80CC59E-FF90-4877-BAA5-375C1DB942AB}"/>
              </a:ext>
            </a:extLst>
          </p:cNvPr>
          <p:cNvSpPr txBox="1"/>
          <p:nvPr/>
        </p:nvSpPr>
        <p:spPr>
          <a:xfrm>
            <a:off x="2541815" y="2764496"/>
            <a:ext cx="115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অধ্যাপক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341D0B-4889-4F97-85B7-930C1019E72D}"/>
              </a:ext>
            </a:extLst>
          </p:cNvPr>
          <p:cNvSpPr txBox="1"/>
          <p:nvPr/>
        </p:nvSpPr>
        <p:spPr>
          <a:xfrm>
            <a:off x="3227615" y="4025886"/>
            <a:ext cx="1476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ড্রাইভার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6004D6-A988-4AE6-9F18-F2BF7DCA50AD}"/>
              </a:ext>
            </a:extLst>
          </p:cNvPr>
          <p:cNvCxnSpPr/>
          <p:nvPr/>
        </p:nvCxnSpPr>
        <p:spPr>
          <a:xfrm>
            <a:off x="7297180" y="3768115"/>
            <a:ext cx="644917" cy="517312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17A6B1-9F4C-4A60-B271-58C45105F23F}"/>
              </a:ext>
            </a:extLst>
          </p:cNvPr>
          <p:cNvCxnSpPr/>
          <p:nvPr/>
        </p:nvCxnSpPr>
        <p:spPr>
          <a:xfrm flipH="1">
            <a:off x="4345219" y="3629322"/>
            <a:ext cx="791734" cy="457200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7782A8-B19D-4CBB-867A-2505756E4CA0}"/>
              </a:ext>
            </a:extLst>
          </p:cNvPr>
          <p:cNvSpPr txBox="1"/>
          <p:nvPr/>
        </p:nvSpPr>
        <p:spPr>
          <a:xfrm>
            <a:off x="7649145" y="4177308"/>
            <a:ext cx="99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পাইলট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449B8A-EC9D-4C50-B731-34447B49A48C}"/>
              </a:ext>
            </a:extLst>
          </p:cNvPr>
          <p:cNvSpPr txBox="1"/>
          <p:nvPr/>
        </p:nvSpPr>
        <p:spPr>
          <a:xfrm>
            <a:off x="1462589" y="4638973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ড্রাইভার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সবকছিুতে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সমূহেও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8C5E2BDC-DB8C-4A4D-8113-C2A8EF64961B}"/>
              </a:ext>
            </a:extLst>
          </p:cNvPr>
          <p:cNvSpPr/>
          <p:nvPr/>
        </p:nvSpPr>
        <p:spPr>
          <a:xfrm>
            <a:off x="2099405" y="271557"/>
            <a:ext cx="8621485" cy="5983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শিক্ষার্থীরা</a:t>
            </a:r>
            <a:r>
              <a:rPr lang="en-US" sz="2400" b="1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এসো</a:t>
            </a:r>
            <a:r>
              <a:rPr lang="en-US" sz="2400" b="1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আমরা</a:t>
            </a:r>
            <a:r>
              <a:rPr lang="en-US" sz="2400" b="1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স্ক্রীণের</a:t>
            </a:r>
            <a:r>
              <a:rPr lang="en-US" sz="2400" b="1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দিকে</a:t>
            </a:r>
            <a:r>
              <a:rPr lang="en-US" sz="2400" b="1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মনোযোগ</a:t>
            </a:r>
            <a:r>
              <a:rPr lang="en-US" sz="2400" b="1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দিই</a:t>
            </a:r>
            <a:r>
              <a:rPr lang="en-US" sz="2400" b="1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…</a:t>
            </a:r>
            <a:endParaRPr lang="bn-BD" sz="2400" b="1" dirty="0">
              <a:solidFill>
                <a:schemeClr val="tx1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82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/>
      <p:bldP spid="18" grpId="0"/>
      <p:bldP spid="20" grpId="0"/>
      <p:bldP spid="21" grpId="0"/>
      <p:bldP spid="24" grpId="0"/>
      <p:bldP spid="2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54E369-5E8A-43E0-B615-971F18692DF7}"/>
              </a:ext>
            </a:extLst>
          </p:cNvPr>
          <p:cNvSpPr txBox="1"/>
          <p:nvPr/>
        </p:nvSpPr>
        <p:spPr>
          <a:xfrm>
            <a:off x="1638300" y="283814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পেরেছ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0471FD-BCB9-43B8-81B0-85F5A970175A}"/>
              </a:ext>
            </a:extLst>
          </p:cNvPr>
          <p:cNvSpPr/>
          <p:nvPr/>
        </p:nvSpPr>
        <p:spPr>
          <a:xfrm>
            <a:off x="3619501" y="2933700"/>
            <a:ext cx="5562600" cy="3429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ভবিষ্যত</a:t>
            </a:r>
            <a:r>
              <a:rPr lang="en-US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1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4800" y="114597"/>
            <a:ext cx="5167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877E7-BA0B-4AFE-A140-CF7EDBAEA3CA}"/>
              </a:ext>
            </a:extLst>
          </p:cNvPr>
          <p:cNvSpPr txBox="1"/>
          <p:nvPr/>
        </p:nvSpPr>
        <p:spPr>
          <a:xfrm>
            <a:off x="2571750" y="124462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 পাঠ শেষে শিক্ষার্থীরা-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3C1374-FCF7-49A8-B7FA-BF561A191E70}"/>
              </a:ext>
            </a:extLst>
          </p:cNvPr>
          <p:cNvSpPr/>
          <p:nvPr/>
        </p:nvSpPr>
        <p:spPr>
          <a:xfrm>
            <a:off x="1556657" y="2621877"/>
            <a:ext cx="6291943" cy="4014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A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0D446A58-9FE9-4714-ABC5-3BDC4D36B19E}"/>
              </a:ext>
            </a:extLst>
          </p:cNvPr>
          <p:cNvSpPr/>
          <p:nvPr/>
        </p:nvSpPr>
        <p:spPr>
          <a:xfrm>
            <a:off x="713944" y="2603538"/>
            <a:ext cx="362813" cy="325219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১</a:t>
            </a:r>
            <a:endParaRPr lang="en-A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90F52628-4D61-41E1-8CA8-640FE9F1A72E}"/>
              </a:ext>
            </a:extLst>
          </p:cNvPr>
          <p:cNvSpPr/>
          <p:nvPr/>
        </p:nvSpPr>
        <p:spPr>
          <a:xfrm>
            <a:off x="1572985" y="3429001"/>
            <a:ext cx="6275615" cy="6372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আইসিটিতে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A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019D837C-E5FB-492C-9000-F9190573B692}"/>
              </a:ext>
            </a:extLst>
          </p:cNvPr>
          <p:cNvSpPr/>
          <p:nvPr/>
        </p:nvSpPr>
        <p:spPr>
          <a:xfrm>
            <a:off x="647701" y="3505201"/>
            <a:ext cx="466226" cy="637254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২</a:t>
            </a:r>
            <a:endParaRPr lang="en-A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996617D9-A76A-42A1-A566-16DC3C79F1B3}"/>
              </a:ext>
            </a:extLst>
          </p:cNvPr>
          <p:cNvSpPr/>
          <p:nvPr/>
        </p:nvSpPr>
        <p:spPr>
          <a:xfrm>
            <a:off x="1556657" y="4419600"/>
            <a:ext cx="7968343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আইসিটিতে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কর্মীর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ভবিষ্যত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09F10B85-9CEC-4C09-8C3D-8F94FF55EF8B}"/>
              </a:ext>
            </a:extLst>
          </p:cNvPr>
          <p:cNvSpPr/>
          <p:nvPr/>
        </p:nvSpPr>
        <p:spPr>
          <a:xfrm>
            <a:off x="610531" y="4517572"/>
            <a:ext cx="466226" cy="642256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৩</a:t>
            </a:r>
            <a:endParaRPr lang="en-A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9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F2FAA57B-E17C-4B90-B8F1-D62CDCAC6938}"/>
              </a:ext>
            </a:extLst>
          </p:cNvPr>
          <p:cNvSpPr/>
          <p:nvPr/>
        </p:nvSpPr>
        <p:spPr>
          <a:xfrm>
            <a:off x="2914650" y="401892"/>
            <a:ext cx="6953250" cy="529715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ভবিষ্যৎ ক্যারিয়ার এবং আইসিটি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0F7B8-4DBE-4723-9996-BEDCB905B505}"/>
              </a:ext>
            </a:extLst>
          </p:cNvPr>
          <p:cNvSpPr txBox="1"/>
          <p:nvPr/>
        </p:nvSpPr>
        <p:spPr>
          <a:xfrm>
            <a:off x="647700" y="4914900"/>
            <a:ext cx="1089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1003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আইসিটি</a:t>
            </a:r>
            <a:r>
              <a:rPr lang="en-US" sz="2800" b="1" dirty="0">
                <a:solidFill>
                  <a:srgbClr val="1003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র </a:t>
            </a:r>
            <a:r>
              <a:rPr lang="en-US" sz="2800" b="1" dirty="0" err="1">
                <a:solidFill>
                  <a:srgbClr val="1003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মাধ্যমে</a:t>
            </a:r>
            <a:r>
              <a:rPr lang="en-US" sz="2800" b="1" dirty="0">
                <a:solidFill>
                  <a:srgbClr val="1003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1003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জ্ঞান</a:t>
            </a:r>
            <a:r>
              <a:rPr lang="en-US" sz="2800" b="1" dirty="0">
                <a:solidFill>
                  <a:srgbClr val="1003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ও</a:t>
            </a:r>
            <a:r>
              <a:rPr lang="bn-BD" sz="2800" b="1" dirty="0">
                <a:solidFill>
                  <a:srgbClr val="1003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দক্ষতা অর্জনের মাধ্যমে আমরা ভবিষ্যতে যে উন্নতি লাভ করে থাকি তাকে ভবিষ্যৎ ক্যারিয়ার এবং আইসিটি বলে।</a:t>
            </a:r>
            <a:endParaRPr lang="bn-BD" sz="2800" b="1" dirty="0">
              <a:ln w="0"/>
              <a:solidFill>
                <a:srgbClr val="1003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3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400" y="141513"/>
            <a:ext cx="10566400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33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7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7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ক্যারিয়ারের</a:t>
            </a:r>
            <a:r>
              <a:rPr lang="en-US" sz="37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7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7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আইসিটিতে</a:t>
            </a:r>
            <a:r>
              <a:rPr lang="en-US" sz="37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7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7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7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37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যথেষ্ঠ</a:t>
            </a:r>
            <a:r>
              <a:rPr lang="en-US" sz="37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7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7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7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733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733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AU" sz="3733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New folder\Microsoft-Office-Free-Download-and-Activa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t="10484" r="5415" b="9983"/>
          <a:stretch/>
        </p:blipFill>
        <p:spPr bwMode="auto">
          <a:xfrm>
            <a:off x="387411" y="1552445"/>
            <a:ext cx="3031920" cy="208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New folder\Microsoft_Office_2019-5bd187f6c9e77c00517654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85" y="1665762"/>
            <a:ext cx="3748386" cy="222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0800000" flipV="1">
            <a:off x="387411" y="3810096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সফটওয়ারের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AU" sz="2400" b="1" dirty="0">
              <a:solidFill>
                <a:srgbClr val="002060"/>
              </a:solidFill>
            </a:endParaRPr>
          </a:p>
        </p:txBody>
      </p:sp>
      <p:pic>
        <p:nvPicPr>
          <p:cNvPr id="1031" name="Picture 7" descr="C:\Users\USER\Desktop\New folder\photo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/>
          <a:stretch/>
        </p:blipFill>
        <p:spPr bwMode="auto">
          <a:xfrm>
            <a:off x="2036275" y="4370692"/>
            <a:ext cx="4320279" cy="163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2747" y="6033439"/>
            <a:ext cx="2383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3789545"/>
            <a:ext cx="1883849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667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667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AU" sz="2667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400" y="3547634"/>
            <a:ext cx="334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A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6085" y="3244334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6085" y="3244334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F9E96-9D0B-443F-BFE7-4EBFBAA7A076}"/>
              </a:ext>
            </a:extLst>
          </p:cNvPr>
          <p:cNvSpPr/>
          <p:nvPr/>
        </p:nvSpPr>
        <p:spPr>
          <a:xfrm>
            <a:off x="552451" y="430530"/>
            <a:ext cx="8739034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আইসিটিতে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হাজারও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আইসিটিবিহীন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দিনও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করাও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সর্বমুখী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আইসিটিকে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এড়িয়ে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84040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7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3|1.5|1.2|1.8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4|1.7|2.4|1.3|2.3|1.6|1.1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3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3|1.6|12.3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2.2|3.4|13|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|5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1.7|2.7|2.7|2.4|2.8|1.6|9|5.9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3|2.6|2.6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1.7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|2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3.7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3738</TotalTime>
  <Words>1086</Words>
  <Application>Microsoft Office PowerPoint</Application>
  <PresentationFormat>Widescreen</PresentationFormat>
  <Paragraphs>124</Paragraphs>
  <Slides>29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AnandapatraMJ</vt:lpstr>
      <vt:lpstr>Arial</vt:lpstr>
      <vt:lpstr>Arial Black</vt:lpstr>
      <vt:lpstr>BenSenHandwriting</vt:lpstr>
      <vt:lpstr>BurigangaSushreeOMJ</vt:lpstr>
      <vt:lpstr>Calibri</vt:lpstr>
      <vt:lpstr>NikoshBAN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HSTTI-16</cp:lastModifiedBy>
  <cp:revision>123</cp:revision>
  <dcterms:created xsi:type="dcterms:W3CDTF">2023-09-09T10:14:41Z</dcterms:created>
  <dcterms:modified xsi:type="dcterms:W3CDTF">2026-05-02T05:30:35Z</dcterms:modified>
</cp:coreProperties>
</file>