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267" r:id="rId14"/>
  </p:sldIdLst>
  <p:sldSz cx="14630400" cy="8229600"/>
  <p:notesSz cx="8229600" cy="14630400"/>
  <p:embeddedFontLst>
    <p:embeddedFont>
      <p:font typeface="Overpass Light" panose="020B0604020202020204" charset="0"/>
      <p:regular r:id="rId16"/>
    </p:embeddedFont>
    <p:embeddedFont>
      <p:font typeface="Sitka Display" pitchFamily="2" charset="0"/>
      <p:regular r:id="rId17"/>
      <p:bold r:id="rId18"/>
      <p:italic r:id="rId19"/>
      <p:boldItalic r:id="rId20"/>
    </p:embeddedFont>
    <p:embeddedFont>
      <p:font typeface="SutonnyMJ" pitchFamily="2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D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152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7798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54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144000" y="0"/>
            <a:ext cx="5486400" cy="8229600"/>
          </a:xfrm>
          <a:prstGeom prst="rect">
            <a:avLst/>
          </a:prstGeom>
          <a:solidFill>
            <a:srgbClr val="DDEEE6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3179" y="589478"/>
            <a:ext cx="5287923" cy="705064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2461886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 err="1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হাদিসের</a:t>
            </a: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3900" b="1" dirty="0" err="1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পরিচয়</a:t>
            </a: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</a:p>
          <a:p>
            <a:pPr marL="0" indent="0" algn="ctr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ও </a:t>
            </a:r>
            <a:r>
              <a:rPr lang="en-US" sz="3900" b="1" dirty="0" err="1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প্রকারভেদ</a:t>
            </a:r>
            <a:endParaRPr lang="en-US" sz="3900" dirty="0"/>
          </a:p>
        </p:txBody>
      </p:sp>
      <p:sp>
        <p:nvSpPr>
          <p:cNvPr id="5" name="Text 2"/>
          <p:cNvSpPr/>
          <p:nvPr/>
        </p:nvSpPr>
        <p:spPr>
          <a:xfrm>
            <a:off x="793790" y="4109085"/>
            <a:ext cx="75564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একটি সংক্ষিপ্ত ও সুসংবদ্ধ আলোচনা</a:t>
            </a:r>
            <a:endParaRPr lang="en-US" sz="1550" dirty="0"/>
          </a:p>
        </p:txBody>
      </p:sp>
      <p:sp>
        <p:nvSpPr>
          <p:cNvPr id="6" name="Shape 3"/>
          <p:cNvSpPr/>
          <p:nvPr/>
        </p:nvSpPr>
        <p:spPr>
          <a:xfrm>
            <a:off x="793790" y="4655225"/>
            <a:ext cx="1346835" cy="373142"/>
          </a:xfrm>
          <a:prstGeom prst="roundRect">
            <a:avLst>
              <a:gd name="adj" fmla="val 17872"/>
            </a:avLst>
          </a:prstGeom>
          <a:solidFill>
            <a:srgbClr val="DDEEE6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2852" y="4762381"/>
            <a:ext cx="158710" cy="15871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150858" y="4714756"/>
            <a:ext cx="870704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ইসলামি শিক্ষা</a:t>
            </a:r>
            <a:endParaRPr lang="en-US" sz="1250" dirty="0"/>
          </a:p>
        </p:txBody>
      </p:sp>
      <p:sp>
        <p:nvSpPr>
          <p:cNvPr id="9" name="Shape 5"/>
          <p:cNvSpPr/>
          <p:nvPr/>
        </p:nvSpPr>
        <p:spPr>
          <a:xfrm>
            <a:off x="2239804" y="4649867"/>
            <a:ext cx="1091922" cy="388382"/>
          </a:xfrm>
          <a:prstGeom prst="roundRect">
            <a:avLst>
              <a:gd name="adj" fmla="val 17171"/>
            </a:avLst>
          </a:prstGeom>
          <a:noFill/>
          <a:ln w="7620">
            <a:solidFill>
              <a:srgbClr val="224435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2366486" y="4717018"/>
            <a:ext cx="838557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224435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হাদিস বিজ্ঞান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687288"/>
            <a:ext cx="5486400" cy="68550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34303" y="1275703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শিক্ষক পরিচিতি</a:t>
            </a:r>
            <a:endParaRPr lang="en-US" sz="3900" dirty="0"/>
          </a:p>
        </p:txBody>
      </p:sp>
      <p:sp>
        <p:nvSpPr>
          <p:cNvPr id="5" name="Text 2"/>
          <p:cNvSpPr/>
          <p:nvPr/>
        </p:nvSpPr>
        <p:spPr>
          <a:xfrm>
            <a:off x="6454853" y="2730853"/>
            <a:ext cx="402038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b="1" dirty="0" err="1">
                <a:solidFill>
                  <a:srgbClr val="233939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মো</a:t>
            </a:r>
            <a:r>
              <a:rPr lang="en-US" sz="3100" b="1" dirty="0">
                <a:solidFill>
                  <a:srgbClr val="233939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. </a:t>
            </a:r>
            <a:r>
              <a:rPr lang="en-US" sz="3100" b="1" dirty="0" err="1">
                <a:solidFill>
                  <a:srgbClr val="233939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সাইফুল</a:t>
            </a:r>
            <a:r>
              <a:rPr lang="en-US" sz="3100" b="1" dirty="0">
                <a:solidFill>
                  <a:srgbClr val="233939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 </a:t>
            </a:r>
            <a:r>
              <a:rPr lang="en-US" sz="3100" b="1" dirty="0" err="1">
                <a:solidFill>
                  <a:srgbClr val="233939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ইসলাম</a:t>
            </a:r>
            <a:endParaRPr lang="en-US" sz="3100" dirty="0">
              <a:latin typeface="SutonnyMJ" pitchFamily="2" charset="0"/>
              <a:cs typeface="SutonnyMJ" pitchFamily="2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537045" y="4437969"/>
            <a:ext cx="75564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GB" sz="155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প</a:t>
            </a:r>
            <a:r>
              <a:rPr lang="en-US" sz="1550" dirty="0" err="1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্রভাষক</a:t>
            </a:r>
            <a:r>
              <a:rPr lang="en-US" sz="155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 (</a:t>
            </a:r>
            <a:r>
              <a:rPr lang="en-US" sz="1550" dirty="0" err="1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আরবি</a:t>
            </a:r>
            <a:r>
              <a:rPr lang="en-US" sz="155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), </a:t>
            </a:r>
            <a:r>
              <a:rPr lang="en-US" sz="1550" dirty="0" err="1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সিঙ্গুলা</a:t>
            </a:r>
            <a:r>
              <a:rPr lang="en-US" sz="155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 </a:t>
            </a:r>
            <a:r>
              <a:rPr lang="en-US" sz="1550" dirty="0" err="1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ইসলামিয়া</a:t>
            </a:r>
            <a:r>
              <a:rPr lang="en-US" sz="155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 </a:t>
            </a:r>
            <a:r>
              <a:rPr lang="en-US" sz="1550" dirty="0" err="1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ফাযিল</a:t>
            </a:r>
            <a:r>
              <a:rPr lang="en-US" sz="155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 </a:t>
            </a:r>
            <a:r>
              <a:rPr lang="en-US" sz="1550" dirty="0" err="1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মাদ্রাসা</a:t>
            </a:r>
            <a:endParaRPr lang="en-US" sz="1550" dirty="0">
              <a:solidFill>
                <a:schemeClr val="accent2">
                  <a:lumMod val="75000"/>
                </a:schemeClr>
              </a:solidFill>
              <a:highlight>
                <a:srgbClr val="FFFF00"/>
              </a:highlight>
              <a:latin typeface="Overpass Light" pitchFamily="34" charset="0"/>
            </a:endParaRPr>
          </a:p>
          <a:p>
            <a:pPr marL="0" indent="0" algn="l">
              <a:lnSpc>
                <a:spcPts val="2500"/>
              </a:lnSpc>
              <a:buNone/>
            </a:pPr>
            <a:r>
              <a:rPr lang="en-US" sz="1550" dirty="0" err="1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দাউদকান্দি</a:t>
            </a:r>
            <a:r>
              <a:rPr lang="en-US" sz="1550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Overpass Light" pitchFamily="34" charset="0"/>
              </a:rPr>
              <a:t>, </a:t>
            </a:r>
            <a:r>
              <a:rPr lang="en-US" sz="1550" dirty="0" err="1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</a:rPr>
              <a:t>কুমিল্লা</a:t>
            </a:r>
            <a:endParaRPr lang="en-US" sz="1550" dirty="0">
              <a:solidFill>
                <a:schemeClr val="accent2">
                  <a:lumMod val="75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7" name="Text 4"/>
          <p:cNvSpPr/>
          <p:nvPr/>
        </p:nvSpPr>
        <p:spPr>
          <a:xfrm>
            <a:off x="6454853" y="3346867"/>
            <a:ext cx="7556421" cy="76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 err="1">
                <a:solidFill>
                  <a:srgbClr val="3B4E4E"/>
                </a:solidFill>
                <a:latin typeface="Overpass Light" pitchFamily="34" charset="0"/>
              </a:rPr>
              <a:t>কামিল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</a:rPr>
              <a:t> (</a:t>
            </a:r>
            <a:r>
              <a:rPr lang="en-US" sz="1550" dirty="0" err="1">
                <a:solidFill>
                  <a:srgbClr val="3B4E4E"/>
                </a:solidFill>
                <a:latin typeface="Overpass Light" pitchFamily="34" charset="0"/>
              </a:rPr>
              <a:t>হাদিস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</a:rPr>
              <a:t>), </a:t>
            </a:r>
            <a:r>
              <a:rPr lang="en-US" sz="1550" dirty="0">
                <a:solidFill>
                  <a:srgbClr val="3B4E4E"/>
                </a:solidFill>
              </a:rPr>
              <a:t>১ম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</a:rPr>
              <a:t> </a:t>
            </a:r>
            <a:r>
              <a:rPr lang="en-US" sz="1550" dirty="0" err="1">
                <a:solidFill>
                  <a:srgbClr val="3B4E4E"/>
                </a:solidFill>
                <a:latin typeface="Overpass Light" pitchFamily="34" charset="0"/>
              </a:rPr>
              <a:t>শ্রেণি</a:t>
            </a:r>
            <a:endParaRPr lang="en-US" sz="1550" dirty="0">
              <a:solidFill>
                <a:srgbClr val="3B4E4E"/>
              </a:solidFill>
              <a:latin typeface="Overpass Light" pitchFamily="34" charset="0"/>
            </a:endParaRPr>
          </a:p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 err="1">
                <a:solidFill>
                  <a:srgbClr val="3B4E4E"/>
                </a:solidFill>
                <a:latin typeface="Overpass Light" pitchFamily="34" charset="0"/>
              </a:rPr>
              <a:t>বিএমএড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</a:rPr>
              <a:t> (</a:t>
            </a:r>
            <a:r>
              <a:rPr lang="en-US" sz="1550" dirty="0" err="1">
                <a:solidFill>
                  <a:srgbClr val="3B4E4E"/>
                </a:solidFill>
                <a:latin typeface="Overpass Light" pitchFamily="34" charset="0"/>
              </a:rPr>
              <a:t>জাতীয়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</a:rPr>
              <a:t> </a:t>
            </a:r>
            <a:r>
              <a:rPr lang="en-US" sz="1550" dirty="0" err="1">
                <a:solidFill>
                  <a:srgbClr val="3B4E4E"/>
                </a:solidFill>
                <a:latin typeface="Overpass Light" pitchFamily="34" charset="0"/>
              </a:rPr>
              <a:t>বিশ্ববিদ্যালয়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</a:rPr>
              <a:t>)</a:t>
            </a:r>
            <a:endParaRPr lang="en-US" sz="155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79D9D5C-1FE4-A00E-6E56-F70E67C86E8A}"/>
              </a:ext>
            </a:extLst>
          </p:cNvPr>
          <p:cNvSpPr/>
          <p:nvPr/>
        </p:nvSpPr>
        <p:spPr>
          <a:xfrm>
            <a:off x="0" y="6965879"/>
            <a:ext cx="5486400" cy="576433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DD61CD-291B-1CDD-6ED9-6DD0B3696C4F}"/>
              </a:ext>
            </a:extLst>
          </p:cNvPr>
          <p:cNvSpPr txBox="1"/>
          <p:nvPr/>
        </p:nvSpPr>
        <p:spPr>
          <a:xfrm>
            <a:off x="6287785" y="6308333"/>
            <a:ext cx="741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</a:t>
            </a:r>
            <a:r>
              <a:rPr lang="en-GB" dirty="0" err="1"/>
              <a:t>fb.saifulislam</a:t>
            </a:r>
            <a:r>
              <a:rPr lang="en-GB" dirty="0"/>
              <a:t>	    </a:t>
            </a:r>
            <a:r>
              <a:rPr lang="en-GB" dirty="0" err="1"/>
              <a:t>mdsaifulislamdu</a:t>
            </a:r>
            <a:r>
              <a:rPr lang="en-GB" dirty="0"/>
              <a:t>		</a:t>
            </a:r>
            <a:r>
              <a:rPr lang="en-GB" dirty="0" err="1"/>
              <a:t>skilldevit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B66FDE-099B-A031-6849-7D70C66FBD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9895" y="6365109"/>
            <a:ext cx="255780" cy="2557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E2DCE6C-781A-612D-122A-2881054C90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6852" y="6365109"/>
            <a:ext cx="301070" cy="30107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A6B8450-CFA6-05CC-EC56-561D272AFF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566591" y="6365109"/>
            <a:ext cx="314339" cy="31433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5F5E6F5-BD33-0CA0-F95D-C3ABF2B27A57}"/>
              </a:ext>
            </a:extLst>
          </p:cNvPr>
          <p:cNvSpPr/>
          <p:nvPr/>
        </p:nvSpPr>
        <p:spPr>
          <a:xfrm>
            <a:off x="12822148" y="7705618"/>
            <a:ext cx="1674688" cy="441789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22515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হাদিস কী</a:t>
            </a:r>
            <a:r>
              <a:rPr lang="en-US" sz="3900" b="1" dirty="0">
                <a:solidFill>
                  <a:srgbClr val="233939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?</a:t>
            </a:r>
            <a:endParaRPr lang="en-US" sz="3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650915" y="2940248"/>
            <a:ext cx="7241381" cy="3266718"/>
          </a:xfrm>
          <a:prstGeom prst="roundRect">
            <a:avLst>
              <a:gd name="adj" fmla="val 4374"/>
            </a:avLst>
          </a:prstGeom>
          <a:solidFill>
            <a:srgbClr val="6237C8"/>
          </a:solidFill>
          <a:ln/>
        </p:spPr>
      </p:sp>
      <p:sp>
        <p:nvSpPr>
          <p:cNvPr id="4" name="Text 2"/>
          <p:cNvSpPr/>
          <p:nvPr/>
        </p:nvSpPr>
        <p:spPr>
          <a:xfrm>
            <a:off x="849273" y="31386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FFFF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আক্ষরিক অর্থ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849273" y="3647122"/>
            <a:ext cx="6844665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আরবি ভাষায় </a:t>
            </a:r>
            <a:r>
              <a:rPr lang="en-US" sz="1550" b="1" dirty="0">
                <a:solidFill>
                  <a:srgbClr val="FFFFFF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"হাদিস"</a:t>
            </a:r>
            <a:r>
              <a:rPr lang="en-US" sz="1550" dirty="0">
                <a:solidFill>
                  <a:srgbClr val="FFFFFF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 শব্দের আক্ষরিক অর্থ হলো — কথা, বাণী বা ঐতিহ্য। এটি এমন কোনো বিষয় যা নতুনভাবে প্রকাশিত হয়েছে অথবা পূর্বের কোনো ঘটনার বিবরণ।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8241149" y="313860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পারিভাষিক অর্থ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8241149" y="3647122"/>
            <a:ext cx="5602962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পরিভাষায় হাদিস বলতে বোঝায় — </a:t>
            </a:r>
            <a:r>
              <a:rPr lang="en-US" sz="1550" b="1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নবী মুহাম্মদ (সা.)-এর কথা, কাজ এবং নীরব সম্মতি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। অর্থাৎ তিনি যা বলেছেন, যা করেছেন এবং যা দেখে চুপচাপ সম্মতি জানিয়েছেন — সবই হাদিসের অন্তর্ভুক্ত।</a:t>
            </a:r>
            <a:endParaRPr lang="en-US" sz="1550" dirty="0"/>
          </a:p>
        </p:txBody>
      </p:sp>
      <p:sp>
        <p:nvSpPr>
          <p:cNvPr id="8" name="Shape 6"/>
          <p:cNvSpPr/>
          <p:nvPr/>
        </p:nvSpPr>
        <p:spPr>
          <a:xfrm>
            <a:off x="8241149" y="4822984"/>
            <a:ext cx="5602962" cy="1160740"/>
          </a:xfrm>
          <a:prstGeom prst="roundRect">
            <a:avLst>
              <a:gd name="adj" fmla="val 7182"/>
            </a:avLst>
          </a:prstGeom>
          <a:solidFill>
            <a:srgbClr val="B6D6FC"/>
          </a:solidFill>
          <a:ln/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9507" y="5103019"/>
            <a:ext cx="248007" cy="19835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885873" y="5070872"/>
            <a:ext cx="475988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পবিত্র কুরআনের ব্যাখ্যা ও বাস্তবায়নে হাদিসের গুরুত্ব অপরিসীম।</a:t>
            </a:r>
            <a:endParaRPr lang="en-US" sz="155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1C40B0-7500-A43B-6CDB-9939501C9219}"/>
              </a:ext>
            </a:extLst>
          </p:cNvPr>
          <p:cNvSpPr/>
          <p:nvPr/>
        </p:nvSpPr>
        <p:spPr>
          <a:xfrm>
            <a:off x="12801600" y="7756989"/>
            <a:ext cx="1756881" cy="380144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5486400" cy="8229600"/>
          </a:xfrm>
          <a:prstGeom prst="rect">
            <a:avLst/>
          </a:prstGeom>
          <a:solidFill>
            <a:srgbClr val="DDEEE6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79" y="589478"/>
            <a:ext cx="5287923" cy="705064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80190" y="1492567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হাদিসের গুরুত্ব</a:t>
            </a:r>
            <a:endParaRPr lang="en-US" sz="3900" dirty="0"/>
          </a:p>
        </p:txBody>
      </p:sp>
      <p:sp>
        <p:nvSpPr>
          <p:cNvPr id="5" name="Text 2"/>
          <p:cNvSpPr/>
          <p:nvPr/>
        </p:nvSpPr>
        <p:spPr>
          <a:xfrm>
            <a:off x="6280190" y="2410301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ইসলামি জ্ঞানভাণ্ডারে হাদিসের স্থান অত্যন্ত গুরুত্বপূর্ণ। এটি কেবল ঐতিহাসিক দলিল নয়, বরং মুসলিম জীবনের প্রতিটি ক্ষেত্রে এটি পথপ্রদর্শকের ভূমিকা পালন করে।</a:t>
            </a:r>
            <a:endParaRPr lang="en-US" sz="1550" dirty="0"/>
          </a:p>
        </p:txBody>
      </p:sp>
      <p:sp>
        <p:nvSpPr>
          <p:cNvPr id="6" name="Shape 3"/>
          <p:cNvSpPr/>
          <p:nvPr/>
        </p:nvSpPr>
        <p:spPr>
          <a:xfrm>
            <a:off x="6280190" y="3268623"/>
            <a:ext cx="3679031" cy="1793796"/>
          </a:xfrm>
          <a:prstGeom prst="roundRect">
            <a:avLst>
              <a:gd name="adj" fmla="val 4647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86168" y="347460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দ্বিতীয় প্রধান উৎস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6486168" y="3903821"/>
            <a:ext cx="3267075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ইসলামি আইন (ফিকহ) ও নৈতিকতার দ্বিতীয় প্রধান উৎস হলো হাদিস। কুরআনের পরেই এর অবস্থান।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10157579" y="3268623"/>
            <a:ext cx="3679031" cy="1793796"/>
          </a:xfrm>
          <a:prstGeom prst="roundRect">
            <a:avLst>
              <a:gd name="adj" fmla="val 4647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10363557" y="347460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কুরআনের ব্যাখ্যা</a:t>
            </a:r>
            <a:endParaRPr lang="en-US" sz="1950" dirty="0"/>
          </a:p>
        </p:txBody>
      </p:sp>
      <p:sp>
        <p:nvSpPr>
          <p:cNvPr id="11" name="Text 8"/>
          <p:cNvSpPr/>
          <p:nvPr/>
        </p:nvSpPr>
        <p:spPr>
          <a:xfrm>
            <a:off x="10363557" y="3903821"/>
            <a:ext cx="3267075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কুরআনের অনেক বিধান বিস্তারিতভাবে বুঝতে হলে হাদিস অপরিহার্য। এটি কুরআনের মর্মার্থ উন্মোচন করে।</a:t>
            </a:r>
            <a:endParaRPr lang="en-US" sz="1550" dirty="0"/>
          </a:p>
        </p:txBody>
      </p:sp>
      <p:sp>
        <p:nvSpPr>
          <p:cNvPr id="12" name="Shape 9"/>
          <p:cNvSpPr/>
          <p:nvPr/>
        </p:nvSpPr>
        <p:spPr>
          <a:xfrm>
            <a:off x="6280190" y="5260777"/>
            <a:ext cx="7556421" cy="1476256"/>
          </a:xfrm>
          <a:prstGeom prst="roundRect">
            <a:avLst>
              <a:gd name="adj" fmla="val 5647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486168" y="546675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পূর্ণাঙ্গ জীবনবিধান</a:t>
            </a:r>
            <a:endParaRPr lang="en-US" sz="1950" dirty="0"/>
          </a:p>
        </p:txBody>
      </p:sp>
      <p:sp>
        <p:nvSpPr>
          <p:cNvPr id="14" name="Text 11"/>
          <p:cNvSpPr/>
          <p:nvPr/>
        </p:nvSpPr>
        <p:spPr>
          <a:xfrm>
            <a:off x="6486168" y="5895975"/>
            <a:ext cx="7144464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ব্যক্তিগত, পারিবারিক, সামাজিক ও রাষ্ট্রীয় জীবনের প্রতিটি ক্ষেত্রে হাদিস পূর্ণাঙ্গ নির্দেশনা প্রদান করে।</a:t>
            </a:r>
            <a:endParaRPr lang="en-US" sz="155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423029-6D01-D313-3A94-2578C0DA9621}"/>
              </a:ext>
            </a:extLst>
          </p:cNvPr>
          <p:cNvSpPr/>
          <p:nvPr/>
        </p:nvSpPr>
        <p:spPr>
          <a:xfrm>
            <a:off x="12729681" y="7767263"/>
            <a:ext cx="1818526" cy="359595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27434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হাদিসের মূল উপাদান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3344347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প্রতিটি হাদিস দুটি মূল অংশে গঠিত। এই দুটি উপাদান হাদিসের বিশ্বাসযোগ্যতা ও প্রামাণিকতা নির্ধারণে গুরুত্বপূর্ণ ভূমিকা পালন করে।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885128"/>
            <a:ext cx="1855113" cy="185511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896910" y="388512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সনদ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(</a:t>
            </a:r>
            <a:r>
              <a:rPr lang="ar-SA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سند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)</a:t>
            </a:r>
            <a:endParaRPr lang="en-US" sz="1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896910" y="4314349"/>
            <a:ext cx="4294227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b="1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সনদ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 হলো হাদিস বর্ণনাকারীদের ধারাবাহিক পরম্পরা বা শৃঙ্খল। এটি দেখায় যে হাদিসটি কাদের মধ্য দিয়ে বর্তমান প্রজন্মে পৌঁছেছে। সনদ যত বেশি নির্ভরযোগ্য ও অবিচ্ছিন্ন, হাদিস তত বেশি প্রামাণিক। হাদিস বিজ্ঞানে সনদ পরীক্ষা-নিরীক্ষা একটি মৌলিক কাজ।</a:t>
            </a:r>
            <a:endParaRPr lang="en-US" sz="15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9144" y="3885128"/>
            <a:ext cx="1855232" cy="185523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542383" y="388512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মতন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(</a:t>
            </a:r>
            <a:r>
              <a:rPr lang="ar-SA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متن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)</a:t>
            </a:r>
            <a:endParaRPr lang="en-US" sz="1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9542383" y="4314349"/>
            <a:ext cx="4294227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b="1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মতন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 হলো হাদিসের মূল বক্তব্য বা পাঠ — অর্থাৎ রাসুল (সা.) যা বলেছেন বা করেছেন তার সরাসরি বিবরণ। মতনের ভাষা, অর্থ ও বিষয়বস্তু কুরআন ও অন্যান্য সহীহ হাদিসের সাথে সামঞ্জস্যপূর্ণ কিনা তা যাচাই করা হয়।</a:t>
            </a:r>
            <a:endParaRPr lang="en-US" sz="155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B4917FF-45C1-9E09-0E70-B01EAEFE9D89}"/>
              </a:ext>
            </a:extLst>
          </p:cNvPr>
          <p:cNvSpPr/>
          <p:nvPr/>
        </p:nvSpPr>
        <p:spPr>
          <a:xfrm>
            <a:off x="12781052" y="7756989"/>
            <a:ext cx="1736332" cy="390418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08559"/>
            <a:ext cx="8466534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গ্রহণযোগ্যতার ভিত্তিতে হাদিসের শ্রেণিবিভাগ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825472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হাদিসের প্রামাণিকতা যাচাইয়ের জন্য মুহাদ্দিসগণ তিনটি প্রধান শ্রেণিতে হাদিসকে বিভক্ত করেছেন।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3366254"/>
            <a:ext cx="4215289" cy="3054668"/>
          </a:xfrm>
          <a:prstGeom prst="roundRect">
            <a:avLst>
              <a:gd name="adj" fmla="val 2729"/>
            </a:avLst>
          </a:prstGeom>
          <a:solidFill>
            <a:srgbClr val="FFFDE6"/>
          </a:solidFill>
          <a:ln w="22860">
            <a:solidFill>
              <a:srgbClr val="C3D4CC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16650" y="3389114"/>
            <a:ext cx="4169569" cy="595313"/>
          </a:xfrm>
          <a:prstGeom prst="roundRect">
            <a:avLst>
              <a:gd name="adj" fmla="val 9395"/>
            </a:avLst>
          </a:prstGeom>
          <a:solidFill>
            <a:srgbClr val="DDEEE6"/>
          </a:solidFill>
          <a:ln/>
        </p:spPr>
      </p:sp>
      <p:sp>
        <p:nvSpPr>
          <p:cNvPr id="6" name="Text 4"/>
          <p:cNvSpPr/>
          <p:nvPr/>
        </p:nvSpPr>
        <p:spPr>
          <a:xfrm>
            <a:off x="2752606" y="349686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1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1015008" y="418278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সহীহ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(</a:t>
            </a:r>
            <a:r>
              <a:rPr lang="ar-SA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صحيح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)</a:t>
            </a:r>
            <a:endParaRPr lang="en-US" sz="1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1015008" y="4612005"/>
            <a:ext cx="3772853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সর্বোচ্চ মানের হাদিস। এর সনদ অটুট ও অবিচ্ছিন্ন, সকল বর্ণনাকারী সৎ, স্মৃতিধর ও নির্ভরযোগ্য। হাদিসে কোনো ত্রুটি বা বিরোধিতা নেই। বুখারী ও মুসলিম শরীফে এই শ্রেণির হাদিস সংকলিত।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5207437" y="3366254"/>
            <a:ext cx="4215408" cy="3054668"/>
          </a:xfrm>
          <a:prstGeom prst="roundRect">
            <a:avLst>
              <a:gd name="adj" fmla="val 2729"/>
            </a:avLst>
          </a:prstGeom>
          <a:solidFill>
            <a:srgbClr val="FFFDE6"/>
          </a:solidFill>
          <a:ln w="22860">
            <a:solidFill>
              <a:srgbClr val="C3D4CC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5230297" y="3389114"/>
            <a:ext cx="4169688" cy="595313"/>
          </a:xfrm>
          <a:prstGeom prst="roundRect">
            <a:avLst>
              <a:gd name="adj" fmla="val 9395"/>
            </a:avLst>
          </a:prstGeom>
          <a:solidFill>
            <a:srgbClr val="DDEEE6"/>
          </a:solidFill>
          <a:ln/>
        </p:spPr>
      </p:sp>
      <p:sp>
        <p:nvSpPr>
          <p:cNvPr id="11" name="Text 9"/>
          <p:cNvSpPr/>
          <p:nvPr/>
        </p:nvSpPr>
        <p:spPr>
          <a:xfrm>
            <a:off x="7166253" y="349686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2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5428655" y="418278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হাসান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(</a:t>
            </a:r>
            <a:r>
              <a:rPr lang="ar-SA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حسن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)</a:t>
            </a:r>
            <a:endParaRPr lang="en-US" sz="1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5428655" y="4612005"/>
            <a:ext cx="3772972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সহীহ-এর পরেই এর অবস্থান। সনদ অটুট ও বর্ণনাকারীরা সৎ, কিন্তু তাদের স্মৃতিশক্তি সহীহ হাদিসের বর্ণনাকারীদের তুলনায় কিছুটা দুর্বল। তবুও এতে কোনো ত্রুটি নেই এবং এটি গ্রহণযোগ্য।</a:t>
            </a:r>
            <a:endParaRPr lang="en-US" sz="1550" dirty="0"/>
          </a:p>
        </p:txBody>
      </p:sp>
      <p:sp>
        <p:nvSpPr>
          <p:cNvPr id="14" name="Shape 12"/>
          <p:cNvSpPr/>
          <p:nvPr/>
        </p:nvSpPr>
        <p:spPr>
          <a:xfrm>
            <a:off x="9621203" y="3366254"/>
            <a:ext cx="4215289" cy="3054668"/>
          </a:xfrm>
          <a:prstGeom prst="roundRect">
            <a:avLst>
              <a:gd name="adj" fmla="val 2729"/>
            </a:avLst>
          </a:prstGeom>
          <a:solidFill>
            <a:srgbClr val="FFFDE6"/>
          </a:solidFill>
          <a:ln w="22860">
            <a:solidFill>
              <a:srgbClr val="C3D4CC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9644063" y="3389114"/>
            <a:ext cx="4169569" cy="595313"/>
          </a:xfrm>
          <a:prstGeom prst="roundRect">
            <a:avLst>
              <a:gd name="adj" fmla="val 9395"/>
            </a:avLst>
          </a:prstGeom>
          <a:solidFill>
            <a:srgbClr val="DDEEE6"/>
          </a:solidFill>
          <a:ln/>
        </p:spPr>
      </p:sp>
      <p:sp>
        <p:nvSpPr>
          <p:cNvPr id="16" name="Text 14"/>
          <p:cNvSpPr/>
          <p:nvPr/>
        </p:nvSpPr>
        <p:spPr>
          <a:xfrm>
            <a:off x="11580019" y="349686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3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9842421" y="418278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যয়ীফ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(</a:t>
            </a:r>
            <a:r>
              <a:rPr lang="ar-SA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ضعيف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)</a:t>
            </a:r>
            <a:endParaRPr lang="en-US" sz="1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9842421" y="4612005"/>
            <a:ext cx="3772853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হাসান হাদিসের মানদণ্ড পূরণ করে না এমন হাদিস। এর সনদে দুর্বলতা রয়েছে — হয় বর্ণনাকারীর স্মৃতিশক্তি দুর্বল, নয়তো সনদে বিচ্ছিন্নতা বা ত্রুটি আছে। এটি স্বাধীনভাবে দলিল হিসেবে ব্যবহারযোগ্য নয়।</a:t>
            </a:r>
            <a:endParaRPr lang="en-US" sz="155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68A283-BDDD-8003-FE26-534BD011A74D}"/>
              </a:ext>
            </a:extLst>
          </p:cNvPr>
          <p:cNvSpPr/>
          <p:nvPr/>
        </p:nvSpPr>
        <p:spPr>
          <a:xfrm>
            <a:off x="12822148" y="7787811"/>
            <a:ext cx="1715785" cy="317540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932986" y="832514"/>
            <a:ext cx="8466534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850"/>
              </a:lnSpc>
              <a:buNone/>
            </a:pPr>
            <a:r>
              <a:rPr lang="en-GB" sz="3900" b="1" dirty="0">
                <a:solidFill>
                  <a:srgbClr val="233939"/>
                </a:solidFill>
                <a:highlight>
                  <a:srgbClr val="FFFF00"/>
                </a:highlight>
                <a:latin typeface="Syne Bold" pitchFamily="34" charset="0"/>
                <a:ea typeface="Syne Bold" pitchFamily="34" charset="-122"/>
              </a:rPr>
              <a:t>স</a:t>
            </a:r>
            <a:r>
              <a:rPr lang="en-US" sz="3900" b="1" dirty="0" err="1">
                <a:solidFill>
                  <a:srgbClr val="233939"/>
                </a:solidFill>
                <a:highlight>
                  <a:srgbClr val="FFFF00"/>
                </a:highlight>
                <a:latin typeface="Syne Bold" pitchFamily="34" charset="0"/>
                <a:ea typeface="Syne Bold" pitchFamily="34" charset="-122"/>
              </a:rPr>
              <a:t>হীহ</a:t>
            </a:r>
            <a:r>
              <a:rPr lang="en-US" sz="3900" b="1" dirty="0">
                <a:solidFill>
                  <a:srgbClr val="233939"/>
                </a:solidFill>
                <a:highlight>
                  <a:srgbClr val="FFFF00"/>
                </a:highlight>
                <a:latin typeface="Syne Bold" pitchFamily="34" charset="0"/>
                <a:ea typeface="Syne Bold" pitchFamily="34" charset="-122"/>
              </a:rPr>
              <a:t> </a:t>
            </a:r>
            <a:r>
              <a:rPr lang="en-US" sz="3900" b="1" dirty="0" err="1">
                <a:solidFill>
                  <a:srgbClr val="233939"/>
                </a:solidFill>
                <a:highlight>
                  <a:srgbClr val="FFFF00"/>
                </a:highlight>
                <a:latin typeface="Syne Bold" pitchFamily="34" charset="0"/>
                <a:ea typeface="Syne Bold" pitchFamily="34" charset="-122"/>
              </a:rPr>
              <a:t>হাদিসের</a:t>
            </a:r>
            <a:r>
              <a:rPr lang="en-US" sz="3900" b="1" dirty="0">
                <a:solidFill>
                  <a:srgbClr val="233939"/>
                </a:solidFill>
                <a:highlight>
                  <a:srgbClr val="FFFF00"/>
                </a:highlight>
                <a:latin typeface="Syne Bold" pitchFamily="34" charset="0"/>
                <a:ea typeface="Syne Bold" pitchFamily="34" charset="-122"/>
              </a:rPr>
              <a:t> </a:t>
            </a:r>
            <a:r>
              <a:rPr lang="en-US" sz="3900" b="1" dirty="0" err="1">
                <a:solidFill>
                  <a:srgbClr val="233939"/>
                </a:solidFill>
                <a:highlight>
                  <a:srgbClr val="FFFF00"/>
                </a:highlight>
                <a:latin typeface="Syne Bold" pitchFamily="34" charset="0"/>
                <a:ea typeface="Syne Bold" pitchFamily="34" charset="-122"/>
              </a:rPr>
              <a:t>শর্ত</a:t>
            </a:r>
            <a:r>
              <a:rPr lang="en-US" sz="3900" b="1" dirty="0">
                <a:solidFill>
                  <a:srgbClr val="233939"/>
                </a:solidFill>
                <a:highlight>
                  <a:srgbClr val="FFFF00"/>
                </a:highlight>
                <a:latin typeface="Syne Bold" pitchFamily="34" charset="0"/>
                <a:ea typeface="Syne Bold" pitchFamily="34" charset="-122"/>
              </a:rPr>
              <a:t> </a:t>
            </a:r>
            <a:r>
              <a:rPr lang="en-US" sz="3900" b="1" dirty="0" err="1">
                <a:solidFill>
                  <a:srgbClr val="233939"/>
                </a:solidFill>
                <a:highlight>
                  <a:srgbClr val="FFFF00"/>
                </a:highlight>
                <a:latin typeface="Syne Bold" pitchFamily="34" charset="0"/>
                <a:ea typeface="Syne Bold" pitchFamily="34" charset="-122"/>
              </a:rPr>
              <a:t>সমূহ</a:t>
            </a:r>
            <a:endParaRPr lang="en-US" sz="3900" dirty="0">
              <a:highlight>
                <a:srgbClr val="FFFF00"/>
              </a:highlight>
            </a:endParaRPr>
          </a:p>
        </p:txBody>
      </p:sp>
      <p:sp>
        <p:nvSpPr>
          <p:cNvPr id="7" name="Text 5"/>
          <p:cNvSpPr/>
          <p:nvPr/>
        </p:nvSpPr>
        <p:spPr>
          <a:xfrm>
            <a:off x="1015008" y="418278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endParaRPr lang="en-US" sz="1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7166253" y="349686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300"/>
              </a:lnSpc>
              <a:buNone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11580019" y="3496866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300"/>
              </a:lnSpc>
              <a:buNone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68A283-BDDD-8003-FE26-534BD011A74D}"/>
              </a:ext>
            </a:extLst>
          </p:cNvPr>
          <p:cNvSpPr/>
          <p:nvPr/>
        </p:nvSpPr>
        <p:spPr>
          <a:xfrm>
            <a:off x="12822148" y="7787811"/>
            <a:ext cx="1715785" cy="317540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BDD17A-D8C8-17C1-598B-FF0A1FA3D9A6}"/>
              </a:ext>
            </a:extLst>
          </p:cNvPr>
          <p:cNvSpPr txBox="1"/>
          <p:nvPr/>
        </p:nvSpPr>
        <p:spPr>
          <a:xfrm>
            <a:off x="1844494" y="2448357"/>
            <a:ext cx="1186254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257300" lvl="2" indent="-342900">
              <a:buAutoNum type="arabicPeriod"/>
            </a:pPr>
            <a:r>
              <a:rPr lang="ar-SA" sz="4800" dirty="0"/>
              <a:t>اتصال السند</a:t>
            </a:r>
            <a:r>
              <a:rPr lang="en-GB" sz="4800" dirty="0"/>
              <a:t> </a:t>
            </a:r>
            <a:r>
              <a:rPr lang="en-GB" sz="3600" dirty="0"/>
              <a:t>(</a:t>
            </a:r>
            <a:r>
              <a:rPr lang="en-GB" sz="3600" dirty="0" err="1"/>
              <a:t>হাদিসটি</a:t>
            </a:r>
            <a:r>
              <a:rPr lang="en-GB" sz="3600" dirty="0"/>
              <a:t> </a:t>
            </a:r>
            <a:r>
              <a:rPr lang="en-GB" sz="3600" dirty="0" err="1"/>
              <a:t>ধারাবাহিকভাবে</a:t>
            </a:r>
            <a:r>
              <a:rPr lang="en-GB" sz="3600" dirty="0"/>
              <a:t> </a:t>
            </a:r>
            <a:r>
              <a:rPr lang="en-GB" sz="3600" dirty="0" err="1"/>
              <a:t>বর্ণিত</a:t>
            </a:r>
            <a:r>
              <a:rPr lang="en-GB" sz="3600" dirty="0"/>
              <a:t> </a:t>
            </a:r>
            <a:r>
              <a:rPr lang="en-GB" sz="3600" dirty="0" err="1"/>
              <a:t>হওয়া</a:t>
            </a:r>
            <a:r>
              <a:rPr lang="en-GB" sz="4800" dirty="0"/>
              <a:t>)</a:t>
            </a:r>
            <a:endParaRPr lang="ar-SA" sz="4800" dirty="0"/>
          </a:p>
          <a:p>
            <a:pPr marL="1257300" lvl="2" indent="-342900">
              <a:buAutoNum type="arabicPeriod"/>
            </a:pPr>
            <a:r>
              <a:rPr lang="ar-SA" sz="4800" dirty="0"/>
              <a:t>عدالة الراوي</a:t>
            </a:r>
            <a:r>
              <a:rPr lang="en-GB" sz="4800" dirty="0"/>
              <a:t> (</a:t>
            </a:r>
            <a:r>
              <a:rPr lang="en-GB" sz="3600" dirty="0" err="1"/>
              <a:t>রাবি</a:t>
            </a:r>
            <a:r>
              <a:rPr lang="en-GB" sz="3600" dirty="0"/>
              <a:t> </a:t>
            </a:r>
            <a:r>
              <a:rPr lang="en-GB" sz="3600" dirty="0" err="1"/>
              <a:t>নির্ভরযোগ্য</a:t>
            </a:r>
            <a:r>
              <a:rPr lang="en-GB" sz="3600" dirty="0"/>
              <a:t> </a:t>
            </a:r>
            <a:r>
              <a:rPr lang="en-GB" sz="3600" dirty="0" err="1"/>
              <a:t>হওয়া</a:t>
            </a:r>
            <a:r>
              <a:rPr lang="en-GB" sz="3600" dirty="0"/>
              <a:t>)</a:t>
            </a:r>
            <a:endParaRPr lang="ar-SA" sz="4800" dirty="0"/>
          </a:p>
          <a:p>
            <a:pPr marL="1257300" lvl="2" indent="-342900">
              <a:buAutoNum type="arabicPeriod"/>
            </a:pPr>
            <a:r>
              <a:rPr lang="ar-SA" sz="4800" dirty="0"/>
              <a:t>ضبط الراوي</a:t>
            </a:r>
            <a:r>
              <a:rPr lang="en-GB" sz="4800" dirty="0"/>
              <a:t> (</a:t>
            </a:r>
            <a:r>
              <a:rPr lang="en-GB" sz="4000" dirty="0" err="1"/>
              <a:t>রাবির</a:t>
            </a:r>
            <a:r>
              <a:rPr lang="en-GB" sz="4000" dirty="0"/>
              <a:t> </a:t>
            </a:r>
            <a:r>
              <a:rPr lang="en-GB" sz="4000" dirty="0" err="1"/>
              <a:t>স্মৃতিশক্তি</a:t>
            </a:r>
            <a:r>
              <a:rPr lang="en-GB" sz="4000" dirty="0"/>
              <a:t> </a:t>
            </a:r>
            <a:r>
              <a:rPr lang="en-GB" sz="4000" dirty="0" err="1"/>
              <a:t>প্রখর</a:t>
            </a:r>
            <a:r>
              <a:rPr lang="en-GB" sz="4000" dirty="0"/>
              <a:t> </a:t>
            </a:r>
            <a:r>
              <a:rPr lang="en-GB" sz="4000" dirty="0" err="1"/>
              <a:t>হওয়া</a:t>
            </a:r>
            <a:r>
              <a:rPr lang="en-GB" sz="4000" dirty="0"/>
              <a:t>)</a:t>
            </a:r>
            <a:endParaRPr lang="ar-SA" sz="4000" dirty="0"/>
          </a:p>
          <a:p>
            <a:pPr marL="1257300" lvl="2" indent="-342900">
              <a:buAutoNum type="arabicPeriod"/>
            </a:pPr>
            <a:r>
              <a:rPr lang="ar-SA" sz="4800" dirty="0"/>
              <a:t>عدم العلة</a:t>
            </a:r>
            <a:r>
              <a:rPr lang="en-GB" sz="4800" dirty="0"/>
              <a:t> </a:t>
            </a:r>
            <a:r>
              <a:rPr lang="en-GB" sz="4000" dirty="0"/>
              <a:t>(</a:t>
            </a:r>
            <a:r>
              <a:rPr lang="en-GB" sz="4000" dirty="0" err="1"/>
              <a:t>সুক্ষ্ম</a:t>
            </a:r>
            <a:r>
              <a:rPr lang="en-GB" sz="4000" dirty="0"/>
              <a:t> </a:t>
            </a:r>
            <a:r>
              <a:rPr lang="en-GB" sz="4000" dirty="0" err="1"/>
              <a:t>কোন</a:t>
            </a:r>
            <a:r>
              <a:rPr lang="en-GB" sz="4000" dirty="0"/>
              <a:t> </a:t>
            </a:r>
            <a:r>
              <a:rPr lang="en-GB" sz="4000" dirty="0" err="1"/>
              <a:t>ত্রুটি</a:t>
            </a:r>
            <a:r>
              <a:rPr lang="en-GB" sz="4000" dirty="0"/>
              <a:t> </a:t>
            </a:r>
            <a:r>
              <a:rPr lang="en-GB" sz="4000" dirty="0" err="1"/>
              <a:t>না</a:t>
            </a:r>
            <a:r>
              <a:rPr lang="en-GB" sz="4000" dirty="0"/>
              <a:t> </a:t>
            </a:r>
            <a:r>
              <a:rPr lang="en-GB" sz="4000" dirty="0" err="1"/>
              <a:t>থাকা</a:t>
            </a:r>
            <a:r>
              <a:rPr lang="en-GB" sz="4000" dirty="0"/>
              <a:t>)</a:t>
            </a:r>
            <a:endParaRPr lang="ar-SA" sz="4000" dirty="0"/>
          </a:p>
          <a:p>
            <a:pPr marL="1257300" lvl="2" indent="-342900">
              <a:buAutoNum type="arabicPeriod"/>
            </a:pPr>
            <a:r>
              <a:rPr lang="ar-SA" sz="4800" dirty="0"/>
              <a:t>عدم الشاذ</a:t>
            </a:r>
            <a:r>
              <a:rPr lang="en-GB" sz="4800" dirty="0"/>
              <a:t> </a:t>
            </a:r>
            <a:r>
              <a:rPr lang="en-GB" sz="3600" dirty="0"/>
              <a:t>(</a:t>
            </a:r>
            <a:r>
              <a:rPr lang="en-GB" sz="3600" dirty="0" err="1"/>
              <a:t>নির্ভরযোগ্য</a:t>
            </a:r>
            <a:r>
              <a:rPr lang="en-GB" sz="3600" dirty="0"/>
              <a:t> </a:t>
            </a:r>
            <a:r>
              <a:rPr lang="en-GB" sz="3600" dirty="0" err="1"/>
              <a:t>রাবির</a:t>
            </a:r>
            <a:r>
              <a:rPr lang="en-GB" sz="3600" dirty="0"/>
              <a:t> </a:t>
            </a:r>
            <a:r>
              <a:rPr lang="en-GB" sz="3600" dirty="0" err="1"/>
              <a:t>বর্ণনার</a:t>
            </a:r>
            <a:r>
              <a:rPr lang="en-GB" sz="3600" dirty="0"/>
              <a:t> </a:t>
            </a:r>
            <a:r>
              <a:rPr lang="en-GB" sz="3600" dirty="0" err="1"/>
              <a:t>বিপরীত</a:t>
            </a:r>
            <a:r>
              <a:rPr lang="en-GB" sz="3600" dirty="0"/>
              <a:t> </a:t>
            </a:r>
            <a:r>
              <a:rPr lang="en-GB" sz="3600" dirty="0" err="1"/>
              <a:t>না</a:t>
            </a:r>
            <a:r>
              <a:rPr lang="en-GB" sz="3600" dirty="0"/>
              <a:t> </a:t>
            </a:r>
            <a:r>
              <a:rPr lang="en-GB" sz="3600" dirty="0" err="1"/>
              <a:t>হওয়া</a:t>
            </a:r>
            <a:r>
              <a:rPr lang="en-GB" sz="3600" dirty="0"/>
              <a:t>)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38295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144000" y="0"/>
            <a:ext cx="5486400" cy="8229600"/>
          </a:xfrm>
          <a:prstGeom prst="rect">
            <a:avLst/>
          </a:prstGeom>
          <a:solidFill>
            <a:srgbClr val="DDEEE6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3179" y="589478"/>
            <a:ext cx="5287923" cy="705064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921187"/>
            <a:ext cx="731508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জাল বা বানোয়াট </a:t>
            </a:r>
            <a:r>
              <a:rPr lang="en-US" sz="3900" b="1" dirty="0" err="1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হাদিস</a:t>
            </a: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3900" b="1" dirty="0">
                <a:solidFill>
                  <a:srgbClr val="233939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(</a:t>
            </a:r>
            <a:r>
              <a:rPr lang="ar-SA" sz="3900" b="1" dirty="0">
                <a:solidFill>
                  <a:srgbClr val="233939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موضوع</a:t>
            </a:r>
            <a:r>
              <a:rPr lang="en-US" sz="3900" b="1" dirty="0">
                <a:solidFill>
                  <a:srgbClr val="233939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)</a:t>
            </a:r>
            <a:endParaRPr lang="en-US" sz="3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793790" y="1838920"/>
            <a:ext cx="7556421" cy="858441"/>
          </a:xfrm>
          <a:prstGeom prst="roundRect">
            <a:avLst>
              <a:gd name="adj" fmla="val 9711"/>
            </a:avLst>
          </a:prstGeom>
          <a:solidFill>
            <a:srgbClr val="FFB3B4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148" y="2118955"/>
            <a:ext cx="248007" cy="19835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438513" y="2086808"/>
            <a:ext cx="6713339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⚠️ সতর্কতা: জাল হাদিস ইসলামি শিক্ষায় মারাত্মক ক্ষতির কারণ হতে পারে।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793790" y="2920603"/>
            <a:ext cx="7556421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জাল হাদিস হলো এমন হাদিস যা মনগড়া এবং মিথ্যাভাবে নবী (সা.)-এর বাণী হিসেবে প্রচারিত হয়েছে। এটি কোনোভাবেই প্রামাণিক নয়।</a:t>
            </a:r>
            <a:endParaRPr lang="en-US" sz="1550" dirty="0"/>
          </a:p>
        </p:txBody>
      </p:sp>
      <p:sp>
        <p:nvSpPr>
          <p:cNvPr id="9" name="Shape 5"/>
          <p:cNvSpPr/>
          <p:nvPr/>
        </p:nvSpPr>
        <p:spPr>
          <a:xfrm>
            <a:off x="793790" y="3778925"/>
            <a:ext cx="7556421" cy="1506736"/>
          </a:xfrm>
          <a:prstGeom prst="roundRect">
            <a:avLst>
              <a:gd name="adj" fmla="val 7282"/>
            </a:avLst>
          </a:prstGeom>
          <a:solidFill>
            <a:srgbClr val="FFFDE6"/>
          </a:solidFill>
          <a:ln w="22860">
            <a:solidFill>
              <a:srgbClr val="C3D4CC"/>
            </a:solidFill>
            <a:prstDash val="solid"/>
          </a:ln>
        </p:spPr>
      </p:sp>
      <p:sp>
        <p:nvSpPr>
          <p:cNvPr id="10" name="Shape 6"/>
          <p:cNvSpPr/>
          <p:nvPr/>
        </p:nvSpPr>
        <p:spPr>
          <a:xfrm>
            <a:off x="770930" y="3778925"/>
            <a:ext cx="91440" cy="1506736"/>
          </a:xfrm>
          <a:prstGeom prst="roundRect">
            <a:avLst>
              <a:gd name="adj" fmla="val 91163"/>
            </a:avLst>
          </a:prstGeom>
          <a:solidFill>
            <a:srgbClr val="224435"/>
          </a:solidFill>
          <a:ln/>
        </p:spPr>
      </p:sp>
      <p:sp>
        <p:nvSpPr>
          <p:cNvPr id="11" name="Text 7"/>
          <p:cNvSpPr/>
          <p:nvPr/>
        </p:nvSpPr>
        <p:spPr>
          <a:xfrm>
            <a:off x="1083588" y="400014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কেন জাল হয়</a:t>
            </a:r>
            <a:r>
              <a:rPr lang="en-US" sz="1950" b="1" dirty="0">
                <a:solidFill>
                  <a:srgbClr val="3B4E4E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?</a:t>
            </a:r>
            <a:endParaRPr lang="en-US" sz="1950" dirty="0">
              <a:latin typeface="SutonnyMJ" pitchFamily="2" charset="0"/>
              <a:cs typeface="SutonnyMJ" pitchFamily="2" charset="0"/>
            </a:endParaRPr>
          </a:p>
        </p:txBody>
      </p:sp>
      <p:sp>
        <p:nvSpPr>
          <p:cNvPr id="12" name="Text 8"/>
          <p:cNvSpPr/>
          <p:nvPr/>
        </p:nvSpPr>
        <p:spPr>
          <a:xfrm>
            <a:off x="1083588" y="4429363"/>
            <a:ext cx="7045404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বর্ণনাকারীর সনদে মিথ্যাবাদী বা বিশ্বাসহীন ব্যক্তির অন্তর্ভুক্তি থাকলে সেই হাদিস জাল বলে গণ্য হয়। অনেক সময় রাজনৈতিক, মতাদর্শগত বা ব্যক্তিগত স্বার্থে হাদিস জাল করা হয়েছে।</a:t>
            </a:r>
            <a:endParaRPr lang="en-US" sz="1550" dirty="0"/>
          </a:p>
        </p:txBody>
      </p:sp>
      <p:sp>
        <p:nvSpPr>
          <p:cNvPr id="13" name="Shape 9"/>
          <p:cNvSpPr/>
          <p:nvPr/>
        </p:nvSpPr>
        <p:spPr>
          <a:xfrm>
            <a:off x="793790" y="5484019"/>
            <a:ext cx="7556421" cy="1824276"/>
          </a:xfrm>
          <a:prstGeom prst="roundRect">
            <a:avLst>
              <a:gd name="adj" fmla="val 6015"/>
            </a:avLst>
          </a:prstGeom>
          <a:solidFill>
            <a:srgbClr val="FFFDE6"/>
          </a:solidFill>
          <a:ln w="22860">
            <a:solidFill>
              <a:srgbClr val="C3D4CC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770930" y="5484019"/>
            <a:ext cx="91440" cy="1824276"/>
          </a:xfrm>
          <a:prstGeom prst="roundRect">
            <a:avLst>
              <a:gd name="adj" fmla="val 91163"/>
            </a:avLst>
          </a:prstGeom>
          <a:solidFill>
            <a:srgbClr val="224435"/>
          </a:solidFill>
          <a:ln/>
        </p:spPr>
      </p:sp>
      <p:sp>
        <p:nvSpPr>
          <p:cNvPr id="15" name="Text 11"/>
          <p:cNvSpPr/>
          <p:nvPr/>
        </p:nvSpPr>
        <p:spPr>
          <a:xfrm>
            <a:off x="1083588" y="570523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000" b="1" dirty="0" err="1">
                <a:solidFill>
                  <a:srgbClr val="3B4E4E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কীভাবে</a:t>
            </a:r>
            <a:r>
              <a:rPr lang="en-US" sz="2000" b="1" dirty="0">
                <a:solidFill>
                  <a:srgbClr val="3B4E4E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 </a:t>
            </a:r>
            <a:r>
              <a:rPr lang="en-US" sz="2000" b="1" dirty="0" err="1">
                <a:solidFill>
                  <a:srgbClr val="3B4E4E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জাল</a:t>
            </a:r>
            <a:r>
              <a:rPr lang="en-US" sz="2000" b="1" dirty="0">
                <a:solidFill>
                  <a:srgbClr val="3B4E4E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 </a:t>
            </a:r>
            <a:r>
              <a:rPr lang="en-US" sz="2000" b="1" dirty="0" err="1">
                <a:solidFill>
                  <a:srgbClr val="3B4E4E"/>
                </a:solidFill>
                <a:latin typeface="SutonnyMJ" pitchFamily="2" charset="0"/>
                <a:ea typeface="Syne Bold"/>
                <a:cs typeface="SutonnyMJ" pitchFamily="2" charset="0"/>
              </a:rPr>
              <a:t>হাদিস</a:t>
            </a:r>
            <a:r>
              <a:rPr lang="en-US" sz="2000" dirty="0">
                <a:solidFill>
                  <a:srgbClr val="3B4E4E"/>
                </a:solidFill>
                <a:latin typeface="SutonnyMJ" pitchFamily="2" charset="0"/>
                <a:ea typeface="Overpass Light" pitchFamily="34" charset="-122"/>
                <a:cs typeface="SutonnyMJ" pitchFamily="2" charset="0"/>
              </a:rPr>
              <a:t> </a:t>
            </a:r>
            <a:r>
              <a:rPr lang="en-US" sz="2000" b="1" dirty="0" err="1">
                <a:solidFill>
                  <a:srgbClr val="3B4E4E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চেনা</a:t>
            </a:r>
            <a:r>
              <a:rPr lang="en-US" sz="2000" b="1" dirty="0">
                <a:solidFill>
                  <a:srgbClr val="3B4E4E"/>
                </a:solidFill>
                <a:latin typeface="SutonnyMJ" pitchFamily="2" charset="0"/>
                <a:ea typeface="Syne Bold" pitchFamily="34" charset="-122"/>
                <a:cs typeface="SutonnyMJ" pitchFamily="2" charset="0"/>
              </a:rPr>
              <a:t> যায়?</a:t>
            </a:r>
            <a:endParaRPr lang="en-US" sz="2000" dirty="0">
              <a:latin typeface="SutonnyMJ" pitchFamily="2" charset="0"/>
              <a:cs typeface="SutonnyMJ" pitchFamily="2" charset="0"/>
            </a:endParaRPr>
          </a:p>
        </p:txBody>
      </p:sp>
      <p:sp>
        <p:nvSpPr>
          <p:cNvPr id="16" name="Text 12"/>
          <p:cNvSpPr/>
          <p:nvPr/>
        </p:nvSpPr>
        <p:spPr>
          <a:xfrm>
            <a:off x="1083588" y="6134457"/>
            <a:ext cx="7045404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মুহাদ্দিসগণ সনদ পরীক্ষা, মতনের ভাষাগত বিশ্লেষণ এবং কুরআন ও সহীহ হাদিসের সাথে সামঞ্জস্য যাচাই করে জাল হাদিস শনাক্ত করেন। ইমাম বুখারী, ইমাম মুসলিমসহ অনেক বিদ্বান এই কাজে আত্মনিয়োগ করেছেন।</a:t>
            </a:r>
            <a:endParaRPr lang="en-US" sz="1550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488763"/>
            <a:ext cx="953178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বর্ণনাকারীর সংখ্যার ভিত্তিতে হাদিসের শ্রেণিবিভাগ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650915" y="3406497"/>
            <a:ext cx="6565106" cy="2334220"/>
          </a:xfrm>
          <a:prstGeom prst="roundRect">
            <a:avLst>
              <a:gd name="adj" fmla="val 6122"/>
            </a:avLst>
          </a:prstGeom>
          <a:solidFill>
            <a:srgbClr val="6237C8"/>
          </a:solidFill>
          <a:ln/>
        </p:spPr>
      </p:sp>
      <p:sp>
        <p:nvSpPr>
          <p:cNvPr id="4" name="Text 2"/>
          <p:cNvSpPr/>
          <p:nvPr/>
        </p:nvSpPr>
        <p:spPr>
          <a:xfrm>
            <a:off x="849273" y="3604855"/>
            <a:ext cx="283725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FFFF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মুতাওয়াতির</a:t>
            </a:r>
            <a:r>
              <a:rPr lang="en-US" sz="1950" b="1" dirty="0">
                <a:solidFill>
                  <a:srgbClr val="FFFF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(</a:t>
            </a:r>
            <a:r>
              <a:rPr lang="ar-SA" sz="1950" b="1" dirty="0">
                <a:solidFill>
                  <a:srgbClr val="FFFFFF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متواتر</a:t>
            </a:r>
            <a:r>
              <a:rPr lang="en-US" sz="1950" b="1" dirty="0">
                <a:solidFill>
                  <a:srgbClr val="FFFF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)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849273" y="4113371"/>
            <a:ext cx="6168390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এমন হাদিস যার সনদের প্রতিটি স্তরে বর্ণনাকারীর সংখ্যা এত বেশি যে তাদের সবাই মিলে মিথ্যা বলা অসম্ভব। এগুলোর প্রামাণিকতা সর্বোচ্চ মাত্রার এবং এতে কোনো সন্দেহের অবকাশ নেই।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849273" y="5244584"/>
            <a:ext cx="6168390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উদাহরণ: নামাজ, রোজা, হজ্জ সম্পর্কিত অনেক হাদিস।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564874" y="360485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আহাদ</a:t>
            </a:r>
            <a:r>
              <a:rPr lang="en-US" sz="195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(</a:t>
            </a:r>
            <a:r>
              <a:rPr lang="ar-SA" sz="1950" b="1" dirty="0">
                <a:solidFill>
                  <a:srgbClr val="233939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آحاد</a:t>
            </a:r>
            <a:r>
              <a:rPr lang="en-US" sz="195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)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7564874" y="4113371"/>
            <a:ext cx="6279356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যে হাদিস মুতাওয়াতির নয় — অর্থাৎ যেখানে বর্ণনাকারীর সংখ্যা কম এবং তারা মিথ্যা বলতে পারে এমন সম্ভাবনা তাত্ত্বিকভাবে থাকে। তবে সহীহ আহাদ হাদিসও ইসলামি বিধানের ভিত্তি হতে পারে।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564874" y="5244584"/>
            <a:ext cx="627935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আহাদ হাদিস আবার তিন প্রকার: মাশহুর, আযীয ও গরীব।</a:t>
            </a:r>
            <a:endParaRPr lang="en-US" sz="155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1A630E-53D5-801C-65FE-9B0439AE8545}"/>
              </a:ext>
            </a:extLst>
          </p:cNvPr>
          <p:cNvSpPr/>
          <p:nvPr/>
        </p:nvSpPr>
        <p:spPr>
          <a:xfrm>
            <a:off x="12760503" y="7736440"/>
            <a:ext cx="1746607" cy="421241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83450"/>
            <a:ext cx="5170765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আহাদ হাদিসের প্রকারভেদ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900363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বর্ণনাকারীর সংখ্যার ভিত্তিতে আহাদ হাদিসকে তিনটি উপশ্রেণিতে ভাগ করা হয়েছে।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3441144"/>
            <a:ext cx="4215289" cy="2905006"/>
          </a:xfrm>
          <a:prstGeom prst="roundRect">
            <a:avLst>
              <a:gd name="adj" fmla="val 2870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999768" y="3647122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224435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3479" y="3810714"/>
            <a:ext cx="267891" cy="2678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99768" y="444079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মাশহুর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(</a:t>
            </a:r>
            <a:r>
              <a:rPr lang="ar-SA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مشهور</a:t>
            </a:r>
            <a:r>
              <a:rPr lang="en-US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)</a:t>
            </a:r>
            <a:endParaRPr lang="en-US" sz="19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999768" y="4870013"/>
            <a:ext cx="3803333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শুরুতে এক বা দুজন বর্ণনাকারী থাকলেও পরবর্তী স্তরে অন্তত </a:t>
            </a:r>
            <a:r>
              <a:rPr lang="en-US" sz="1550" b="1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তিনজন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 বা তার বেশি বর্ণনাকারী কর্তৃক বর্ণিত হাদিস। এটি ব্যাপকভাবে পরিচিত ও প্রচারিত।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5207437" y="3441144"/>
            <a:ext cx="4215408" cy="2905006"/>
          </a:xfrm>
          <a:prstGeom prst="roundRect">
            <a:avLst>
              <a:gd name="adj" fmla="val 2870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5413415" y="3647122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224435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77126" y="3810714"/>
            <a:ext cx="267891" cy="267891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413415" y="444079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আযীয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(</a:t>
            </a:r>
            <a:r>
              <a:rPr lang="ar-SA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عزيز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)</a:t>
            </a:r>
            <a:endParaRPr lang="en-US" sz="1950" dirty="0"/>
          </a:p>
        </p:txBody>
      </p:sp>
      <p:sp>
        <p:nvSpPr>
          <p:cNvPr id="13" name="Text 9"/>
          <p:cNvSpPr/>
          <p:nvPr/>
        </p:nvSpPr>
        <p:spPr>
          <a:xfrm>
            <a:off x="5413415" y="4870013"/>
            <a:ext cx="3803452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হাদিসের সনদের যেকোনো স্তরে অন্তত </a:t>
            </a:r>
            <a:r>
              <a:rPr lang="en-US" sz="1550" b="1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দুজন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 বর্ণনাকারী কর্তৃক বর্ণিত হাদিস। এটি মাশহুরের চেয়ে কম পরিচিত কিন্তু তবুও একাধিক সূত্রে পাওয়া যায়।</a:t>
            </a:r>
            <a:endParaRPr lang="en-US" sz="1550" dirty="0"/>
          </a:p>
        </p:txBody>
      </p:sp>
      <p:sp>
        <p:nvSpPr>
          <p:cNvPr id="14" name="Shape 10"/>
          <p:cNvSpPr/>
          <p:nvPr/>
        </p:nvSpPr>
        <p:spPr>
          <a:xfrm>
            <a:off x="9621203" y="3441144"/>
            <a:ext cx="4215289" cy="2905006"/>
          </a:xfrm>
          <a:prstGeom prst="roundRect">
            <a:avLst>
              <a:gd name="adj" fmla="val 2870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9827181" y="3647122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224435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90892" y="3810714"/>
            <a:ext cx="267891" cy="267891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827181" y="444079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 err="1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গরীব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 (</a:t>
            </a:r>
            <a:r>
              <a:rPr lang="ar-SA" sz="1950" b="1" dirty="0">
                <a:solidFill>
                  <a:srgbClr val="3B4E4E"/>
                </a:solidFill>
                <a:latin typeface="Times New Roman" panose="02020603050405020304" pitchFamily="18" charset="0"/>
                <a:ea typeface="Syne Bold" pitchFamily="34" charset="-122"/>
                <a:cs typeface="Times New Roman" panose="02020603050405020304" pitchFamily="18" charset="0"/>
              </a:rPr>
              <a:t>غريب</a:t>
            </a: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)</a:t>
            </a:r>
            <a:endParaRPr lang="en-US" sz="1950" dirty="0"/>
          </a:p>
        </p:txBody>
      </p:sp>
      <p:sp>
        <p:nvSpPr>
          <p:cNvPr id="18" name="Text 13"/>
          <p:cNvSpPr/>
          <p:nvPr/>
        </p:nvSpPr>
        <p:spPr>
          <a:xfrm>
            <a:off x="9827181" y="4870013"/>
            <a:ext cx="3803333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যে হাদিস শুধুমাত্র </a:t>
            </a:r>
            <a:r>
              <a:rPr lang="en-US" sz="1550" b="1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একজন</a:t>
            </a: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 বর্ণনাকারী কর্তৃক বর্ণিত হয়েছে — সনদের কোনো একটি স্তরে মাত্র একজন বর্ণনাকারী আছেন। এটি সবচেয়ে কম সংখ্যক সূত্রে পাওয়া যায়।</a:t>
            </a:r>
            <a:endParaRPr lang="en-US" sz="155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BFCBE1-BCF1-B8DE-3712-3BBCB31762FD}"/>
              </a:ext>
            </a:extLst>
          </p:cNvPr>
          <p:cNvSpPr/>
          <p:nvPr/>
        </p:nvSpPr>
        <p:spPr>
          <a:xfrm>
            <a:off x="12801600" y="7756989"/>
            <a:ext cx="1705510" cy="400692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5486400" cy="8229600"/>
          </a:xfrm>
          <a:prstGeom prst="rect">
            <a:avLst/>
          </a:prstGeom>
          <a:solidFill>
            <a:srgbClr val="DDEEE6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83" y="585311"/>
            <a:ext cx="5294233" cy="705897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55425" y="541139"/>
            <a:ext cx="5339715" cy="6007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375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হাদিস চর্চার সংক্ষিপ্ত ইতিহাস</a:t>
            </a:r>
            <a:endParaRPr lang="en-US" sz="3750" dirty="0"/>
          </a:p>
        </p:txBody>
      </p:sp>
      <p:sp>
        <p:nvSpPr>
          <p:cNvPr id="5" name="Text 2"/>
          <p:cNvSpPr/>
          <p:nvPr/>
        </p:nvSpPr>
        <p:spPr>
          <a:xfrm>
            <a:off x="6255425" y="1421249"/>
            <a:ext cx="7605951" cy="6055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0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হাদিস সংরক্ষণ ও সংকলনের ইতিহাস বহু শতাব্দীজুড়ে বিস্তৃত। প্রাথমিক যুগে মৌখিকভাবে হাদিস সংরক্ষিত হলেও পরবর্তীতে লিখিত রূপ দেওয়া হয়।</a:t>
            </a:r>
            <a:endParaRPr lang="en-US" sz="1500" dirty="0"/>
          </a:p>
        </p:txBody>
      </p:sp>
      <p:sp>
        <p:nvSpPr>
          <p:cNvPr id="6" name="Shape 3"/>
          <p:cNvSpPr/>
          <p:nvPr/>
        </p:nvSpPr>
        <p:spPr>
          <a:xfrm>
            <a:off x="6471642" y="2236232"/>
            <a:ext cx="22860" cy="5452110"/>
          </a:xfrm>
          <a:prstGeom prst="roundRect">
            <a:avLst>
              <a:gd name="adj" fmla="val 353256"/>
            </a:avLst>
          </a:prstGeom>
          <a:solidFill>
            <a:srgbClr val="C3D4CC"/>
          </a:solidFill>
          <a:ln/>
        </p:spPr>
      </p:sp>
      <p:sp>
        <p:nvSpPr>
          <p:cNvPr id="7" name="Shape 4"/>
          <p:cNvSpPr/>
          <p:nvPr/>
        </p:nvSpPr>
        <p:spPr>
          <a:xfrm>
            <a:off x="6665059" y="2441019"/>
            <a:ext cx="576739" cy="22860"/>
          </a:xfrm>
          <a:prstGeom prst="roundRect">
            <a:avLst>
              <a:gd name="adj" fmla="val 353256"/>
            </a:avLst>
          </a:prstGeom>
          <a:solidFill>
            <a:srgbClr val="C3D4CC"/>
          </a:solidFill>
          <a:ln/>
        </p:spPr>
      </p:sp>
      <p:sp>
        <p:nvSpPr>
          <p:cNvPr id="8" name="Shape 5"/>
          <p:cNvSpPr/>
          <p:nvPr/>
        </p:nvSpPr>
        <p:spPr>
          <a:xfrm>
            <a:off x="6255365" y="2236232"/>
            <a:ext cx="432554" cy="432554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327398" y="2272248"/>
            <a:ext cx="288369" cy="3604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2250" dirty="0"/>
          </a:p>
        </p:txBody>
      </p:sp>
      <p:sp>
        <p:nvSpPr>
          <p:cNvPr id="10" name="Text 7"/>
          <p:cNvSpPr/>
          <p:nvPr/>
        </p:nvSpPr>
        <p:spPr>
          <a:xfrm>
            <a:off x="7433072" y="2302312"/>
            <a:ext cx="2403396" cy="300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রাসুল </a:t>
            </a:r>
            <a:r>
              <a:rPr lang="en-US" sz="1850" b="1" dirty="0">
                <a:solidFill>
                  <a:srgbClr val="3B4E4E"/>
                </a:solidFill>
                <a:latin typeface="Sitka Display" pitchFamily="2" charset="0"/>
                <a:ea typeface="Syne Bold" pitchFamily="34" charset="-122"/>
                <a:cs typeface="Syne Bold" pitchFamily="34" charset="-120"/>
              </a:rPr>
              <a:t>(সা.)-</a:t>
            </a:r>
            <a:r>
              <a:rPr lang="en-US" sz="18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এর যুগ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7433072" y="2714387"/>
            <a:ext cx="6428303" cy="6055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0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হাদিস মূলত মৌখিকভাবে সংরক্ষিত হতো। সাহাবাগণ হাদিস মুখস্থ রাখতেন এবং প্রয়োজনে বর্ণনা করতেন।</a:t>
            </a:r>
            <a:endParaRPr lang="en-US" sz="1500" dirty="0"/>
          </a:p>
        </p:txBody>
      </p:sp>
      <p:sp>
        <p:nvSpPr>
          <p:cNvPr id="12" name="Shape 9"/>
          <p:cNvSpPr/>
          <p:nvPr/>
        </p:nvSpPr>
        <p:spPr>
          <a:xfrm>
            <a:off x="6665059" y="3897154"/>
            <a:ext cx="576739" cy="22860"/>
          </a:xfrm>
          <a:prstGeom prst="roundRect">
            <a:avLst>
              <a:gd name="adj" fmla="val 353256"/>
            </a:avLst>
          </a:prstGeom>
          <a:solidFill>
            <a:srgbClr val="C3D4CC"/>
          </a:solidFill>
          <a:ln/>
        </p:spPr>
      </p:sp>
      <p:sp>
        <p:nvSpPr>
          <p:cNvPr id="13" name="Shape 10"/>
          <p:cNvSpPr/>
          <p:nvPr/>
        </p:nvSpPr>
        <p:spPr>
          <a:xfrm>
            <a:off x="6255365" y="3692366"/>
            <a:ext cx="432554" cy="432554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327398" y="3728383"/>
            <a:ext cx="288369" cy="3604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2250" dirty="0"/>
          </a:p>
        </p:txBody>
      </p:sp>
      <p:sp>
        <p:nvSpPr>
          <p:cNvPr id="15" name="Text 12"/>
          <p:cNvSpPr/>
          <p:nvPr/>
        </p:nvSpPr>
        <p:spPr>
          <a:xfrm>
            <a:off x="7433072" y="3758446"/>
            <a:ext cx="3160038" cy="300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খলিফা উমর ইবন আব্দুল আযীজ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7433072" y="4170521"/>
            <a:ext cx="6428303" cy="6055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0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দ্বিতীয় শতাব্দীতে তার উদ্যোগে হাদিস সংকলনের আনুষ্ঠানিক কাজ শুরু হয়। তিনি গভর্নরদের হাদিস লিপিবদ্ধ করার নির্দেশ দেন।</a:t>
            </a:r>
            <a:endParaRPr lang="en-US" sz="1500" dirty="0"/>
          </a:p>
        </p:txBody>
      </p:sp>
      <p:sp>
        <p:nvSpPr>
          <p:cNvPr id="17" name="Shape 14"/>
          <p:cNvSpPr/>
          <p:nvPr/>
        </p:nvSpPr>
        <p:spPr>
          <a:xfrm>
            <a:off x="6665059" y="5353288"/>
            <a:ext cx="576739" cy="22860"/>
          </a:xfrm>
          <a:prstGeom prst="roundRect">
            <a:avLst>
              <a:gd name="adj" fmla="val 353256"/>
            </a:avLst>
          </a:prstGeom>
          <a:solidFill>
            <a:srgbClr val="C3D4CC"/>
          </a:solidFill>
          <a:ln/>
        </p:spPr>
      </p:sp>
      <p:sp>
        <p:nvSpPr>
          <p:cNvPr id="18" name="Shape 15"/>
          <p:cNvSpPr/>
          <p:nvPr/>
        </p:nvSpPr>
        <p:spPr>
          <a:xfrm>
            <a:off x="6255365" y="5148501"/>
            <a:ext cx="432554" cy="432554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6327398" y="5184517"/>
            <a:ext cx="288369" cy="3604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2250" dirty="0"/>
          </a:p>
        </p:txBody>
      </p:sp>
      <p:sp>
        <p:nvSpPr>
          <p:cNvPr id="20" name="Text 17"/>
          <p:cNvSpPr/>
          <p:nvPr/>
        </p:nvSpPr>
        <p:spPr>
          <a:xfrm>
            <a:off x="7433072" y="5214580"/>
            <a:ext cx="2693432" cy="300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ইমাম মালিক ও ইমাম শাফিঈ</a:t>
            </a:r>
            <a:endParaRPr lang="en-US" sz="1850" dirty="0"/>
          </a:p>
        </p:txBody>
      </p:sp>
      <p:sp>
        <p:nvSpPr>
          <p:cNvPr id="21" name="Text 18"/>
          <p:cNvSpPr/>
          <p:nvPr/>
        </p:nvSpPr>
        <p:spPr>
          <a:xfrm>
            <a:off x="7433072" y="5626656"/>
            <a:ext cx="6428303" cy="6055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0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ইমাম মালিক </a:t>
            </a:r>
            <a:r>
              <a:rPr lang="en-US" sz="1500" b="1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মুওয়াত্তা</a:t>
            </a:r>
            <a:r>
              <a:rPr lang="en-US" sz="150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 এবং ইমাম শাফিঈ হাদিস ও ফিকহের সমন্বয়ে গুরুত্বপূর্ণ গ্রন্থ রচনা করেন।</a:t>
            </a:r>
            <a:endParaRPr lang="en-US" sz="1500" dirty="0"/>
          </a:p>
        </p:txBody>
      </p:sp>
      <p:sp>
        <p:nvSpPr>
          <p:cNvPr id="22" name="Shape 19"/>
          <p:cNvSpPr/>
          <p:nvPr/>
        </p:nvSpPr>
        <p:spPr>
          <a:xfrm>
            <a:off x="6665059" y="6809423"/>
            <a:ext cx="576739" cy="22860"/>
          </a:xfrm>
          <a:prstGeom prst="roundRect">
            <a:avLst>
              <a:gd name="adj" fmla="val 353256"/>
            </a:avLst>
          </a:prstGeom>
          <a:solidFill>
            <a:srgbClr val="C3D4CC"/>
          </a:solidFill>
          <a:ln/>
        </p:spPr>
      </p:sp>
      <p:sp>
        <p:nvSpPr>
          <p:cNvPr id="23" name="Shape 20"/>
          <p:cNvSpPr/>
          <p:nvPr/>
        </p:nvSpPr>
        <p:spPr>
          <a:xfrm>
            <a:off x="6255365" y="6604635"/>
            <a:ext cx="432554" cy="432554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6327398" y="6640651"/>
            <a:ext cx="288369" cy="36040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22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4</a:t>
            </a:r>
            <a:endParaRPr lang="en-US" sz="2250" dirty="0"/>
          </a:p>
        </p:txBody>
      </p:sp>
      <p:sp>
        <p:nvSpPr>
          <p:cNvPr id="25" name="Text 22"/>
          <p:cNvSpPr/>
          <p:nvPr/>
        </p:nvSpPr>
        <p:spPr>
          <a:xfrm>
            <a:off x="7433072" y="6670715"/>
            <a:ext cx="2403396" cy="300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সিহাহ সিত্তাহ</a:t>
            </a:r>
            <a:endParaRPr lang="en-US" sz="1850" dirty="0"/>
          </a:p>
        </p:txBody>
      </p:sp>
      <p:sp>
        <p:nvSpPr>
          <p:cNvPr id="26" name="Text 23"/>
          <p:cNvSpPr/>
          <p:nvPr/>
        </p:nvSpPr>
        <p:spPr>
          <a:xfrm>
            <a:off x="7433072" y="7082790"/>
            <a:ext cx="6428303" cy="6055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0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তৃতীয় শতাব্দীতে ছয়টি বিশুদ্ধ হাদিস গ্রন্থ — বুখারী, মুসলিম, তিরমিযী, আবু দাউদ, নাসাঈ ও ইবনে মাজাহ সংকলিত হয়।</a:t>
            </a:r>
            <a:endParaRPr lang="en-US" sz="15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C678C9E-8ECE-B2EC-A752-33F2658B4D52}"/>
              </a:ext>
            </a:extLst>
          </p:cNvPr>
          <p:cNvSpPr/>
          <p:nvPr/>
        </p:nvSpPr>
        <p:spPr>
          <a:xfrm>
            <a:off x="12863245" y="7777537"/>
            <a:ext cx="1643865" cy="369870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22120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b="1" dirty="0">
                <a:solidFill>
                  <a:srgbClr val="233939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উপসংহার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1091446" y="2962275"/>
            <a:ext cx="1274516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হাদিস ইসলামের অমূল্য সম্পদ — এর সঠিক জ্ঞান অর্জন ও বাস্তবায়ন প্রত্যেক মুসলিমের জন্য অপরিহার্য।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2739033"/>
            <a:ext cx="22860" cy="764024"/>
          </a:xfrm>
          <a:prstGeom prst="rect">
            <a:avLst/>
          </a:prstGeom>
          <a:solidFill>
            <a:srgbClr val="224435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8204" y="3732371"/>
            <a:ext cx="297656" cy="29765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38632" y="3726299"/>
            <a:ext cx="315991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হাদিসের প্রকারভেদ জানা জরুরি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1438632" y="4155519"/>
            <a:ext cx="3537347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সহীহ, হাসান, যয়ীফ ও জাল হাদিসের পার্থক্য বোঝা ছাড়া সঠিক ইসলামি জ্ঞান অর্জন সম্ভব নয়। অজ্ঞতাবশত জাল হাদিস বর্ণনা করাও গুরুতর অপরাধ।</a:t>
            </a:r>
            <a:endParaRPr lang="en-US" sz="15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98400" y="3732371"/>
            <a:ext cx="297656" cy="2976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868829" y="3726299"/>
            <a:ext cx="261580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প্রামাণিক উৎস থেকে শিক্ষা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5868829" y="4155519"/>
            <a:ext cx="3537466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সিহাহ সিত্তাহ ও নির্ভরযোগ্য হাদিস গ্রন্থ থেকে জ্ঞান অর্জন করতে হবে। অনির্ভরযোগ্য সূত্র বা যাচাইকৃত নয় এমন হাদিস থেকে বিরত থাকতে হবে।</a:t>
            </a:r>
            <a:endParaRPr lang="en-US" sz="15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28716" y="3732371"/>
            <a:ext cx="297656" cy="29765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0299144" y="3726299"/>
            <a:ext cx="348722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হাদিসের আলোকে জীবন পরিচালনা</a:t>
            </a:r>
            <a:endParaRPr lang="en-US" sz="1950" dirty="0"/>
          </a:p>
        </p:txBody>
      </p:sp>
      <p:sp>
        <p:nvSpPr>
          <p:cNvPr id="13" name="Text 8"/>
          <p:cNvSpPr/>
          <p:nvPr/>
        </p:nvSpPr>
        <p:spPr>
          <a:xfrm>
            <a:off x="10299144" y="4155519"/>
            <a:ext cx="3537466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রাসুল (সা.)-এর সুন্নাহ অনুসরণ করা ঈমানের দাবি। হাদিসের নির্দেশনা মেনে জীবন গড়ে তোলা প্রত্যেক মুসলিমের অবশ্য কর্তব্য।</a:t>
            </a:r>
            <a:endParaRPr lang="en-US" sz="1550" dirty="0"/>
          </a:p>
        </p:txBody>
      </p:sp>
      <p:sp>
        <p:nvSpPr>
          <p:cNvPr id="14" name="Shape 9"/>
          <p:cNvSpPr/>
          <p:nvPr/>
        </p:nvSpPr>
        <p:spPr>
          <a:xfrm>
            <a:off x="793790" y="5648920"/>
            <a:ext cx="13042821" cy="858441"/>
          </a:xfrm>
          <a:prstGeom prst="roundRect">
            <a:avLst>
              <a:gd name="adj" fmla="val 9711"/>
            </a:avLst>
          </a:prstGeom>
          <a:solidFill>
            <a:srgbClr val="B6FCB8"/>
          </a:solidFill>
          <a:ln/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148" y="5928955"/>
            <a:ext cx="248007" cy="198358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438513" y="5896808"/>
            <a:ext cx="12199739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🌟 হাদিস চর্চা করুন, যাচাই করুন এবং সঠিকভাবে অনুসরণ করুন — এটাই প্রকৃত মুসলিমের পরিচয়।</a:t>
            </a:r>
            <a:endParaRPr lang="en-US" sz="155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93E7E3-29D3-A240-B0A9-2BA4D96791E0}"/>
              </a:ext>
            </a:extLst>
          </p:cNvPr>
          <p:cNvSpPr/>
          <p:nvPr/>
        </p:nvSpPr>
        <p:spPr>
          <a:xfrm>
            <a:off x="12811874" y="7756989"/>
            <a:ext cx="1705510" cy="362835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43884" y="3779214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GB" sz="5400" b="1" dirty="0" err="1">
                <a:solidFill>
                  <a:srgbClr val="233939"/>
                </a:solidFill>
                <a:latin typeface="Syne Bold" pitchFamily="34" charset="0"/>
                <a:ea typeface="Syne Bold" pitchFamily="34" charset="-122"/>
              </a:rPr>
              <a:t>ধন্যবাদ</a:t>
            </a:r>
            <a:endParaRPr lang="en-US" sz="54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93E7E3-29D3-A240-B0A9-2BA4D96791E0}"/>
              </a:ext>
            </a:extLst>
          </p:cNvPr>
          <p:cNvSpPr/>
          <p:nvPr/>
        </p:nvSpPr>
        <p:spPr>
          <a:xfrm>
            <a:off x="12811874" y="7756989"/>
            <a:ext cx="1705510" cy="362835"/>
          </a:xfrm>
          <a:prstGeom prst="rect">
            <a:avLst/>
          </a:prstGeom>
          <a:solidFill>
            <a:srgbClr val="FFFD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14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190</TotalTime>
  <Words>1062</Words>
  <Application>Microsoft Office PowerPoint</Application>
  <PresentationFormat>Custom</PresentationFormat>
  <Paragraphs>108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Times New Roman</vt:lpstr>
      <vt:lpstr>Syne Bold</vt:lpstr>
      <vt:lpstr>Sitka Display</vt:lpstr>
      <vt:lpstr>Overpass Light</vt:lpstr>
      <vt:lpstr>Arial</vt:lpstr>
      <vt:lpstr>SutonnyMJ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>Saiful Islam</cp:lastModifiedBy>
  <cp:revision>22</cp:revision>
  <dcterms:created xsi:type="dcterms:W3CDTF">2026-05-02T05:53:53Z</dcterms:created>
  <dcterms:modified xsi:type="dcterms:W3CDTF">2026-05-05T12:17:13Z</dcterms:modified>
</cp:coreProperties>
</file>