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6" r:id="rId4"/>
    <p:sldId id="259" r:id="rId5"/>
    <p:sldId id="260" r:id="rId6"/>
    <p:sldId id="276" r:id="rId7"/>
    <p:sldId id="261" r:id="rId8"/>
    <p:sldId id="262" r:id="rId9"/>
    <p:sldId id="263" r:id="rId10"/>
    <p:sldId id="264" r:id="rId11"/>
    <p:sldId id="267" r:id="rId12"/>
    <p:sldId id="265" r:id="rId13"/>
    <p:sldId id="266" r:id="rId14"/>
    <p:sldId id="272" r:id="rId15"/>
    <p:sldId id="274" r:id="rId16"/>
    <p:sldId id="268" r:id="rId17"/>
    <p:sldId id="26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B8E8-C3FB-4110-8599-5545A1D5691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A744-8C61-4BD7-834D-ADFED930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963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B8E8-C3FB-4110-8599-5545A1D5691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A744-8C61-4BD7-834D-ADFED930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1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B8E8-C3FB-4110-8599-5545A1D5691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A744-8C61-4BD7-834D-ADFED930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73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B8E8-C3FB-4110-8599-5545A1D5691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A744-8C61-4BD7-834D-ADFED930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0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B8E8-C3FB-4110-8599-5545A1D5691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A744-8C61-4BD7-834D-ADFED930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42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B8E8-C3FB-4110-8599-5545A1D5691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A744-8C61-4BD7-834D-ADFED930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722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B8E8-C3FB-4110-8599-5545A1D5691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A744-8C61-4BD7-834D-ADFED930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93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B8E8-C3FB-4110-8599-5545A1D5691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A744-8C61-4BD7-834D-ADFED930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748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B8E8-C3FB-4110-8599-5545A1D5691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A744-8C61-4BD7-834D-ADFED930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338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B8E8-C3FB-4110-8599-5545A1D5691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A744-8C61-4BD7-834D-ADFED930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355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B8E8-C3FB-4110-8599-5545A1D5691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A744-8C61-4BD7-834D-ADFED930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597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FB8E8-C3FB-4110-8599-5545A1D5691E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2A744-8C61-4BD7-834D-ADFED9300D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499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1433015" y="614149"/>
            <a:ext cx="8988271" cy="5622877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06222" y="914400"/>
            <a:ext cx="79702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6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السلام عليكم ورحمة الله وبركته</a:t>
            </a:r>
            <a:endParaRPr lang="en-US" sz="60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ar-SA" sz="6000" dirty="0"/>
              <a:t>اهلا سهلا ومرحبا بكم جميعا</a:t>
            </a:r>
            <a:endParaRPr lang="ar-JO" sz="60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702" y="2853392"/>
            <a:ext cx="5363808" cy="336048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10447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820064" y="2792798"/>
            <a:ext cx="1161142" cy="52555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1600" dirty="0" smtClean="0">
                <a:solidFill>
                  <a:schemeClr val="tx1"/>
                </a:solidFill>
              </a:rPr>
              <a:t>المفرد المذكر</a:t>
            </a:r>
          </a:p>
          <a:p>
            <a:pPr algn="ctr"/>
            <a:r>
              <a:rPr lang="ar-SA" sz="1600" dirty="0" smtClean="0">
                <a:solidFill>
                  <a:schemeClr val="tx1"/>
                </a:solidFill>
              </a:rPr>
              <a:t>للغائب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" name="Rounded Rectangular Callout 2"/>
          <p:cNvSpPr/>
          <p:nvPr/>
        </p:nvSpPr>
        <p:spPr>
          <a:xfrm>
            <a:off x="8934161" y="1392017"/>
            <a:ext cx="953662" cy="584776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JO" sz="2800" b="1" dirty="0" smtClean="0"/>
              <a:t>ظهر</a:t>
            </a:r>
            <a:endParaRPr lang="en-US" sz="2800" b="1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6317183" y="2265456"/>
            <a:ext cx="1159070" cy="367605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>
                <a:solidFill>
                  <a:schemeClr val="tx1"/>
                </a:solidFill>
              </a:rPr>
              <a:t>الباب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8820064" y="2284710"/>
            <a:ext cx="1161142" cy="367046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1600" dirty="0" smtClean="0">
                <a:solidFill>
                  <a:schemeClr val="tx1"/>
                </a:solidFill>
              </a:rPr>
              <a:t>الصيغة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891137" y="144449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dirty="0" smtClean="0"/>
              <a:t> </a:t>
            </a:r>
            <a:endParaRPr lang="en-US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7521943" y="2283524"/>
            <a:ext cx="1252431" cy="368231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1600" dirty="0" smtClean="0">
                <a:solidFill>
                  <a:schemeClr val="tx1"/>
                </a:solidFill>
              </a:rPr>
              <a:t>البحث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8763547" y="3437096"/>
            <a:ext cx="1161142" cy="444076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JO" dirty="0" smtClean="0">
                <a:solidFill>
                  <a:schemeClr val="tx1"/>
                </a:solidFill>
              </a:rPr>
              <a:t>قال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8710605" y="4132426"/>
            <a:ext cx="1270601" cy="424330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400" dirty="0" smtClean="0">
                <a:solidFill>
                  <a:schemeClr val="tx1"/>
                </a:solidFill>
              </a:rPr>
              <a:t>الصيغة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521943" y="2792799"/>
            <a:ext cx="1252431" cy="52555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1600" dirty="0" smtClean="0">
                <a:solidFill>
                  <a:schemeClr val="tx1"/>
                </a:solidFill>
              </a:rPr>
              <a:t>الفعل الماضي</a:t>
            </a:r>
          </a:p>
          <a:p>
            <a:pPr algn="ctr"/>
            <a:r>
              <a:rPr lang="ar-SA" sz="1600" dirty="0" smtClean="0">
                <a:solidFill>
                  <a:schemeClr val="tx1"/>
                </a:solidFill>
              </a:rPr>
              <a:t>المثبت المعروف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17183" y="2782775"/>
            <a:ext cx="1159070" cy="52555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JO" dirty="0" smtClean="0">
                <a:solidFill>
                  <a:schemeClr val="tx1"/>
                </a:solidFill>
              </a:rPr>
              <a:t>فتح   يفتح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5144099" y="2265455"/>
            <a:ext cx="1097310" cy="367605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>
                <a:solidFill>
                  <a:schemeClr val="tx1"/>
                </a:solidFill>
              </a:rPr>
              <a:t>المصدر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3754627" y="2284150"/>
            <a:ext cx="1343782" cy="367605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>
                <a:solidFill>
                  <a:schemeClr val="tx1"/>
                </a:solidFill>
              </a:rPr>
              <a:t>المادة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325045" y="2750717"/>
            <a:ext cx="1353807" cy="56757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r>
              <a:rPr lang="ar-SA" dirty="0" smtClean="0">
                <a:solidFill>
                  <a:schemeClr val="tx1"/>
                </a:solidFill>
              </a:rPr>
              <a:t>ال</a:t>
            </a:r>
            <a:r>
              <a:rPr lang="ar-JO" dirty="0" smtClean="0">
                <a:solidFill>
                  <a:schemeClr val="tx1"/>
                </a:solidFill>
              </a:rPr>
              <a:t>صحيح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174183" y="2772753"/>
            <a:ext cx="1097310" cy="54559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>
                <a:solidFill>
                  <a:schemeClr val="tx1"/>
                </a:solidFill>
              </a:rPr>
              <a:t>ا</a:t>
            </a:r>
            <a:r>
              <a:rPr lang="ar-JO" dirty="0" smtClean="0">
                <a:solidFill>
                  <a:schemeClr val="tx1"/>
                </a:solidFill>
              </a:rPr>
              <a:t>لظهور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30401" y="2768143"/>
            <a:ext cx="1343782" cy="5255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JO" dirty="0" smtClean="0">
                <a:solidFill>
                  <a:schemeClr val="tx1"/>
                </a:solidFill>
              </a:rPr>
              <a:t>ظ  ه  ر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820064" y="4731894"/>
            <a:ext cx="1161142" cy="67213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>
                <a:solidFill>
                  <a:schemeClr val="tx1"/>
                </a:solidFill>
              </a:rPr>
              <a:t>المفرد المذكر</a:t>
            </a:r>
          </a:p>
          <a:p>
            <a:pPr algn="ctr"/>
            <a:r>
              <a:rPr lang="ar-SA" dirty="0">
                <a:solidFill>
                  <a:schemeClr val="tx1"/>
                </a:solidFill>
              </a:rPr>
              <a:t>للغائب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3553542" y="4110966"/>
            <a:ext cx="1365223" cy="409881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>
                <a:solidFill>
                  <a:schemeClr val="tx1"/>
                </a:solidFill>
              </a:rPr>
              <a:t>المادة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6162546" y="4127311"/>
            <a:ext cx="1128056" cy="429445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>
                <a:solidFill>
                  <a:schemeClr val="tx1"/>
                </a:solidFill>
              </a:rPr>
              <a:t>الباب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ounded Rectangular Callout 19"/>
          <p:cNvSpPr/>
          <p:nvPr/>
        </p:nvSpPr>
        <p:spPr>
          <a:xfrm>
            <a:off x="4991037" y="4114066"/>
            <a:ext cx="1099237" cy="412779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/>
              <a:t>    </a:t>
            </a:r>
            <a:r>
              <a:rPr lang="ar-SA" dirty="0">
                <a:solidFill>
                  <a:schemeClr val="tx1"/>
                </a:solidFill>
              </a:rPr>
              <a:t>المصدر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ar-SA" dirty="0" smtClean="0"/>
              <a:t>            </a:t>
            </a:r>
            <a:endParaRPr lang="en-US" dirty="0"/>
          </a:p>
        </p:txBody>
      </p:sp>
      <p:sp>
        <p:nvSpPr>
          <p:cNvPr id="21" name="Rounded Rectangular Callout 20"/>
          <p:cNvSpPr/>
          <p:nvPr/>
        </p:nvSpPr>
        <p:spPr>
          <a:xfrm>
            <a:off x="7381527" y="4132427"/>
            <a:ext cx="1221419" cy="424329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/>
              <a:t>       </a:t>
            </a:r>
            <a:r>
              <a:rPr lang="ar-SA" dirty="0">
                <a:solidFill>
                  <a:schemeClr val="tx1"/>
                </a:solidFill>
              </a:rPr>
              <a:t>البحث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ar-SA" dirty="0" smtClean="0"/>
              <a:t>         </a:t>
            </a:r>
            <a:endParaRPr lang="en-US" dirty="0"/>
          </a:p>
        </p:txBody>
      </p:sp>
      <p:sp>
        <p:nvSpPr>
          <p:cNvPr id="22" name="Rounded Rectangular Callout 21"/>
          <p:cNvSpPr/>
          <p:nvPr/>
        </p:nvSpPr>
        <p:spPr>
          <a:xfrm>
            <a:off x="2210793" y="4110966"/>
            <a:ext cx="1298122" cy="409881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>
                <a:solidFill>
                  <a:schemeClr val="tx1"/>
                </a:solidFill>
              </a:rPr>
              <a:t>الجنس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7302674" y="4778384"/>
            <a:ext cx="1440688" cy="67213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>
                <a:solidFill>
                  <a:schemeClr val="tx1"/>
                </a:solidFill>
              </a:rPr>
              <a:t>الفعل الماضي</a:t>
            </a:r>
          </a:p>
          <a:p>
            <a:pPr algn="ctr"/>
            <a:r>
              <a:rPr lang="ar-SA" dirty="0">
                <a:solidFill>
                  <a:schemeClr val="tx1"/>
                </a:solidFill>
              </a:rPr>
              <a:t>المثبت المعروف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009079" y="4778384"/>
            <a:ext cx="1143817" cy="67213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JO" dirty="0" smtClean="0">
                <a:solidFill>
                  <a:schemeClr val="tx1"/>
                </a:solidFill>
              </a:rPr>
              <a:t>القول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580067" y="4778384"/>
            <a:ext cx="1352310" cy="67213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JO" dirty="0" smtClean="0">
                <a:solidFill>
                  <a:schemeClr val="tx1"/>
                </a:solidFill>
              </a:rPr>
              <a:t>ق  و ل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200555" y="4778384"/>
            <a:ext cx="1054460" cy="67213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JO" dirty="0" smtClean="0">
                <a:solidFill>
                  <a:schemeClr val="tx1"/>
                </a:solidFill>
              </a:rPr>
              <a:t>نصر</a:t>
            </a:r>
          </a:p>
          <a:p>
            <a:pPr algn="ctr"/>
            <a:r>
              <a:rPr lang="ar-SA" dirty="0" smtClean="0">
                <a:solidFill>
                  <a:schemeClr val="tx1"/>
                </a:solidFill>
              </a:rPr>
              <a:t>ي</a:t>
            </a:r>
            <a:r>
              <a:rPr lang="ar-JO" dirty="0" smtClean="0">
                <a:solidFill>
                  <a:schemeClr val="tx1"/>
                </a:solidFill>
              </a:rPr>
              <a:t>نصر</a:t>
            </a:r>
            <a:endParaRPr lang="en-US" dirty="0"/>
          </a:p>
        </p:txBody>
      </p:sp>
      <p:sp>
        <p:nvSpPr>
          <p:cNvPr id="27" name="Rounded Rectangular Callout 26"/>
          <p:cNvSpPr/>
          <p:nvPr/>
        </p:nvSpPr>
        <p:spPr>
          <a:xfrm>
            <a:off x="2363487" y="2283524"/>
            <a:ext cx="1298122" cy="369652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>
                <a:solidFill>
                  <a:schemeClr val="tx1"/>
                </a:solidFill>
              </a:rPr>
              <a:t>الجنس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2120639" y="4784173"/>
            <a:ext cx="1353807" cy="56757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r>
              <a:rPr lang="ar-SA" dirty="0" smtClean="0">
                <a:solidFill>
                  <a:schemeClr val="tx1"/>
                </a:solidFill>
              </a:rPr>
              <a:t>ا</a:t>
            </a:r>
            <a:r>
              <a:rPr lang="ar-JO" dirty="0" smtClean="0">
                <a:solidFill>
                  <a:schemeClr val="tx1"/>
                </a:solidFill>
              </a:rPr>
              <a:t>جواف الواوي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33800" y="0"/>
            <a:ext cx="2590800" cy="95410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 </a:t>
            </a:r>
            <a:r>
              <a:rPr lang="ar-SA" sz="2800" b="1" dirty="0" smtClean="0"/>
              <a:t>حقق الكلمات الاتية </a:t>
            </a:r>
          </a:p>
          <a:p>
            <a:pPr algn="r"/>
            <a:endParaRPr lang="ar-SA" sz="2800" dirty="0" smtClean="0"/>
          </a:p>
        </p:txBody>
      </p:sp>
      <p:sp>
        <p:nvSpPr>
          <p:cNvPr id="30" name="Rounded Rectangular Callout 29"/>
          <p:cNvSpPr/>
          <p:nvPr/>
        </p:nvSpPr>
        <p:spPr>
          <a:xfrm>
            <a:off x="846161" y="2347414"/>
            <a:ext cx="1334550" cy="353059"/>
          </a:xfrm>
          <a:prstGeom prst="wedgeRoundRectCallout">
            <a:avLst>
              <a:gd name="adj1" fmla="val 24626"/>
              <a:gd name="adj2" fmla="val 8103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chemeClr val="tx1"/>
                </a:solidFill>
              </a:rPr>
              <a:t>المعني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ounded Rectangular Callout 30"/>
          <p:cNvSpPr/>
          <p:nvPr/>
        </p:nvSpPr>
        <p:spPr>
          <a:xfrm>
            <a:off x="668739" y="4127311"/>
            <a:ext cx="1392043" cy="407183"/>
          </a:xfrm>
          <a:prstGeom prst="wedgeRoundRectCallout">
            <a:avLst>
              <a:gd name="adj1" fmla="val 24626"/>
              <a:gd name="adj2" fmla="val 8103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chemeClr val="tx1"/>
                </a:solidFill>
              </a:rPr>
              <a:t>المعني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08709" y="4846188"/>
            <a:ext cx="1359119" cy="5255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/>
              <a:t>সে</a:t>
            </a:r>
            <a:r>
              <a:rPr lang="en-US" dirty="0" smtClean="0"/>
              <a:t> </a:t>
            </a:r>
            <a:r>
              <a:rPr lang="en-US" dirty="0" err="1" smtClean="0"/>
              <a:t>বলল</a:t>
            </a:r>
            <a:endParaRPr lang="bn-BD" dirty="0" smtClean="0"/>
          </a:p>
        </p:txBody>
      </p:sp>
      <p:sp>
        <p:nvSpPr>
          <p:cNvPr id="33" name="Rectangle 32"/>
          <p:cNvSpPr/>
          <p:nvPr/>
        </p:nvSpPr>
        <p:spPr>
          <a:xfrm>
            <a:off x="829714" y="2792742"/>
            <a:ext cx="1359119" cy="5255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/>
              <a:t>প্রকাশিত</a:t>
            </a:r>
            <a:r>
              <a:rPr lang="en-US" dirty="0" smtClean="0"/>
              <a:t> </a:t>
            </a:r>
            <a:r>
              <a:rPr lang="en-US" dirty="0" err="1" smtClean="0"/>
              <a:t>হয়েছে</a:t>
            </a:r>
            <a:endParaRPr lang="bn-BD" dirty="0" smtClean="0"/>
          </a:p>
        </p:txBody>
      </p:sp>
    </p:spTree>
    <p:extLst>
      <p:ext uri="{BB962C8B-B14F-4D97-AF65-F5344CB8AC3E}">
        <p14:creationId xmlns:p14="http://schemas.microsoft.com/office/powerpoint/2010/main" val="3622067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304800"/>
            <a:ext cx="9144000" cy="5334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غيرالعدد </a:t>
            </a:r>
            <a:r>
              <a:rPr lang="ar-SA" sz="2400" dirty="0" smtClean="0">
                <a:solidFill>
                  <a:schemeClr val="tx1"/>
                </a:solidFill>
              </a:rPr>
              <a:t>للكلمات التالية  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Flowchart: Decision 2"/>
          <p:cNvSpPr/>
          <p:nvPr/>
        </p:nvSpPr>
        <p:spPr>
          <a:xfrm>
            <a:off x="789296" y="2103840"/>
            <a:ext cx="1981200" cy="609600"/>
          </a:xfrm>
          <a:prstGeom prst="flowChartDecisi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ا</a:t>
            </a:r>
            <a:r>
              <a:rPr lang="ar-JO" dirty="0" smtClean="0">
                <a:solidFill>
                  <a:schemeClr val="tx1"/>
                </a:solidFill>
              </a:rPr>
              <a:t>لرجال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Flowchart: Decision 3"/>
          <p:cNvSpPr/>
          <p:nvPr/>
        </p:nvSpPr>
        <p:spPr>
          <a:xfrm>
            <a:off x="3319060" y="2103840"/>
            <a:ext cx="1981200" cy="609600"/>
          </a:xfrm>
          <a:prstGeom prst="flowChartDecisi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chemeClr val="tx1"/>
                </a:solidFill>
              </a:rPr>
              <a:t>الرجل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lowchart: Decision 4"/>
          <p:cNvSpPr/>
          <p:nvPr/>
        </p:nvSpPr>
        <p:spPr>
          <a:xfrm>
            <a:off x="7611281" y="2039629"/>
            <a:ext cx="1981200" cy="609600"/>
          </a:xfrm>
          <a:prstGeom prst="flowChartDecisi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chemeClr val="tx1"/>
                </a:solidFill>
              </a:rPr>
              <a:t>افراس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lowchart: Decision 5"/>
          <p:cNvSpPr/>
          <p:nvPr/>
        </p:nvSpPr>
        <p:spPr>
          <a:xfrm>
            <a:off x="10141045" y="2103840"/>
            <a:ext cx="1981200" cy="609600"/>
          </a:xfrm>
          <a:prstGeom prst="flowChartDecisi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chemeClr val="tx1"/>
                </a:solidFill>
              </a:rPr>
              <a:t>فرس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lowchart: Decision 7"/>
          <p:cNvSpPr/>
          <p:nvPr/>
        </p:nvSpPr>
        <p:spPr>
          <a:xfrm>
            <a:off x="3319060" y="4460259"/>
            <a:ext cx="1981200" cy="609600"/>
          </a:xfrm>
          <a:prstGeom prst="flowChartDecisi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chemeClr val="tx1"/>
                </a:solidFill>
              </a:rPr>
              <a:t>اعرابي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Flowchart: Decision 8"/>
          <p:cNvSpPr/>
          <p:nvPr/>
        </p:nvSpPr>
        <p:spPr>
          <a:xfrm>
            <a:off x="7820168" y="4765059"/>
            <a:ext cx="1838656" cy="609600"/>
          </a:xfrm>
          <a:prstGeom prst="flowChartDecisi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chemeClr val="tx1"/>
                </a:solidFill>
              </a:rPr>
              <a:t>المومن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Flowchart: Decision 9"/>
          <p:cNvSpPr/>
          <p:nvPr/>
        </p:nvSpPr>
        <p:spPr>
          <a:xfrm>
            <a:off x="10359410" y="4765059"/>
            <a:ext cx="1981200" cy="609600"/>
          </a:xfrm>
          <a:prstGeom prst="flowChartDecisi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chemeClr val="tx1"/>
                </a:solidFill>
              </a:rPr>
              <a:t>المومنين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Flowchart: Decision 10"/>
          <p:cNvSpPr/>
          <p:nvPr/>
        </p:nvSpPr>
        <p:spPr>
          <a:xfrm>
            <a:off x="789296" y="4457700"/>
            <a:ext cx="1981200" cy="609600"/>
          </a:xfrm>
          <a:prstGeom prst="flowChartDecisi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chemeClr val="tx1"/>
                </a:solidFill>
              </a:rPr>
              <a:t>اعرابيين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555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13763"/>
            <a:ext cx="9144000" cy="762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dirty="0" smtClean="0">
                <a:solidFill>
                  <a:schemeClr val="tx1"/>
                </a:solidFill>
              </a:rPr>
              <a:t>العمل الوحدى 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5" r="18214"/>
          <a:stretch/>
        </p:blipFill>
        <p:spPr>
          <a:xfrm>
            <a:off x="5943601" y="2096037"/>
            <a:ext cx="3048000" cy="4152900"/>
          </a:xfrm>
          <a:prstGeom prst="rect">
            <a:avLst/>
          </a:prstGeom>
        </p:spPr>
      </p:pic>
      <p:sp>
        <p:nvSpPr>
          <p:cNvPr id="4" name="Vertical Scroll 3"/>
          <p:cNvSpPr/>
          <p:nvPr/>
        </p:nvSpPr>
        <p:spPr>
          <a:xfrm>
            <a:off x="1673457" y="2019837"/>
            <a:ext cx="4270143" cy="4305300"/>
          </a:xfrm>
          <a:prstGeom prst="verticalScroll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solidFill>
                  <a:schemeClr val="tx1"/>
                </a:solidFill>
              </a:rPr>
              <a:t>اكتب معانى للكلمات التالية</a:t>
            </a:r>
          </a:p>
          <a:p>
            <a:pPr algn="ctr"/>
            <a:r>
              <a:rPr lang="ar-SA" sz="2800" dirty="0" smtClean="0">
                <a:solidFill>
                  <a:schemeClr val="tx1"/>
                </a:solidFill>
              </a:rPr>
              <a:t> , </a:t>
            </a:r>
            <a:r>
              <a:rPr lang="ar-JO" sz="2800" dirty="0" smtClean="0">
                <a:solidFill>
                  <a:schemeClr val="tx1"/>
                </a:solidFill>
              </a:rPr>
              <a:t>انطلق</a:t>
            </a:r>
            <a:r>
              <a:rPr lang="ar-SA" sz="2800" dirty="0" smtClean="0">
                <a:solidFill>
                  <a:schemeClr val="tx1"/>
                </a:solidFill>
              </a:rPr>
              <a:t> , </a:t>
            </a:r>
            <a:r>
              <a:rPr lang="ar-JO" sz="2800" dirty="0" smtClean="0">
                <a:solidFill>
                  <a:schemeClr val="tx1"/>
                </a:solidFill>
              </a:rPr>
              <a:t>سر</a:t>
            </a:r>
            <a:r>
              <a:rPr lang="ar-SA" sz="2800" dirty="0" smtClean="0">
                <a:solidFill>
                  <a:schemeClr val="tx1"/>
                </a:solidFill>
              </a:rPr>
              <a:t> , ا</a:t>
            </a:r>
            <a:r>
              <a:rPr lang="ar-JO" sz="2800" dirty="0" smtClean="0">
                <a:solidFill>
                  <a:schemeClr val="tx1"/>
                </a:solidFill>
              </a:rPr>
              <a:t>حتكم</a:t>
            </a:r>
            <a:r>
              <a:rPr lang="ar-SA" sz="2800" dirty="0" smtClean="0">
                <a:solidFill>
                  <a:schemeClr val="tx1"/>
                </a:solidFill>
              </a:rPr>
              <a:t>, </a:t>
            </a:r>
            <a:r>
              <a:rPr lang="ar-JO" sz="2800" dirty="0" smtClean="0">
                <a:solidFill>
                  <a:schemeClr val="tx1"/>
                </a:solidFill>
              </a:rPr>
              <a:t>متعجلا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69616" y="2096037"/>
            <a:ext cx="1603842" cy="1295400"/>
          </a:xfrm>
          <a:prstGeom prst="downArrow">
            <a:avLst>
              <a:gd name="adj1" fmla="val 50000"/>
              <a:gd name="adj2" fmla="val 42881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dirty="0" smtClean="0">
                <a:solidFill>
                  <a:schemeClr val="tx1"/>
                </a:solidFill>
              </a:rPr>
              <a:t>الوقت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16-Point Star 5"/>
          <p:cNvSpPr/>
          <p:nvPr/>
        </p:nvSpPr>
        <p:spPr>
          <a:xfrm>
            <a:off x="0" y="3734337"/>
            <a:ext cx="1743075" cy="1600200"/>
          </a:xfrm>
          <a:prstGeom prst="star16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dirty="0" smtClean="0">
                <a:solidFill>
                  <a:schemeClr val="tx1"/>
                </a:solidFill>
              </a:rPr>
              <a:t>خمسه دقائق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703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3446" y="-22412"/>
            <a:ext cx="9130553" cy="7620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solidFill>
                  <a:schemeClr val="tx1"/>
                </a:solidFill>
              </a:rPr>
              <a:t>العمل </a:t>
            </a:r>
            <a:r>
              <a:rPr lang="ar-JO" sz="2800" dirty="0" smtClean="0">
                <a:solidFill>
                  <a:schemeClr val="tx1"/>
                </a:solidFill>
              </a:rPr>
              <a:t>الثنائي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13446" y="2219636"/>
            <a:ext cx="1603842" cy="1295400"/>
          </a:xfrm>
          <a:prstGeom prst="downArrow">
            <a:avLst>
              <a:gd name="adj1" fmla="val 50000"/>
              <a:gd name="adj2" fmla="val 42881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dirty="0" smtClean="0">
                <a:solidFill>
                  <a:schemeClr val="tx1"/>
                </a:solidFill>
              </a:rPr>
              <a:t>الوقت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16-Point Star 3"/>
          <p:cNvSpPr/>
          <p:nvPr/>
        </p:nvSpPr>
        <p:spPr>
          <a:xfrm>
            <a:off x="-98406" y="4057650"/>
            <a:ext cx="1743075" cy="1600200"/>
          </a:xfrm>
          <a:prstGeom prst="star16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</a:rPr>
              <a:t> </a:t>
            </a:r>
            <a:r>
              <a:rPr lang="ar-SA" sz="2400" dirty="0" smtClean="0">
                <a:solidFill>
                  <a:schemeClr val="tx1"/>
                </a:solidFill>
              </a:rPr>
              <a:t>سبع دقائق 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6949" y="2057400"/>
            <a:ext cx="3067049" cy="4152901"/>
          </a:xfrm>
          <a:prstGeom prst="rect">
            <a:avLst/>
          </a:prstGeom>
        </p:spPr>
      </p:pic>
      <p:sp>
        <p:nvSpPr>
          <p:cNvPr id="6" name="Vertical Scroll 5"/>
          <p:cNvSpPr/>
          <p:nvPr/>
        </p:nvSpPr>
        <p:spPr>
          <a:xfrm>
            <a:off x="1968404" y="2219636"/>
            <a:ext cx="4135925" cy="4305300"/>
          </a:xfrm>
          <a:prstGeom prst="verticalScroll">
            <a:avLst>
              <a:gd name="adj" fmla="val 847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solidFill>
                  <a:schemeClr val="tx1"/>
                </a:solidFill>
              </a:rPr>
              <a:t>اكتب جمع للكلمات التالية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فرس</a:t>
            </a:r>
            <a:endParaRPr lang="en-US" sz="2800" dirty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 الرجل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صاحب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حكم</a:t>
            </a:r>
            <a:endParaRPr lang="ar-SA" sz="2800" dirty="0" smtClean="0">
              <a:solidFill>
                <a:schemeClr val="tx1"/>
              </a:solidFill>
            </a:endParaRPr>
          </a:p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037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7170" y="1427328"/>
            <a:ext cx="3334571" cy="4552950"/>
          </a:xfrm>
          <a:prstGeom prst="rect">
            <a:avLst/>
          </a:prstGeom>
        </p:spPr>
      </p:pic>
      <p:sp>
        <p:nvSpPr>
          <p:cNvPr id="3" name="Down Arrow 2"/>
          <p:cNvSpPr/>
          <p:nvPr/>
        </p:nvSpPr>
        <p:spPr>
          <a:xfrm>
            <a:off x="740988" y="1647967"/>
            <a:ext cx="1603842" cy="1295400"/>
          </a:xfrm>
          <a:prstGeom prst="downArrow">
            <a:avLst>
              <a:gd name="adj1" fmla="val 50000"/>
              <a:gd name="adj2" fmla="val 42881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dirty="0" smtClean="0">
                <a:solidFill>
                  <a:schemeClr val="tx1"/>
                </a:solidFill>
              </a:rPr>
              <a:t>الوقت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16-Point Star 3"/>
          <p:cNvSpPr/>
          <p:nvPr/>
        </p:nvSpPr>
        <p:spPr>
          <a:xfrm>
            <a:off x="601755" y="3891887"/>
            <a:ext cx="1743075" cy="1600200"/>
          </a:xfrm>
          <a:prstGeom prst="star16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</a:rPr>
              <a:t> </a:t>
            </a:r>
            <a:r>
              <a:rPr lang="ar-SA" sz="2400" dirty="0" smtClean="0">
                <a:solidFill>
                  <a:schemeClr val="tx1"/>
                </a:solidFill>
              </a:rPr>
              <a:t>سبع دقائق </a:t>
            </a:r>
            <a:r>
              <a:rPr lang="ar-JO" sz="2400" dirty="0" smtClean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Vertical Scroll 4"/>
          <p:cNvSpPr/>
          <p:nvPr/>
        </p:nvSpPr>
        <p:spPr>
          <a:xfrm>
            <a:off x="2922654" y="1551153"/>
            <a:ext cx="4135925" cy="4305300"/>
          </a:xfrm>
          <a:prstGeom prst="verticalScroll">
            <a:avLst>
              <a:gd name="adj" fmla="val 847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العمل لفرق الورد:</a:t>
            </a:r>
          </a:p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 إستخرج من النص أربع صيغ الماضي ثم حولها إلى المضارع</a:t>
            </a:r>
            <a:endParaRPr lang="ar-SA" sz="2000" dirty="0" smtClean="0">
              <a:solidFill>
                <a:schemeClr val="tx1"/>
              </a:solidFill>
            </a:endParaRPr>
          </a:p>
          <a:p>
            <a:pPr algn="ctr"/>
            <a:endParaRPr lang="ar-JO" sz="2000" dirty="0" smtClean="0">
              <a:solidFill>
                <a:schemeClr val="tx1"/>
              </a:solidFill>
            </a:endParaRPr>
          </a:p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العمل </a:t>
            </a:r>
            <a:r>
              <a:rPr lang="ar-JO" sz="2000" dirty="0">
                <a:solidFill>
                  <a:schemeClr val="tx1"/>
                </a:solidFill>
              </a:rPr>
              <a:t>لفرق </a:t>
            </a:r>
            <a:r>
              <a:rPr lang="ar-JO" sz="2000" dirty="0" smtClean="0">
                <a:solidFill>
                  <a:schemeClr val="tx1"/>
                </a:solidFill>
              </a:rPr>
              <a:t>الزنبق:</a:t>
            </a:r>
            <a:endParaRPr lang="ar-JO" sz="2000" dirty="0">
              <a:solidFill>
                <a:schemeClr val="tx1"/>
              </a:solidFill>
            </a:endParaRPr>
          </a:p>
          <a:p>
            <a:pPr algn="ctr"/>
            <a:r>
              <a:rPr lang="ar-JO" sz="2000" dirty="0">
                <a:solidFill>
                  <a:schemeClr val="tx1"/>
                </a:solidFill>
              </a:rPr>
              <a:t>إستخرج من النص أربع صيغ</a:t>
            </a:r>
            <a:r>
              <a:rPr lang="ar-JO" sz="2800" dirty="0">
                <a:solidFill>
                  <a:schemeClr val="tx1"/>
                </a:solidFill>
              </a:rPr>
              <a:t> </a:t>
            </a:r>
            <a:r>
              <a:rPr lang="ar-JO" sz="2000" dirty="0" smtClean="0">
                <a:solidFill>
                  <a:schemeClr val="tx1"/>
                </a:solidFill>
              </a:rPr>
              <a:t>المضارع</a:t>
            </a:r>
          </a:p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ثم حولها إلى الماضى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3446" y="-22412"/>
            <a:ext cx="9130553" cy="7620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solidFill>
                  <a:schemeClr val="tx1"/>
                </a:solidFill>
              </a:rPr>
              <a:t>العمل </a:t>
            </a:r>
            <a:r>
              <a:rPr lang="ar-JO" sz="2800" smtClean="0">
                <a:solidFill>
                  <a:schemeClr val="tx1"/>
                </a:solidFill>
              </a:rPr>
              <a:t>الجماعي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048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00" y="35860"/>
            <a:ext cx="9144000" cy="887187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8800" dirty="0">
                <a:solidFill>
                  <a:schemeClr val="tx1"/>
                </a:solidFill>
              </a:rPr>
              <a:t>التقييم </a:t>
            </a:r>
            <a:endParaRPr lang="en-US" sz="8800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639572" y="4698307"/>
            <a:ext cx="9144000" cy="99423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JO" sz="2400" dirty="0">
                <a:solidFill>
                  <a:schemeClr val="tx1"/>
                </a:solidFill>
              </a:rPr>
              <a:t>2</a:t>
            </a:r>
            <a:r>
              <a:rPr lang="ar-SA" sz="2400" dirty="0" smtClean="0">
                <a:solidFill>
                  <a:schemeClr val="tx1"/>
                </a:solidFill>
              </a:rPr>
              <a:t>- </a:t>
            </a:r>
            <a:r>
              <a:rPr lang="ar-JO" sz="2400" dirty="0" smtClean="0">
                <a:solidFill>
                  <a:schemeClr val="tx1"/>
                </a:solidFill>
              </a:rPr>
              <a:t>بماذا حكم شريح في قضية عمربن الخطاب (ر:)والأعرابي</a:t>
            </a:r>
            <a:r>
              <a:rPr lang="ar-SA" sz="2400" dirty="0" smtClean="0">
                <a:solidFill>
                  <a:schemeClr val="tx1"/>
                </a:solidFill>
              </a:rPr>
              <a:t>؟</a:t>
            </a:r>
            <a:r>
              <a:rPr lang="ar-JO" sz="2400" dirty="0" smtClean="0">
                <a:solidFill>
                  <a:schemeClr val="tx1"/>
                </a:solidFill>
              </a:rPr>
              <a:t>ولماذا؟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524000" y="1522277"/>
            <a:ext cx="9144000" cy="98878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JO" sz="2400" dirty="0">
                <a:solidFill>
                  <a:schemeClr val="tx1"/>
                </a:solidFill>
              </a:rPr>
              <a:t>1</a:t>
            </a:r>
            <a:r>
              <a:rPr lang="ar-SA" sz="2400" dirty="0" smtClean="0">
                <a:solidFill>
                  <a:schemeClr val="tx1"/>
                </a:solidFill>
              </a:rPr>
              <a:t>-</a:t>
            </a:r>
            <a:r>
              <a:rPr lang="ar-JO" sz="2400" dirty="0" smtClean="0">
                <a:solidFill>
                  <a:schemeClr val="tx1"/>
                </a:solidFill>
              </a:rPr>
              <a:t>ماذاإسترى عمربن الخطاب (ر:)</a:t>
            </a:r>
            <a:r>
              <a:rPr lang="ar-SA" sz="2400" dirty="0" smtClean="0">
                <a:solidFill>
                  <a:schemeClr val="tx1"/>
                </a:solidFill>
              </a:rPr>
              <a:t>؟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639572" y="3110292"/>
            <a:ext cx="9144000" cy="100693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JO" sz="2400" dirty="0">
                <a:solidFill>
                  <a:schemeClr val="tx1"/>
                </a:solidFill>
              </a:rPr>
              <a:t>2</a:t>
            </a:r>
            <a:r>
              <a:rPr lang="ar-SA" sz="2400" dirty="0" smtClean="0">
                <a:solidFill>
                  <a:schemeClr val="tx1"/>
                </a:solidFill>
              </a:rPr>
              <a:t>-</a:t>
            </a:r>
            <a:r>
              <a:rPr lang="ar-JO" sz="2400" dirty="0" smtClean="0">
                <a:solidFill>
                  <a:schemeClr val="tx1"/>
                </a:solidFill>
              </a:rPr>
              <a:t>أي مرض ظهر للفرس</a:t>
            </a:r>
            <a:r>
              <a:rPr lang="ar-SA" sz="2400" dirty="0" smtClean="0">
                <a:solidFill>
                  <a:schemeClr val="tx1"/>
                </a:solidFill>
              </a:rPr>
              <a:t>؟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56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blob:https://web.whatsapp.com/6e89b911-d55b-4750-a3ac-6644c4583d6b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blob:https://web.whatsapp.com/6e89b911-d55b-4750-a3ac-6644c4583d6b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614487"/>
            <a:ext cx="6858000" cy="362902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667000" y="852487"/>
            <a:ext cx="6837528" cy="762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solidFill>
                  <a:schemeClr val="tx1"/>
                </a:solidFill>
              </a:rPr>
              <a:t>الواجب المنزلى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67000" y="5243512"/>
            <a:ext cx="6858000" cy="762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أكتب خمس كلمات عربية عن العدل و الإنصاف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126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9144000" cy="133350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SA" sz="4000" dirty="0" smtClean="0">
                <a:solidFill>
                  <a:schemeClr val="tx1"/>
                </a:solidFill>
              </a:rPr>
              <a:t>مع السلامة</a:t>
            </a:r>
            <a:r>
              <a:rPr lang="ar-JO" sz="4000" dirty="0" smtClean="0">
                <a:solidFill>
                  <a:schemeClr val="tx1"/>
                </a:solidFill>
              </a:rPr>
              <a:t>    </a:t>
            </a:r>
            <a:r>
              <a:rPr lang="ar-SA" sz="4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السلام عليكم ورحمة الله وبركته</a:t>
            </a:r>
            <a:endParaRPr lang="en-US" sz="40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r"/>
            <a:r>
              <a:rPr lang="ar-JO" sz="4000" dirty="0" smtClean="0">
                <a:solidFill>
                  <a:schemeClr val="tx1"/>
                </a:solidFill>
              </a:rPr>
              <a:t>           </a:t>
            </a:r>
            <a:endParaRPr lang="en-US" sz="4000" dirty="0">
              <a:solidFill>
                <a:schemeClr val="tx1"/>
              </a:solidFill>
            </a:endParaRPr>
          </a:p>
        </p:txBody>
      </p:sp>
      <p:pic>
        <p:nvPicPr>
          <p:cNvPr id="4" name="Picture 3" descr="ZSS (10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8549" y="2044321"/>
            <a:ext cx="7055893" cy="40767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28522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752600" y="3695700"/>
            <a:ext cx="4267200" cy="2743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S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الصف:  ال</a:t>
            </a:r>
            <a:r>
              <a:rPr lang="ar-JO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تاس</a:t>
            </a:r>
            <a:r>
              <a:rPr lang="ar-S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ع </a:t>
            </a:r>
            <a:r>
              <a:rPr lang="ar-JO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و العاشرلل</a:t>
            </a:r>
            <a:r>
              <a:rPr lang="ar-S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داخل</a:t>
            </a:r>
          </a:p>
          <a:p>
            <a:pPr algn="ctr" rtl="1"/>
            <a:r>
              <a:rPr lang="ar-S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المادة: اللغة العربية الاتصالية</a:t>
            </a:r>
          </a:p>
          <a:p>
            <a:pPr algn="ctr" rtl="1"/>
            <a:r>
              <a:rPr lang="ar-SA" sz="2400" dirty="0" smtClean="0">
                <a:solidFill>
                  <a:schemeClr val="tx1"/>
                </a:solidFill>
              </a:rPr>
              <a:t>الدرس: </a:t>
            </a:r>
            <a:r>
              <a:rPr lang="ar-JO" sz="2400" dirty="0" smtClean="0">
                <a:solidFill>
                  <a:schemeClr val="tx1"/>
                </a:solidFill>
              </a:rPr>
              <a:t>الثالث</a:t>
            </a:r>
            <a:endParaRPr lang="ar-SA" sz="2400" dirty="0" smtClean="0">
              <a:solidFill>
                <a:schemeClr val="tx1"/>
              </a:solidFill>
            </a:endParaRPr>
          </a:p>
          <a:p>
            <a:pPr algn="ctr" rtl="1"/>
            <a:r>
              <a:rPr lang="ar-SA" sz="2400" dirty="0" smtClean="0">
                <a:solidFill>
                  <a:schemeClr val="tx1"/>
                </a:solidFill>
              </a:rPr>
              <a:t>التاريخ: </a:t>
            </a:r>
            <a:r>
              <a:rPr lang="ar-JO" sz="2400" dirty="0" smtClean="0">
                <a:solidFill>
                  <a:schemeClr val="tx1"/>
                </a:solidFill>
              </a:rPr>
              <a:t>05</a:t>
            </a:r>
            <a:r>
              <a:rPr lang="ar-SA" sz="2400" dirty="0" smtClean="0">
                <a:solidFill>
                  <a:schemeClr val="tx1"/>
                </a:solidFill>
              </a:rPr>
              <a:t>-</a:t>
            </a:r>
            <a:r>
              <a:rPr lang="ar-JO" sz="2400" dirty="0" smtClean="0">
                <a:solidFill>
                  <a:schemeClr val="tx1"/>
                </a:solidFill>
              </a:rPr>
              <a:t>05</a:t>
            </a:r>
            <a:r>
              <a:rPr lang="ar-SA" sz="2400" dirty="0" smtClean="0">
                <a:solidFill>
                  <a:schemeClr val="tx1"/>
                </a:solidFill>
              </a:rPr>
              <a:t>-202</a:t>
            </a:r>
            <a:r>
              <a:rPr lang="ar-JO" sz="2400" dirty="0" smtClean="0">
                <a:solidFill>
                  <a:schemeClr val="tx1"/>
                </a:solidFill>
              </a:rPr>
              <a:t>6</a:t>
            </a:r>
            <a:r>
              <a:rPr lang="ar-SA" sz="2400" dirty="0" smtClean="0">
                <a:solidFill>
                  <a:schemeClr val="tx1"/>
                </a:solidFill>
              </a:rPr>
              <a:t>م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248400" y="3619500"/>
            <a:ext cx="4191000" cy="2819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SA" sz="2400" dirty="0" smtClean="0">
                <a:solidFill>
                  <a:schemeClr val="tx1"/>
                </a:solidFill>
              </a:rPr>
              <a:t>نسيمه خاتون</a:t>
            </a:r>
          </a:p>
          <a:p>
            <a:pPr algn="ctr" rtl="1"/>
            <a:r>
              <a:rPr lang="ar-SA" sz="2400" dirty="0" smtClean="0">
                <a:solidFill>
                  <a:schemeClr val="tx1"/>
                </a:solidFill>
              </a:rPr>
              <a:t>مساعدة الم</a:t>
            </a:r>
            <a:r>
              <a:rPr lang="ar-JO" sz="2400" dirty="0" smtClean="0">
                <a:solidFill>
                  <a:schemeClr val="tx1"/>
                </a:solidFill>
              </a:rPr>
              <a:t>ولوية</a:t>
            </a:r>
            <a:endParaRPr lang="ar-SA" sz="2400" dirty="0" smtClean="0">
              <a:solidFill>
                <a:schemeClr val="tx1"/>
              </a:solidFill>
            </a:endParaRPr>
          </a:p>
          <a:p>
            <a:pPr algn="ctr"/>
            <a:r>
              <a:rPr lang="ar-SA" sz="2400" dirty="0" smtClean="0">
                <a:solidFill>
                  <a:schemeClr val="tx1"/>
                </a:solidFill>
              </a:rPr>
              <a:t>قتاري فاضل مدرسة ,سفاهر ,نوغاون</a:t>
            </a:r>
          </a:p>
          <a:p>
            <a:pPr algn="ctr" rtl="1"/>
            <a:r>
              <a:rPr lang="ar-SA" sz="2400" dirty="0" smtClean="0">
                <a:solidFill>
                  <a:schemeClr val="tx1"/>
                </a:solidFill>
              </a:rPr>
              <a:t>رقم الجوال : 01770201407</a:t>
            </a:r>
          </a:p>
          <a:p>
            <a:pPr algn="ctr" rtl="1"/>
            <a:r>
              <a:rPr lang="ar-SA" sz="2400" dirty="0" smtClean="0">
                <a:solidFill>
                  <a:schemeClr val="tx1"/>
                </a:solidFill>
              </a:rPr>
              <a:t>البريد الالكتروني 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  <a:r>
              <a:rPr lang="ar-SA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01770201407n@gmail.com</a:t>
            </a:r>
            <a:endParaRPr lang="ar-SA" sz="2800" dirty="0" smtClean="0">
              <a:solidFill>
                <a:schemeClr val="tx1"/>
              </a:solidFill>
            </a:endParaRPr>
          </a:p>
          <a:p>
            <a:pPr algn="ctr"/>
            <a:endParaRPr lang="en-US" sz="2400" dirty="0"/>
          </a:p>
        </p:txBody>
      </p:sp>
      <p:sp>
        <p:nvSpPr>
          <p:cNvPr id="6" name="Left-Right Arrow 5"/>
          <p:cNvSpPr/>
          <p:nvPr/>
        </p:nvSpPr>
        <p:spPr>
          <a:xfrm>
            <a:off x="4586287" y="876300"/>
            <a:ext cx="3048000" cy="15240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600" dirty="0" smtClean="0">
                <a:solidFill>
                  <a:schemeClr val="tx1"/>
                </a:solidFill>
              </a:rPr>
              <a:t>التعريف</a:t>
            </a: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8" name="Picture 7" descr="WIN_20200928_15_37_03_Pro.jpg"/>
          <p:cNvPicPr>
            <a:picLocks noChangeAspect="1"/>
          </p:cNvPicPr>
          <p:nvPr/>
        </p:nvPicPr>
        <p:blipFill>
          <a:blip r:embed="rId2" cstate="print"/>
          <a:srcRect l="35833" r="20833" b="28571"/>
          <a:stretch>
            <a:fillRect/>
          </a:stretch>
        </p:blipFill>
        <p:spPr>
          <a:xfrm>
            <a:off x="8077200" y="0"/>
            <a:ext cx="2362200" cy="3276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950" y="381537"/>
            <a:ext cx="2257425" cy="323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064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657" y="204715"/>
            <a:ext cx="11234057" cy="6326713"/>
          </a:xfrm>
        </p:spPr>
        <p:txBody>
          <a:bodyPr/>
          <a:lstStyle/>
          <a:p>
            <a:r>
              <a:rPr lang="ar-JO" sz="4800" dirty="0" smtClean="0">
                <a:solidFill>
                  <a:schemeClr val="tx1"/>
                </a:solidFill>
              </a:rPr>
              <a:t>ا</a:t>
            </a:r>
            <a:r>
              <a:rPr lang="ar-SA" sz="4800" dirty="0" smtClean="0">
                <a:solidFill>
                  <a:schemeClr val="tx1"/>
                </a:solidFill>
              </a:rPr>
              <a:t>نظروا الى هذه الصورتين</a:t>
            </a:r>
            <a:endParaRPr lang="en-US" sz="4800" dirty="0" smtClean="0"/>
          </a:p>
          <a:p>
            <a:endParaRPr lang="en-US" dirty="0"/>
          </a:p>
        </p:txBody>
      </p:sp>
      <p:pic>
        <p:nvPicPr>
          <p:cNvPr id="4" name="Content Placeholder 4" descr="941366_550030831686310_1928767856_n.jpg"/>
          <p:cNvPicPr>
            <a:picLocks noChangeAspect="1"/>
          </p:cNvPicPr>
          <p:nvPr/>
        </p:nvPicPr>
        <p:blipFill>
          <a:blip r:embed="rId2" cstate="print"/>
          <a:srcRect b="27500"/>
          <a:stretch>
            <a:fillRect/>
          </a:stretch>
        </p:blipFill>
        <p:spPr>
          <a:xfrm>
            <a:off x="5886449" y="1306309"/>
            <a:ext cx="5190389" cy="463998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92" b="15278"/>
          <a:stretch/>
        </p:blipFill>
        <p:spPr>
          <a:xfrm>
            <a:off x="667657" y="1306309"/>
            <a:ext cx="4305300" cy="463998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747046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762250" y="495300"/>
            <a:ext cx="6324600" cy="152400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5400" dirty="0" smtClean="0"/>
              <a:t>اعلان درس اليوم</a:t>
            </a:r>
            <a:endParaRPr lang="en-US" sz="5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9" t="6006" r="50756" b="78977"/>
          <a:stretch/>
        </p:blipFill>
        <p:spPr>
          <a:xfrm>
            <a:off x="1262743" y="3468007"/>
            <a:ext cx="10300386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651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95699" y="106054"/>
            <a:ext cx="5713413" cy="1123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600" b="1" u="sng" dirty="0" smtClean="0"/>
              <a:t>النتائج من الدرس</a:t>
            </a:r>
            <a:endParaRPr lang="en-US" sz="3600" b="1" u="sng" dirty="0"/>
          </a:p>
        </p:txBody>
      </p:sp>
      <p:sp>
        <p:nvSpPr>
          <p:cNvPr id="3" name="Rectangle 2"/>
          <p:cNvSpPr/>
          <p:nvPr/>
        </p:nvSpPr>
        <p:spPr>
          <a:xfrm>
            <a:off x="2431255" y="1527175"/>
            <a:ext cx="8242300" cy="468312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SA" sz="2800" dirty="0" smtClean="0">
                <a:solidFill>
                  <a:schemeClr val="tx1"/>
                </a:solidFill>
              </a:rPr>
              <a:t>الطلاب بعد نهاية هذا الدرس....</a:t>
            </a:r>
          </a:p>
          <a:p>
            <a:pPr algn="r"/>
            <a:endParaRPr lang="ar-SA" sz="2800" dirty="0" smtClean="0">
              <a:solidFill>
                <a:schemeClr val="tx1"/>
              </a:solidFill>
            </a:endParaRPr>
          </a:p>
          <a:p>
            <a:pPr algn="r"/>
            <a:r>
              <a:rPr lang="ar-SA" sz="2800" dirty="0">
                <a:solidFill>
                  <a:schemeClr val="tx1"/>
                </a:solidFill>
              </a:rPr>
              <a:t>1</a:t>
            </a:r>
            <a:r>
              <a:rPr lang="ar-SA" sz="2800" dirty="0" smtClean="0">
                <a:solidFill>
                  <a:schemeClr val="tx1"/>
                </a:solidFill>
              </a:rPr>
              <a:t>. يستطيع الترجمة هذا العبارة .</a:t>
            </a:r>
          </a:p>
          <a:p>
            <a:pPr algn="r" rtl="1"/>
            <a:r>
              <a:rPr lang="ar-SA" sz="2800" dirty="0">
                <a:solidFill>
                  <a:schemeClr val="tx1"/>
                </a:solidFill>
              </a:rPr>
              <a:t>2</a:t>
            </a:r>
            <a:r>
              <a:rPr lang="ar-SA" sz="2800" dirty="0" smtClean="0">
                <a:solidFill>
                  <a:schemeClr val="tx1"/>
                </a:solidFill>
              </a:rPr>
              <a:t>.يستطيع املاء الفراغات.</a:t>
            </a:r>
          </a:p>
          <a:p>
            <a:pPr algn="r" rtl="1"/>
            <a:r>
              <a:rPr lang="ar-SA" sz="2800" dirty="0">
                <a:solidFill>
                  <a:schemeClr val="tx1"/>
                </a:solidFill>
              </a:rPr>
              <a:t>3</a:t>
            </a:r>
            <a:r>
              <a:rPr lang="ar-SA" sz="2800" dirty="0" smtClean="0">
                <a:solidFill>
                  <a:schemeClr val="tx1"/>
                </a:solidFill>
              </a:rPr>
              <a:t>. يستطيع ان يحقق الالفاظ التالية </a:t>
            </a:r>
            <a:r>
              <a:rPr lang="ar-JO" sz="2800" dirty="0" smtClean="0">
                <a:solidFill>
                  <a:schemeClr val="tx1"/>
                </a:solidFill>
              </a:rPr>
              <a:t>دفع.ركب.ظهر.قال</a:t>
            </a:r>
            <a:r>
              <a:rPr lang="ar-SA" sz="2800" dirty="0" smtClean="0">
                <a:solidFill>
                  <a:schemeClr val="tx1"/>
                </a:solidFill>
              </a:rPr>
              <a:t> </a:t>
            </a:r>
          </a:p>
          <a:p>
            <a:pPr algn="r"/>
            <a:r>
              <a:rPr lang="ar-SA" sz="2800" dirty="0">
                <a:solidFill>
                  <a:schemeClr val="tx1"/>
                </a:solidFill>
              </a:rPr>
              <a:t>4</a:t>
            </a:r>
            <a:r>
              <a:rPr lang="ar-SA" sz="2800" dirty="0" smtClean="0">
                <a:solidFill>
                  <a:schemeClr val="tx1"/>
                </a:solidFill>
              </a:rPr>
              <a:t>. يستطيع ان يحول الكلمات من المفرد الى الجمع .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882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133600" y="304800"/>
            <a:ext cx="5181600" cy="8382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200" dirty="0" smtClean="0">
                <a:solidFill>
                  <a:schemeClr val="tx1"/>
                </a:solidFill>
              </a:rPr>
              <a:t>ماذا فهمتم من الصورة التالية</a:t>
            </a:r>
            <a:endParaRPr lang="en-US" sz="32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828800"/>
            <a:ext cx="71628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31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" t="3831" r="8782" b="37612"/>
          <a:stretch/>
        </p:blipFill>
        <p:spPr>
          <a:xfrm>
            <a:off x="558628" y="1947553"/>
            <a:ext cx="10988904" cy="39624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9" t="6006" r="50756" b="78977"/>
          <a:stretch/>
        </p:blipFill>
        <p:spPr>
          <a:xfrm>
            <a:off x="1001487" y="233053"/>
            <a:ext cx="10300386" cy="1714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69603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8566" y="2314602"/>
            <a:ext cx="923498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SA" sz="2800" dirty="0"/>
              <a:t>املا الفراغات  فى الجمل الاتية بالكامات المناسبة </a:t>
            </a:r>
          </a:p>
          <a:p>
            <a:pPr algn="r"/>
            <a:r>
              <a:rPr lang="ar-SA" sz="2800" dirty="0" smtClean="0"/>
              <a:t>1.ا</a:t>
            </a:r>
            <a:r>
              <a:rPr lang="ar-JO" sz="2800" dirty="0" smtClean="0"/>
              <a:t>سترى اميرالمومنين</a:t>
            </a:r>
            <a:r>
              <a:rPr lang="ar-SA" sz="2800" dirty="0" smtClean="0"/>
              <a:t> </a:t>
            </a:r>
            <a:r>
              <a:rPr lang="ar-JO" sz="2800" dirty="0" smtClean="0"/>
              <a:t>عمر بن الخطاب (ر:) فرسا</a:t>
            </a:r>
            <a:r>
              <a:rPr lang="ar-SA" sz="2800" dirty="0" smtClean="0"/>
              <a:t>--------</a:t>
            </a:r>
            <a:endParaRPr lang="ar-SA" sz="2800" dirty="0"/>
          </a:p>
          <a:p>
            <a:pPr algn="r"/>
            <a:r>
              <a:rPr lang="ar-SA" sz="2800" dirty="0"/>
              <a:t>2. </a:t>
            </a:r>
            <a:r>
              <a:rPr lang="ar-JO" sz="2800" dirty="0" smtClean="0"/>
              <a:t>بعد قليل ظهر في الفرس</a:t>
            </a:r>
            <a:r>
              <a:rPr lang="ar-SA" sz="2800" dirty="0" smtClean="0"/>
              <a:t> </a:t>
            </a:r>
            <a:r>
              <a:rPr lang="ar-SA" sz="2800" dirty="0"/>
              <a:t>------ </a:t>
            </a:r>
            <a:r>
              <a:rPr lang="ar-SA" sz="2800" dirty="0" smtClean="0"/>
              <a:t>.</a:t>
            </a:r>
            <a:endParaRPr lang="ar-SA" sz="2800" dirty="0"/>
          </a:p>
          <a:p>
            <a:pPr algn="r"/>
            <a:r>
              <a:rPr lang="ar-SA" sz="2800" dirty="0"/>
              <a:t>3</a:t>
            </a:r>
            <a:r>
              <a:rPr lang="ar-SA" sz="2800" dirty="0" smtClean="0"/>
              <a:t>.---------</a:t>
            </a:r>
            <a:r>
              <a:rPr lang="ar-JO" sz="2800" dirty="0" smtClean="0"/>
              <a:t>فانه معيب</a:t>
            </a:r>
            <a:r>
              <a:rPr lang="ar-SA" sz="2800" dirty="0" smtClean="0"/>
              <a:t>.</a:t>
            </a:r>
            <a:endParaRPr lang="ar-SA" sz="2800" dirty="0"/>
          </a:p>
          <a:p>
            <a:pPr algn="r"/>
            <a:r>
              <a:rPr lang="ar-SA" sz="2800" dirty="0" smtClean="0"/>
              <a:t>4. </a:t>
            </a:r>
            <a:r>
              <a:rPr lang="ar-JO" sz="2800" dirty="0" smtClean="0"/>
              <a:t>فعادبه عمر</a:t>
            </a:r>
            <a:r>
              <a:rPr lang="ar-SA" sz="2800" dirty="0" smtClean="0"/>
              <a:t>--------- </a:t>
            </a:r>
            <a:r>
              <a:rPr lang="ar-SA" sz="2800" dirty="0"/>
              <a:t>.</a:t>
            </a:r>
          </a:p>
          <a:p>
            <a:pPr algn="r"/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331678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820064" y="2792798"/>
            <a:ext cx="1161142" cy="52555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1600" dirty="0" smtClean="0">
                <a:solidFill>
                  <a:schemeClr val="tx1"/>
                </a:solidFill>
              </a:rPr>
              <a:t>المفرد المذكر</a:t>
            </a:r>
          </a:p>
          <a:p>
            <a:pPr algn="ctr"/>
            <a:r>
              <a:rPr lang="ar-SA" sz="1600" dirty="0" smtClean="0">
                <a:solidFill>
                  <a:schemeClr val="tx1"/>
                </a:solidFill>
              </a:rPr>
              <a:t>للغائب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" name="Rounded Rectangular Callout 2"/>
          <p:cNvSpPr/>
          <p:nvPr/>
        </p:nvSpPr>
        <p:spPr>
          <a:xfrm>
            <a:off x="8934161" y="1392017"/>
            <a:ext cx="953662" cy="584776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JO" sz="2800" b="1" dirty="0" smtClean="0"/>
              <a:t>دفع</a:t>
            </a:r>
            <a:endParaRPr lang="en-US" sz="2800" b="1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6317183" y="2265456"/>
            <a:ext cx="1159070" cy="367605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>
                <a:solidFill>
                  <a:schemeClr val="tx1"/>
                </a:solidFill>
              </a:rPr>
              <a:t>الباب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8820064" y="2284710"/>
            <a:ext cx="1161142" cy="367046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1600" dirty="0" smtClean="0">
                <a:solidFill>
                  <a:schemeClr val="tx1"/>
                </a:solidFill>
              </a:rPr>
              <a:t>الصيغة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891137" y="144449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dirty="0" smtClean="0"/>
              <a:t> </a:t>
            </a:r>
            <a:endParaRPr lang="en-US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7521943" y="2283524"/>
            <a:ext cx="1252431" cy="368231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1600" dirty="0" smtClean="0">
                <a:solidFill>
                  <a:schemeClr val="tx1"/>
                </a:solidFill>
              </a:rPr>
              <a:t>البحث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8763547" y="3437096"/>
            <a:ext cx="1161142" cy="444076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JO" dirty="0" smtClean="0">
                <a:solidFill>
                  <a:schemeClr val="tx1"/>
                </a:solidFill>
              </a:rPr>
              <a:t>ركب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8710605" y="4132426"/>
            <a:ext cx="1270601" cy="424330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400" dirty="0" smtClean="0">
                <a:solidFill>
                  <a:schemeClr val="tx1"/>
                </a:solidFill>
              </a:rPr>
              <a:t>الصيغة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521943" y="2792799"/>
            <a:ext cx="1252431" cy="52555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1600" dirty="0" smtClean="0">
                <a:solidFill>
                  <a:schemeClr val="tx1"/>
                </a:solidFill>
              </a:rPr>
              <a:t>الفعل الماضي</a:t>
            </a:r>
          </a:p>
          <a:p>
            <a:pPr algn="ctr"/>
            <a:r>
              <a:rPr lang="ar-SA" sz="1600" dirty="0" smtClean="0">
                <a:solidFill>
                  <a:schemeClr val="tx1"/>
                </a:solidFill>
              </a:rPr>
              <a:t>المثبت المعروف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17183" y="2782775"/>
            <a:ext cx="1159070" cy="52555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JO" dirty="0" smtClean="0">
                <a:solidFill>
                  <a:schemeClr val="tx1"/>
                </a:solidFill>
              </a:rPr>
              <a:t>فتح   يفتح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5144099" y="2265455"/>
            <a:ext cx="1097310" cy="367605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>
                <a:solidFill>
                  <a:schemeClr val="tx1"/>
                </a:solidFill>
              </a:rPr>
              <a:t>المصدر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3754627" y="2284150"/>
            <a:ext cx="1343782" cy="367605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>
                <a:solidFill>
                  <a:schemeClr val="tx1"/>
                </a:solidFill>
              </a:rPr>
              <a:t>المادة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325045" y="2750717"/>
            <a:ext cx="1353807" cy="56757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r>
              <a:rPr lang="ar-SA" dirty="0" smtClean="0">
                <a:solidFill>
                  <a:schemeClr val="tx1"/>
                </a:solidFill>
              </a:rPr>
              <a:t>ال</a:t>
            </a:r>
            <a:r>
              <a:rPr lang="ar-JO" dirty="0" smtClean="0">
                <a:solidFill>
                  <a:schemeClr val="tx1"/>
                </a:solidFill>
              </a:rPr>
              <a:t>صحيح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174183" y="2772753"/>
            <a:ext cx="1097310" cy="54559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>
                <a:solidFill>
                  <a:schemeClr val="tx1"/>
                </a:solidFill>
              </a:rPr>
              <a:t>ا</a:t>
            </a:r>
            <a:r>
              <a:rPr lang="ar-JO" dirty="0" smtClean="0">
                <a:solidFill>
                  <a:schemeClr val="tx1"/>
                </a:solidFill>
              </a:rPr>
              <a:t>لدفع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754627" y="2792742"/>
            <a:ext cx="1343782" cy="5255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JO" dirty="0" smtClean="0">
                <a:solidFill>
                  <a:schemeClr val="tx1"/>
                </a:solidFill>
              </a:rPr>
              <a:t>د  ف  ع</a:t>
            </a:r>
            <a:endParaRPr lang="en-US" dirty="0">
              <a:solidFill>
                <a:schemeClr val="tx1"/>
              </a:solidFill>
            </a:endParaRPr>
          </a:p>
          <a:p>
            <a:pPr algn="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820064" y="4731894"/>
            <a:ext cx="1161142" cy="67213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>
                <a:solidFill>
                  <a:schemeClr val="tx1"/>
                </a:solidFill>
              </a:rPr>
              <a:t>المفرد المذكر</a:t>
            </a:r>
          </a:p>
          <a:p>
            <a:pPr algn="ctr"/>
            <a:r>
              <a:rPr lang="ar-SA" dirty="0">
                <a:solidFill>
                  <a:schemeClr val="tx1"/>
                </a:solidFill>
              </a:rPr>
              <a:t>للغائب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3553542" y="4110966"/>
            <a:ext cx="1365223" cy="409881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>
                <a:solidFill>
                  <a:schemeClr val="tx1"/>
                </a:solidFill>
              </a:rPr>
              <a:t>المادة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ounded Rectangular Callout 19"/>
          <p:cNvSpPr/>
          <p:nvPr/>
        </p:nvSpPr>
        <p:spPr>
          <a:xfrm>
            <a:off x="6162546" y="4127311"/>
            <a:ext cx="1128056" cy="429445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>
                <a:solidFill>
                  <a:schemeClr val="tx1"/>
                </a:solidFill>
              </a:rPr>
              <a:t>الباب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ular Callout 20"/>
          <p:cNvSpPr/>
          <p:nvPr/>
        </p:nvSpPr>
        <p:spPr>
          <a:xfrm>
            <a:off x="4991037" y="4114066"/>
            <a:ext cx="1099237" cy="412779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/>
              <a:t>    </a:t>
            </a:r>
            <a:r>
              <a:rPr lang="ar-SA" dirty="0">
                <a:solidFill>
                  <a:schemeClr val="tx1"/>
                </a:solidFill>
              </a:rPr>
              <a:t>المصدر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ar-SA" dirty="0" smtClean="0"/>
              <a:t>            </a:t>
            </a:r>
            <a:endParaRPr lang="en-US" dirty="0"/>
          </a:p>
        </p:txBody>
      </p:sp>
      <p:sp>
        <p:nvSpPr>
          <p:cNvPr id="22" name="Rounded Rectangular Callout 21"/>
          <p:cNvSpPr/>
          <p:nvPr/>
        </p:nvSpPr>
        <p:spPr>
          <a:xfrm>
            <a:off x="7381527" y="4132427"/>
            <a:ext cx="1221419" cy="424329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/>
              <a:t>       </a:t>
            </a:r>
            <a:r>
              <a:rPr lang="ar-SA" dirty="0">
                <a:solidFill>
                  <a:schemeClr val="tx1"/>
                </a:solidFill>
              </a:rPr>
              <a:t>البحث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ar-SA" dirty="0" smtClean="0"/>
              <a:t>         </a:t>
            </a:r>
            <a:endParaRPr lang="en-US" dirty="0"/>
          </a:p>
        </p:txBody>
      </p:sp>
      <p:sp>
        <p:nvSpPr>
          <p:cNvPr id="23" name="Rounded Rectangular Callout 22"/>
          <p:cNvSpPr/>
          <p:nvPr/>
        </p:nvSpPr>
        <p:spPr>
          <a:xfrm>
            <a:off x="2210793" y="4110966"/>
            <a:ext cx="1298122" cy="409881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>
                <a:solidFill>
                  <a:schemeClr val="tx1"/>
                </a:solidFill>
              </a:rPr>
              <a:t>الجنس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7302674" y="4778384"/>
            <a:ext cx="1440688" cy="67213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>
                <a:solidFill>
                  <a:schemeClr val="tx1"/>
                </a:solidFill>
              </a:rPr>
              <a:t>الفعل الماضي</a:t>
            </a:r>
          </a:p>
          <a:p>
            <a:pPr algn="ctr"/>
            <a:r>
              <a:rPr lang="ar-SA" dirty="0">
                <a:solidFill>
                  <a:schemeClr val="tx1"/>
                </a:solidFill>
              </a:rPr>
              <a:t>المثبت المعروف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009079" y="4778384"/>
            <a:ext cx="1143817" cy="67213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JO" dirty="0" smtClean="0">
                <a:solidFill>
                  <a:schemeClr val="tx1"/>
                </a:solidFill>
              </a:rPr>
              <a:t>الركوب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580067" y="4778384"/>
            <a:ext cx="1352310" cy="67213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>
                <a:solidFill>
                  <a:schemeClr val="tx1"/>
                </a:solidFill>
              </a:rPr>
              <a:t> ر </a:t>
            </a:r>
            <a:r>
              <a:rPr lang="ar-JO" dirty="0" smtClean="0">
                <a:solidFill>
                  <a:schemeClr val="tx1"/>
                </a:solidFill>
              </a:rPr>
              <a:t> ك  ب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200555" y="4778384"/>
            <a:ext cx="1054460" cy="67213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JO" dirty="0" smtClean="0">
                <a:solidFill>
                  <a:schemeClr val="tx1"/>
                </a:solidFill>
              </a:rPr>
              <a:t>سمع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endParaRPr lang="ar-JO" dirty="0" smtClean="0">
              <a:solidFill>
                <a:schemeClr val="tx1"/>
              </a:solidFill>
            </a:endParaRPr>
          </a:p>
          <a:p>
            <a:pPr algn="ctr"/>
            <a:r>
              <a:rPr lang="ar-SA" dirty="0" smtClean="0">
                <a:solidFill>
                  <a:schemeClr val="tx1"/>
                </a:solidFill>
              </a:rPr>
              <a:t>ي</a:t>
            </a:r>
            <a:r>
              <a:rPr lang="ar-JO" dirty="0" smtClean="0">
                <a:solidFill>
                  <a:schemeClr val="tx1"/>
                </a:solidFill>
              </a:rPr>
              <a:t>سمع</a:t>
            </a:r>
            <a:endParaRPr lang="en-US" dirty="0"/>
          </a:p>
        </p:txBody>
      </p:sp>
      <p:sp>
        <p:nvSpPr>
          <p:cNvPr id="57" name="Rounded Rectangular Callout 56"/>
          <p:cNvSpPr/>
          <p:nvPr/>
        </p:nvSpPr>
        <p:spPr>
          <a:xfrm>
            <a:off x="846161" y="2347414"/>
            <a:ext cx="1334550" cy="353059"/>
          </a:xfrm>
          <a:prstGeom prst="wedgeRoundRectCallout">
            <a:avLst>
              <a:gd name="adj1" fmla="val 24626"/>
              <a:gd name="adj2" fmla="val 8103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chemeClr val="tx1"/>
                </a:solidFill>
              </a:rPr>
              <a:t>المعني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829714" y="2792742"/>
            <a:ext cx="1359119" cy="5255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/>
              <a:t>সে</a:t>
            </a:r>
            <a:r>
              <a:rPr lang="en-US" sz="1600" dirty="0" smtClean="0"/>
              <a:t> </a:t>
            </a:r>
            <a:r>
              <a:rPr lang="bn-BD" sz="1600" dirty="0" smtClean="0"/>
              <a:t>প্রদান</a:t>
            </a:r>
            <a:r>
              <a:rPr lang="en-US" sz="1600" dirty="0" smtClean="0"/>
              <a:t> </a:t>
            </a:r>
            <a:r>
              <a:rPr lang="en-US" sz="1600" dirty="0" err="1" smtClean="0"/>
              <a:t>করল</a:t>
            </a:r>
            <a:endParaRPr lang="bn-BD" sz="1600" dirty="0" smtClean="0"/>
          </a:p>
        </p:txBody>
      </p:sp>
      <p:sp>
        <p:nvSpPr>
          <p:cNvPr id="32" name="Rounded Rectangular Callout 31"/>
          <p:cNvSpPr/>
          <p:nvPr/>
        </p:nvSpPr>
        <p:spPr>
          <a:xfrm>
            <a:off x="2363487" y="2283524"/>
            <a:ext cx="1298122" cy="369652"/>
          </a:xfrm>
          <a:prstGeom prst="wedgeRoundRectCallout">
            <a:avLst>
              <a:gd name="adj1" fmla="val 21545"/>
              <a:gd name="adj2" fmla="val 72267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>
                <a:solidFill>
                  <a:schemeClr val="tx1"/>
                </a:solidFill>
              </a:rPr>
              <a:t>الجنس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2065904" y="4784173"/>
            <a:ext cx="1353807" cy="56757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 dirty="0" smtClean="0">
              <a:solidFill>
                <a:schemeClr val="tx1"/>
              </a:solidFill>
            </a:endParaRPr>
          </a:p>
          <a:p>
            <a:pPr algn="ctr"/>
            <a:r>
              <a:rPr lang="ar-SA" dirty="0" smtClean="0">
                <a:solidFill>
                  <a:schemeClr val="tx1"/>
                </a:solidFill>
              </a:rPr>
              <a:t>ال</a:t>
            </a:r>
            <a:r>
              <a:rPr lang="ar-JO" dirty="0" smtClean="0">
                <a:solidFill>
                  <a:schemeClr val="tx1"/>
                </a:solidFill>
              </a:rPr>
              <a:t>صحيح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33800" y="0"/>
            <a:ext cx="2590800" cy="95410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 </a:t>
            </a:r>
            <a:r>
              <a:rPr lang="ar-SA" sz="2800" b="1" dirty="0" smtClean="0"/>
              <a:t>حقق الكلمات الاتية </a:t>
            </a:r>
          </a:p>
          <a:p>
            <a:pPr algn="r"/>
            <a:endParaRPr lang="ar-SA" sz="2800" dirty="0" smtClean="0"/>
          </a:p>
        </p:txBody>
      </p:sp>
      <p:sp>
        <p:nvSpPr>
          <p:cNvPr id="33" name="Rounded Rectangular Callout 32"/>
          <p:cNvSpPr/>
          <p:nvPr/>
        </p:nvSpPr>
        <p:spPr>
          <a:xfrm>
            <a:off x="763790" y="4110966"/>
            <a:ext cx="1334550" cy="353059"/>
          </a:xfrm>
          <a:prstGeom prst="wedgeRoundRectCallout">
            <a:avLst>
              <a:gd name="adj1" fmla="val 24626"/>
              <a:gd name="adj2" fmla="val 8103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chemeClr val="tx1"/>
                </a:solidFill>
              </a:rPr>
              <a:t>المعني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31376" y="4778384"/>
            <a:ext cx="1359119" cy="5255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/>
              <a:t>সে</a:t>
            </a:r>
            <a:r>
              <a:rPr lang="en-US" dirty="0" smtClean="0"/>
              <a:t> </a:t>
            </a:r>
            <a:r>
              <a:rPr lang="en-US" dirty="0" err="1" smtClean="0"/>
              <a:t>আরোহণ</a:t>
            </a:r>
            <a:r>
              <a:rPr lang="en-US" dirty="0" smtClean="0"/>
              <a:t> </a:t>
            </a:r>
            <a:r>
              <a:rPr lang="en-US" dirty="0" err="1" smtClean="0"/>
              <a:t>করল</a:t>
            </a:r>
            <a:endParaRPr lang="bn-BD" dirty="0" smtClean="0"/>
          </a:p>
        </p:txBody>
      </p:sp>
    </p:spTree>
    <p:extLst>
      <p:ext uri="{BB962C8B-B14F-4D97-AF65-F5344CB8AC3E}">
        <p14:creationId xmlns:p14="http://schemas.microsoft.com/office/powerpoint/2010/main" val="3509833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 animBg="1"/>
      <p:bldP spid="57" grpId="0" animBg="1"/>
      <p:bldP spid="58" grpId="0" animBg="1"/>
      <p:bldP spid="32" grpId="0" animBg="1"/>
      <p:bldP spid="36" grpId="0" animBg="1"/>
      <p:bldP spid="37" grpId="0" animBg="1"/>
      <p:bldP spid="33" grpId="0" animBg="1"/>
      <p:bldP spid="3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634</TotalTime>
  <Words>408</Words>
  <Application>Microsoft Office PowerPoint</Application>
  <PresentationFormat>Widescreen</PresentationFormat>
  <Paragraphs>148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59</cp:revision>
  <dcterms:created xsi:type="dcterms:W3CDTF">2026-05-01T00:27:46Z</dcterms:created>
  <dcterms:modified xsi:type="dcterms:W3CDTF">2026-05-05T07:02:49Z</dcterms:modified>
</cp:coreProperties>
</file>