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6" r:id="rId4"/>
    <p:sldId id="267" r:id="rId5"/>
    <p:sldId id="265" r:id="rId6"/>
    <p:sldId id="268" r:id="rId7"/>
    <p:sldId id="271" r:id="rId8"/>
    <p:sldId id="275" r:id="rId9"/>
    <p:sldId id="272" r:id="rId10"/>
    <p:sldId id="273" r:id="rId11"/>
    <p:sldId id="276" r:id="rId12"/>
    <p:sldId id="285" r:id="rId13"/>
    <p:sldId id="277" r:id="rId14"/>
    <p:sldId id="278" r:id="rId15"/>
    <p:sldId id="281" r:id="rId16"/>
    <p:sldId id="282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A3AB-472F-4983-BFA2-A02516B3A9A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4EE7-41C1-4590-AC1D-0F964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4EE7-41C1-4590-AC1D-0F96410F81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9743-23DE-E03A-35D7-B1AA8C3CB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47D6E-10B8-BEAC-0609-1A1E2662C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885A-2D5F-E02A-9542-83422054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7206-3834-7ED9-3E70-65C6E9D3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AFA1-A63E-C5A0-DD23-404B8005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14EE-4715-A9EF-7043-30EC1C04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55C16-E58D-DC8A-7B13-2D5ED3DD0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9F76F-F9C3-9C8B-ACB0-69E8EE28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67509-EFFD-E08B-4634-7BBC8D74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0FC59-932E-D8DB-F3F0-652976B0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2FA78-B49F-9A60-0B3A-E4C99000F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2AEF8-5E79-ED49-C77E-661593886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A926-C581-53B2-6F34-CBC2D949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7B84-3599-CE63-88D6-352E4859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19E8-BF3C-7133-1D4F-18DEA25C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24C6-A964-EE07-C586-3706D176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B97C-EBBB-8C83-F0E8-66AD3BC8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7978-6AE0-C749-1E99-BC974CD9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6145-C4C3-B0B1-6B3A-280C4BFA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8EBB4-C8AA-239F-973A-50E1A375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2AB0-4714-2223-C384-4F71302B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61FA2-F420-78FB-B26E-970D9088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82AE-BDFD-9BD3-B750-762A8305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ADDF-1041-1525-2610-C78B64DD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A4F1-7387-D736-DC4C-F3EEF84A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ECD1-33CA-9B90-FDBB-49B7676F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899B-421F-CF71-7A79-23DF8ADDF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B9AFE-1B5C-C6FC-52EA-26B0F1E60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ED451-1AC0-A6E8-104F-0D278AE8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323F1-A809-1499-5932-AE82685F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A6A09-896B-303A-6111-A7A67F17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9055-7901-BF7F-244F-E8541F3A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65668-856F-2533-8096-70203A1D5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86730-722E-5BD5-F291-E9D9AC42A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00C7B-4FF6-44A3-86D1-CF1FDADAF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7410-22D8-8556-3C10-01ED9EBF8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81664-8A19-152C-FAAC-283DDE43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86405-9994-2670-25E0-4F297904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BE8CE-5675-F4F9-ED50-3F237D57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1A1E-7B18-ADB6-9813-9C94256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7A35-EA96-67BF-1E3B-0F74B34B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51077-7CC1-ADF9-D5BE-93850131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DDC61-1920-1824-5DA2-AD245984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4F793-2006-3459-3EFA-9F5809A1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B22B0-0454-56AD-A291-81E9CF0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CCD7E-9010-229A-CC88-C31E56EB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B2F3-138F-D3C4-ED66-ADB10C7A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86600-D0F3-31E9-D862-282F9386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0DBDE-2359-4E01-E611-B75FD7645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5838-24AD-EF31-26A7-C3847A01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9A70B-C574-D824-7CF0-2063BD27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7E94-4969-BCDD-D816-761D56AE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2A1C-20C7-1C28-AEEB-F32F8568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888CB-F992-40C2-CD83-B0BD7ACA4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CCF0A-B58B-3981-C555-7866B3DCA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AFC45-A136-60D9-5E4B-A56E3D1B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B2E13-A86D-69F4-CE5F-5C65DE36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15B9D-5B9F-6E99-699B-E41F5224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3AEC2-DEC8-A241-52C1-8C49B30A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726FB-26F7-2BE6-9A0E-AC4F8E6DF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6EE5-FA8F-0235-0798-12D91C983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3B9784-F65D-41E1-A2C2-BDEBF40D719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0ED8-18E2-606D-7950-CF12D4D13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EFA4D-7274-3BCD-9650-ABE7B9D7E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firozbelalic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7F49A-7912-C3A2-340D-F3C47E52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4589">
            <a:off x="2650164" y="1263103"/>
            <a:ext cx="2803790" cy="352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690231-0795-0455-BA65-D13EB4EFBE0D}"/>
              </a:ext>
            </a:extLst>
          </p:cNvPr>
          <p:cNvGrpSpPr/>
          <p:nvPr/>
        </p:nvGrpSpPr>
        <p:grpSpPr>
          <a:xfrm>
            <a:off x="1618974" y="1663102"/>
            <a:ext cx="9125223" cy="3836556"/>
            <a:chOff x="1455689" y="1395160"/>
            <a:chExt cx="9125223" cy="383655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BDC3FCF-8E7B-5D5F-0E74-A431CD33D8AE}"/>
                </a:ext>
              </a:extLst>
            </p:cNvPr>
            <p:cNvSpPr/>
            <p:nvPr/>
          </p:nvSpPr>
          <p:spPr>
            <a:xfrm>
              <a:off x="3741217" y="3397396"/>
              <a:ext cx="6839695" cy="1834320"/>
            </a:xfrm>
            <a:custGeom>
              <a:avLst/>
              <a:gdLst>
                <a:gd name="connsiteX0" fmla="*/ 0 w 6839695"/>
                <a:gd name="connsiteY0" fmla="*/ 305726 h 1834320"/>
                <a:gd name="connsiteX1" fmla="*/ 305726 w 6839695"/>
                <a:gd name="connsiteY1" fmla="*/ 0 h 1834320"/>
                <a:gd name="connsiteX2" fmla="*/ 6533969 w 6839695"/>
                <a:gd name="connsiteY2" fmla="*/ 0 h 1834320"/>
                <a:gd name="connsiteX3" fmla="*/ 6839695 w 6839695"/>
                <a:gd name="connsiteY3" fmla="*/ 305726 h 1834320"/>
                <a:gd name="connsiteX4" fmla="*/ 6839695 w 6839695"/>
                <a:gd name="connsiteY4" fmla="*/ 1528594 h 1834320"/>
                <a:gd name="connsiteX5" fmla="*/ 6533969 w 6839695"/>
                <a:gd name="connsiteY5" fmla="*/ 1834320 h 1834320"/>
                <a:gd name="connsiteX6" fmla="*/ 305726 w 6839695"/>
                <a:gd name="connsiteY6" fmla="*/ 1834320 h 1834320"/>
                <a:gd name="connsiteX7" fmla="*/ 0 w 6839695"/>
                <a:gd name="connsiteY7" fmla="*/ 1528594 h 1834320"/>
                <a:gd name="connsiteX8" fmla="*/ 0 w 6839695"/>
                <a:gd name="connsiteY8" fmla="*/ 305726 h 183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9695" h="1834320">
                  <a:moveTo>
                    <a:pt x="0" y="305726"/>
                  </a:moveTo>
                  <a:cubicBezTo>
                    <a:pt x="0" y="136878"/>
                    <a:pt x="136878" y="0"/>
                    <a:pt x="305726" y="0"/>
                  </a:cubicBezTo>
                  <a:lnTo>
                    <a:pt x="6533969" y="0"/>
                  </a:lnTo>
                  <a:cubicBezTo>
                    <a:pt x="6702817" y="0"/>
                    <a:pt x="6839695" y="136878"/>
                    <a:pt x="6839695" y="305726"/>
                  </a:cubicBezTo>
                  <a:lnTo>
                    <a:pt x="6839695" y="1528594"/>
                  </a:lnTo>
                  <a:cubicBezTo>
                    <a:pt x="6839695" y="1697442"/>
                    <a:pt x="6702817" y="1834320"/>
                    <a:pt x="6533969" y="1834320"/>
                  </a:cubicBezTo>
                  <a:lnTo>
                    <a:pt x="305726" y="1834320"/>
                  </a:lnTo>
                  <a:cubicBezTo>
                    <a:pt x="136878" y="1834320"/>
                    <a:pt x="0" y="1697442"/>
                    <a:pt x="0" y="1528594"/>
                  </a:cubicBezTo>
                  <a:lnTo>
                    <a:pt x="0" y="305726"/>
                  </a:lnTo>
                  <a:close/>
                </a:path>
              </a:pathLst>
            </a:custGeo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7280" tIns="337194" rIns="337194" bIns="337194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b="1" kern="1200" dirty="0" err="1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bn-IN" sz="6500" b="1" kern="1200" dirty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স্বাগতম</a:t>
              </a:r>
              <a:endParaRPr lang="en-US" sz="6500" kern="12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163CA7-FD53-CCB4-D8DE-C966EB33E899}"/>
                </a:ext>
              </a:extLst>
            </p:cNvPr>
            <p:cNvSpPr/>
            <p:nvPr/>
          </p:nvSpPr>
          <p:spPr>
            <a:xfrm>
              <a:off x="1455689" y="1395160"/>
              <a:ext cx="3171053" cy="3171529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052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6F5712-4D33-04C6-1535-4A55FF89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772" y="4629028"/>
            <a:ext cx="9100456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🔶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ক্ল্যাডিং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বাইরের স্তর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ফাইবারকে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চাপ ও ক্ষতি থেকে রক্ষা করে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diagram of a cable">
            <a:extLst>
              <a:ext uri="{FF2B5EF4-FFF2-40B4-BE49-F238E27FC236}">
                <a16:creationId xmlns:a16="http://schemas.microsoft.com/office/drawing/2014/main" id="{09670788-2F8A-9882-A14A-D03212F5B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1" y="396648"/>
            <a:ext cx="7273019" cy="3533096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95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8F855D-490A-50DD-F42D-F3E922D4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158" y="4532435"/>
            <a:ext cx="9599842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🔶 </a:t>
            </a:r>
            <a:r>
              <a:rPr kumimoji="0" lang="bn-I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Jacket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জ্যাকেট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Jacket </a:t>
            </a:r>
            <a:r>
              <a:rPr lang="en-US" alt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I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বাইরের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পুরো কেবলকে বাইরের পরিবেশ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ধুলো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 রক্ষা করে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ফাইবারকে সুরক্ষা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সহজ কথা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kumimoji="0" lang="bn-I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বাইরের শক্ত কভার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 descr="A diagram of a cable">
            <a:extLst>
              <a:ext uri="{FF2B5EF4-FFF2-40B4-BE49-F238E27FC236}">
                <a16:creationId xmlns:a16="http://schemas.microsoft.com/office/drawing/2014/main" id="{A00C2521-3AB1-C849-C0E5-E40019864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1" y="396648"/>
            <a:ext cx="7273019" cy="3533096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09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3A3CD-F66E-652A-8464-41FC6C64DB2E}"/>
              </a:ext>
            </a:extLst>
          </p:cNvPr>
          <p:cNvSpPr txBox="1"/>
          <p:nvPr/>
        </p:nvSpPr>
        <p:spPr>
          <a:xfrm>
            <a:off x="4180115" y="413658"/>
            <a:ext cx="2263761" cy="830997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F2EAB-DFAB-BC1D-DA17-A30D0BBCBBF6}"/>
              </a:ext>
            </a:extLst>
          </p:cNvPr>
          <p:cNvSpPr txBox="1"/>
          <p:nvPr/>
        </p:nvSpPr>
        <p:spPr>
          <a:xfrm>
            <a:off x="2481941" y="2130700"/>
            <a:ext cx="753291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0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A06F6-EBE3-95D4-9249-7106F8B1ECD5}"/>
              </a:ext>
            </a:extLst>
          </p:cNvPr>
          <p:cNvSpPr txBox="1"/>
          <p:nvPr/>
        </p:nvSpPr>
        <p:spPr>
          <a:xfrm>
            <a:off x="1865539" y="4864464"/>
            <a:ext cx="846092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🔶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 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সাবমেরিন অপটিক্যাল ফাইবার যা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দেশকে ইন্টারনে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 করে।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cable in the ocean&#10;&#10;AI-generated content may be incorrect.">
            <a:extLst>
              <a:ext uri="{FF2B5EF4-FFF2-40B4-BE49-F238E27FC236}">
                <a16:creationId xmlns:a16="http://schemas.microsoft.com/office/drawing/2014/main" id="{BF0B89DB-7BA7-DECE-7AB1-C6D8BE7E8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56" y="277585"/>
            <a:ext cx="7499048" cy="4218214"/>
          </a:xfrm>
          <a:prstGeom prst="rect">
            <a:avLst/>
          </a:prstGeom>
          <a:ln w="1270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23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021A06-4DF9-0A25-AA32-8BB09133A6F7}"/>
              </a:ext>
            </a:extLst>
          </p:cNvPr>
          <p:cNvSpPr txBox="1"/>
          <p:nvPr/>
        </p:nvSpPr>
        <p:spPr>
          <a:xfrm>
            <a:off x="500741" y="3880905"/>
            <a:ext cx="11430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🌐 SEA-ME-WE-4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</a:t>
            </a:r>
            <a:r>
              <a:rPr lang="as-IN" sz="2800" dirty="0">
                <a:latin typeface="Times New Roman" panose="02020603050405020304" pitchFamily="18" charset="0"/>
              </a:rPr>
              <a:t>:</a:t>
            </a:r>
            <a:br>
              <a:rPr lang="as-IN" sz="2800" dirty="0">
                <a:latin typeface="Times New Roman" panose="02020603050405020304" pitchFamily="18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East Asia – Middle East – Western Europe - Fourth Generation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এই তিনটি অঞ্চল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এশিয়া, মধ্যপ্রাচ্য এবং ইউরোপকে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সাবমেরিন ক্যাব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সংযুক্ত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 descr="A cable in the ocean&#10;&#10;AI-generated content may be incorrect.">
            <a:extLst>
              <a:ext uri="{FF2B5EF4-FFF2-40B4-BE49-F238E27FC236}">
                <a16:creationId xmlns:a16="http://schemas.microsoft.com/office/drawing/2014/main" id="{3220CDD3-6224-715C-69DF-97DCB2B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72" y="299357"/>
            <a:ext cx="6003472" cy="3376953"/>
          </a:xfrm>
          <a:prstGeom prst="rect">
            <a:avLst/>
          </a:prstGeom>
          <a:ln w="1270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EC75F-462F-660C-577E-28AE33340805}"/>
              </a:ext>
            </a:extLst>
          </p:cNvPr>
          <p:cNvSpPr txBox="1"/>
          <p:nvPr/>
        </p:nvSpPr>
        <p:spPr>
          <a:xfrm>
            <a:off x="380999" y="5293538"/>
            <a:ext cx="11430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🌐 SEA-ME-WE-5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</a:t>
            </a:r>
            <a:r>
              <a:rPr lang="as-IN" sz="2800" dirty="0">
                <a:latin typeface="Times New Roman" panose="02020603050405020304" pitchFamily="18" charset="0"/>
              </a:rPr>
              <a:t>:</a:t>
            </a:r>
            <a:br>
              <a:rPr lang="as-IN" sz="2800" dirty="0">
                <a:latin typeface="Times New Roman" panose="02020603050405020304" pitchFamily="18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East Asia – Middle East – Western Europe - Fifth Generation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এই তিনটি অঞ্চল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এশিয়া, মধ্যপ্রাচ্য এবং ইউরোপকে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সাবমেরিন ক্যাব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সংযুক্ত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286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36E1737F-5F2E-948A-046C-B4569E8E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3" y="452438"/>
            <a:ext cx="8566516" cy="4718276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D79D22-BC6E-FDD6-1AC7-75C66016FE36}"/>
              </a:ext>
            </a:extLst>
          </p:cNvPr>
          <p:cNvSpPr txBox="1"/>
          <p:nvPr/>
        </p:nvSpPr>
        <p:spPr>
          <a:xfrm>
            <a:off x="1911299" y="5790469"/>
            <a:ext cx="894580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🌐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SEA-ME-WE-4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২০০৫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993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7DB73D9E-6543-6C01-31F8-03246CE42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2" y="434321"/>
            <a:ext cx="8304534" cy="4420708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A65668-1DF4-6118-2730-0996AA750774}"/>
              </a:ext>
            </a:extLst>
          </p:cNvPr>
          <p:cNvSpPr txBox="1"/>
          <p:nvPr/>
        </p:nvSpPr>
        <p:spPr>
          <a:xfrm>
            <a:off x="1910937" y="5376812"/>
            <a:ext cx="894580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🌐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SEA-ME-WE-5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২০17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82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72CC21-8F63-C4BE-0C10-482CE2975D77}"/>
              </a:ext>
            </a:extLst>
          </p:cNvPr>
          <p:cNvSpPr txBox="1"/>
          <p:nvPr/>
        </p:nvSpPr>
        <p:spPr>
          <a:xfrm>
            <a:off x="4844142" y="903514"/>
            <a:ext cx="1447800" cy="70788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E7DC6-4B07-C9F8-965C-2F3F1A79462A}"/>
              </a:ext>
            </a:extLst>
          </p:cNvPr>
          <p:cNvSpPr txBox="1"/>
          <p:nvPr/>
        </p:nvSpPr>
        <p:spPr>
          <a:xfrm>
            <a:off x="1469568" y="2228671"/>
            <a:ext cx="9884231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ল্যান্ডিং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BDE5D59-F7ED-2A43-39D5-06E983DCA843}"/>
              </a:ext>
            </a:extLst>
          </p:cNvPr>
          <p:cNvGrpSpPr/>
          <p:nvPr/>
        </p:nvGrpSpPr>
        <p:grpSpPr>
          <a:xfrm>
            <a:off x="2474028" y="391886"/>
            <a:ext cx="7243943" cy="5475514"/>
            <a:chOff x="1715000" y="81642"/>
            <a:chExt cx="8761999" cy="6694715"/>
          </a:xfrm>
        </p:grpSpPr>
        <p:pic>
          <p:nvPicPr>
            <p:cNvPr id="3" name="Picture 2" descr="A purple and green text&#10;&#10;AI-generated content may be incorrect.">
              <a:extLst>
                <a:ext uri="{FF2B5EF4-FFF2-40B4-BE49-F238E27FC236}">
                  <a16:creationId xmlns:a16="http://schemas.microsoft.com/office/drawing/2014/main" id="{F585228D-F471-8295-585E-A58F7617F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000" y="81642"/>
              <a:ext cx="8761999" cy="66947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B12E0C-B173-5C9D-E99C-0AFB9B574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613" y="4087377"/>
              <a:ext cx="1639641" cy="2083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178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6B6300-34E0-67D4-2C65-500671B534FB}"/>
              </a:ext>
            </a:extLst>
          </p:cNvPr>
          <p:cNvGrpSpPr/>
          <p:nvPr/>
        </p:nvGrpSpPr>
        <p:grpSpPr>
          <a:xfrm>
            <a:off x="1374523" y="819115"/>
            <a:ext cx="9990162" cy="4917190"/>
            <a:chOff x="1069723" y="906200"/>
            <a:chExt cx="9990162" cy="4917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361B33-8004-C588-C4DE-AB14CA8FF28C}"/>
                </a:ext>
              </a:extLst>
            </p:cNvPr>
            <p:cNvSpPr/>
            <p:nvPr/>
          </p:nvSpPr>
          <p:spPr>
            <a:xfrm>
              <a:off x="4022942" y="906200"/>
              <a:ext cx="2933699" cy="98671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743" tIns="31871" rIns="63743" bIns="31871" rtlCol="0" anchor="ctr"/>
            <a:lstStyle/>
            <a:p>
              <a:pPr algn="ctr"/>
              <a:r>
                <a:rPr lang="bn-IN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bn-IN" sz="3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518453-5466-D61D-CB6E-973A29F34C6F}"/>
                </a:ext>
              </a:extLst>
            </p:cNvPr>
            <p:cNvSpPr txBox="1"/>
            <p:nvPr/>
          </p:nvSpPr>
          <p:spPr>
            <a:xfrm>
              <a:off x="1069723" y="2714847"/>
              <a:ext cx="3886200" cy="3019019"/>
            </a:xfrm>
            <a:prstGeom prst="rect">
              <a:avLst/>
            </a:prstGeom>
            <a:noFill/>
          </p:spPr>
          <p:txBody>
            <a:bodyPr wrap="square" lIns="63743" tIns="31871" rIns="63743" bIns="31871" rtlCol="0">
              <a:spAutoFit/>
            </a:bodyPr>
            <a:lstStyle/>
            <a:p>
              <a:r>
                <a:rPr lang="en-US" sz="28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2800" b="1" u="sng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b="1" u="sng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u="sng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পরিচতি</a:t>
              </a:r>
              <a:endParaRPr lang="en-US" sz="2800" b="1" u="sng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আল-ফিরোজ</a:t>
              </a:r>
              <a:r>
                <a:rPr lang="en-US" sz="28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বেলাল</a:t>
              </a:r>
              <a:endParaRPr lang="bn-BD" sz="2800" b="1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চতরাহাট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চতরা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পীরগঞ্জ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0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  <a:hlinkClick r:id="rId2"/>
                </a:rPr>
                <a:t>firozbelalict@gmail.com</a:t>
              </a:r>
              <a:endParaRPr lang="en-US" sz="2000" b="1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01711-416675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00164E-8622-28EF-CD6F-59D41FDA5BA7}"/>
                </a:ext>
              </a:extLst>
            </p:cNvPr>
            <p:cNvSpPr txBox="1"/>
            <p:nvPr/>
          </p:nvSpPr>
          <p:spPr>
            <a:xfrm>
              <a:off x="6670018" y="2714847"/>
              <a:ext cx="4389867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28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অপটিক্যাল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ফাইবার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৮ম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তাং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০7/০৫/২০২৬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খ্রিঃ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B7BE74-E6AA-4CF5-222E-D74D6AFF5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586" y="2714847"/>
              <a:ext cx="2184433" cy="21844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760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E1D53-F2F6-9CC6-3B0F-7C0F7C79158D}"/>
              </a:ext>
            </a:extLst>
          </p:cNvPr>
          <p:cNvSpPr txBox="1"/>
          <p:nvPr/>
        </p:nvSpPr>
        <p:spPr>
          <a:xfrm>
            <a:off x="2844291" y="5784065"/>
            <a:ext cx="58238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(Optical Fiber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</p:txBody>
      </p:sp>
      <p:pic>
        <p:nvPicPr>
          <p:cNvPr id="6" name="Picture 5" descr="A close up of a cable&#10;&#10;AI-generated content may be incorrect.">
            <a:extLst>
              <a:ext uri="{FF2B5EF4-FFF2-40B4-BE49-F238E27FC236}">
                <a16:creationId xmlns:a16="http://schemas.microsoft.com/office/drawing/2014/main" id="{E2DB0A0B-81E8-3AE9-3637-7A97C000C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53" y="442368"/>
            <a:ext cx="4301899" cy="2581139"/>
          </a:xfrm>
          <a:prstGeom prst="rect">
            <a:avLst/>
          </a:prstGeom>
        </p:spPr>
      </p:pic>
      <p:pic>
        <p:nvPicPr>
          <p:cNvPr id="8" name="Picture 7" descr="A close-up of a cable&#10;&#10;AI-generated content may be incorrect.">
            <a:extLst>
              <a:ext uri="{FF2B5EF4-FFF2-40B4-BE49-F238E27FC236}">
                <a16:creationId xmlns:a16="http://schemas.microsoft.com/office/drawing/2014/main" id="{EBCF50BF-00FC-7B67-D7F0-79124B0FF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7530">
            <a:off x="6521011" y="3168769"/>
            <a:ext cx="4542399" cy="2995350"/>
          </a:xfrm>
          <a:prstGeom prst="rect">
            <a:avLst/>
          </a:prstGeom>
        </p:spPr>
      </p:pic>
      <p:pic>
        <p:nvPicPr>
          <p:cNvPr id="12" name="Picture 11" descr="A close-up of a cable&#10;&#10;AI-generated content may be incorrect.">
            <a:extLst>
              <a:ext uri="{FF2B5EF4-FFF2-40B4-BE49-F238E27FC236}">
                <a16:creationId xmlns:a16="http://schemas.microsoft.com/office/drawing/2014/main" id="{B2D39223-9B32-3D43-601E-0CB44FC0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741">
            <a:off x="947113" y="3537422"/>
            <a:ext cx="4768007" cy="2677529"/>
          </a:xfrm>
          <a:prstGeom prst="rect">
            <a:avLst/>
          </a:prstGeom>
        </p:spPr>
      </p:pic>
      <p:pic>
        <p:nvPicPr>
          <p:cNvPr id="17" name="Picture 16" descr="A roll of black and orange wires&#10;&#10;AI-generated content may be incorrect.">
            <a:extLst>
              <a:ext uri="{FF2B5EF4-FFF2-40B4-BE49-F238E27FC236}">
                <a16:creationId xmlns:a16="http://schemas.microsoft.com/office/drawing/2014/main" id="{E92E69A3-80CE-1061-D78E-574F26F20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8" y="-349745"/>
            <a:ext cx="4165363" cy="41653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E8CF72-605F-BB23-3AE6-6B05B7C3148A}"/>
              </a:ext>
            </a:extLst>
          </p:cNvPr>
          <p:cNvSpPr txBox="1"/>
          <p:nvPr/>
        </p:nvSpPr>
        <p:spPr>
          <a:xfrm>
            <a:off x="1724953" y="3418114"/>
            <a:ext cx="28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33E070-0E27-607E-44E3-3FCC299A89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75099" y="1901708"/>
            <a:ext cx="3925158" cy="1446550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Optical Fiber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E68D9-069D-ED10-28B5-1F55D28FC820}"/>
              </a:ext>
            </a:extLst>
          </p:cNvPr>
          <p:cNvSpPr txBox="1"/>
          <p:nvPr/>
        </p:nvSpPr>
        <p:spPr>
          <a:xfrm>
            <a:off x="1061357" y="1524000"/>
            <a:ext cx="10183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কী তা ব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সুবিধা ব্যাখ্যা করতে পারবে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SEA-ME-WE-4 SEA-ME-WE-5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6309E-EF96-05D5-53E4-3F701AB63F6F}"/>
              </a:ext>
            </a:extLst>
          </p:cNvPr>
          <p:cNvSpPr txBox="1"/>
          <p:nvPr/>
        </p:nvSpPr>
        <p:spPr>
          <a:xfrm>
            <a:off x="4528457" y="424543"/>
            <a:ext cx="210094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783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FF7DA-0742-02B7-ED90-A7BB101D1890}"/>
              </a:ext>
            </a:extLst>
          </p:cNvPr>
          <p:cNvSpPr txBox="1"/>
          <p:nvPr/>
        </p:nvSpPr>
        <p:spPr>
          <a:xfrm>
            <a:off x="1080206" y="2551837"/>
            <a:ext cx="96229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সূক্ষ্ম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প্লাস্টিক কাঁ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আলোর সাহায্যে তথ্য এক স্থান থেকে অন্য স্থানে প্রেরণ করা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111DE-28CB-5744-099E-398428EFE162}"/>
              </a:ext>
            </a:extLst>
          </p:cNvPr>
          <p:cNvSpPr txBox="1"/>
          <p:nvPr/>
        </p:nvSpPr>
        <p:spPr>
          <a:xfrm>
            <a:off x="1080205" y="4789714"/>
            <a:ext cx="96229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🛰️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সহজ কথায়: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বদলে আলো ব্যবহার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close-up of a cable&#10;&#10;AI-generated content may be incorrect.">
            <a:extLst>
              <a:ext uri="{FF2B5EF4-FFF2-40B4-BE49-F238E27FC236}">
                <a16:creationId xmlns:a16="http://schemas.microsoft.com/office/drawing/2014/main" id="{A7AAF50B-F50E-66DA-715F-0E246695C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7530">
            <a:off x="4277715" y="333337"/>
            <a:ext cx="3053778" cy="20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701616-125B-05DD-25F9-980179467C6E}"/>
              </a:ext>
            </a:extLst>
          </p:cNvPr>
          <p:cNvSpPr txBox="1"/>
          <p:nvPr/>
        </p:nvSpPr>
        <p:spPr>
          <a:xfrm>
            <a:off x="2650330" y="1903835"/>
            <a:ext cx="6831127" cy="2554545"/>
          </a:xfrm>
          <a:prstGeom prst="rect">
            <a:avLst/>
          </a:prstGeom>
          <a:ln w="5715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🌐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৩টি অংশ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কোর)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Cladding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ক্ল্যাডিং)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Jacket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বাহিরের আবরণ)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B7169-DEF7-0D36-10B0-C04AFBFADDA5}"/>
              </a:ext>
            </a:extLst>
          </p:cNvPr>
          <p:cNvSpPr txBox="1"/>
          <p:nvPr/>
        </p:nvSpPr>
        <p:spPr>
          <a:xfrm>
            <a:off x="3085758" y="45720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🧩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গঠন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able">
            <a:extLst>
              <a:ext uri="{FF2B5EF4-FFF2-40B4-BE49-F238E27FC236}">
                <a16:creationId xmlns:a16="http://schemas.microsoft.com/office/drawing/2014/main" id="{DE922AB2-FA4A-7CE7-810F-B5B6998B3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27" y="403876"/>
            <a:ext cx="7280545" cy="3536752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2AD8A3-AB49-757C-A8C0-1F3CFEB95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4579188"/>
            <a:ext cx="8556170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🔶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ফাইবারের একদম ভেতরের অংশ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কাঁচ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 প্লাস্টি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তৈরি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আলোর সিগন্যাল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চলাচল করে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58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AD5B05-85B8-0126-A5C9-A24F4B5B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828" y="4655927"/>
            <a:ext cx="8784772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🔶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Cladding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ক্ল্যাডিং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Cladding </a:t>
            </a:r>
            <a:r>
              <a:rPr lang="en-US" alt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চারপাশে থাকে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আলোকে কোরের ভেতরে আটকে রা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হায্য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(Total Internal Reflection)</a:t>
            </a:r>
          </a:p>
        </p:txBody>
      </p:sp>
      <p:pic>
        <p:nvPicPr>
          <p:cNvPr id="3" name="Picture 2" descr="A diagram of a cable">
            <a:extLst>
              <a:ext uri="{FF2B5EF4-FFF2-40B4-BE49-F238E27FC236}">
                <a16:creationId xmlns:a16="http://schemas.microsoft.com/office/drawing/2014/main" id="{F0990F3F-80AB-C98B-3AA3-FE4C149A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1" y="396648"/>
            <a:ext cx="7273019" cy="3533096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99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433</Words>
  <Application>Microsoft Office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firoz belal</dc:creator>
  <cp:lastModifiedBy>firoz belal</cp:lastModifiedBy>
  <cp:revision>420</cp:revision>
  <dcterms:created xsi:type="dcterms:W3CDTF">2026-05-03T12:36:40Z</dcterms:created>
  <dcterms:modified xsi:type="dcterms:W3CDTF">2026-05-07T15:52:56Z</dcterms:modified>
</cp:coreProperties>
</file>