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notesMasterIdLst>
    <p:notesMasterId r:id="rId14"/>
  </p:notesMasterIdLst>
  <p:sldIdLst>
    <p:sldId id="271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288000" cy="10287000"/>
  <p:notesSz cx="6858000" cy="9144000"/>
  <p:embeddedFontLst>
    <p:embeddedFont>
      <p:font typeface="Helvetica World Bold" charset="-128"/>
      <p:regular r:id="rId15"/>
    </p:embeddedFont>
    <p:embeddedFont>
      <p:font typeface="Clear Sans" charset="0"/>
      <p:regular r:id="rId16"/>
    </p:embeddedFont>
    <p:embeddedFont>
      <p:font typeface="Nikosh" pitchFamily="2" charset="0"/>
      <p:regular r:id="rId17"/>
    </p:embeddedFont>
    <p:embeddedFont>
      <p:font typeface="NikoshBAN" pitchFamily="2" charset="0"/>
      <p:regular r:id="rId18"/>
    </p:embeddedFont>
    <p:embeddedFont>
      <p:font typeface="Canva Sans" charset="0"/>
      <p:regular r:id="rId19"/>
    </p:embeddedFont>
    <p:embeddedFont>
      <p:font typeface="Clear Sans Medium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Hammersmith One" charset="0"/>
      <p:regular r:id="rId25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81495" autoAdjust="0"/>
  </p:normalViewPr>
  <p:slideViewPr>
    <p:cSldViewPr>
      <p:cViewPr varScale="1">
        <p:scale>
          <a:sx n="49" d="100"/>
          <a:sy n="49" d="100"/>
        </p:scale>
        <p:origin x="-7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2688-DF63-4125-886A-7B1D46EEA70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54643-DA38-424D-B9C1-6A9D6F4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0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8735CE-5C99-4802-9B23-7B12EDC7A9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0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3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619125"/>
            <a:ext cx="8229600" cy="13165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19125"/>
            <a:ext cx="24384000" cy="13165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1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6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2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1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3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6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0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4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0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404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4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4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2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4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15" indent="0">
              <a:buNone/>
              <a:defRPr sz="5000"/>
            </a:lvl2pPr>
            <a:lvl3pPr marL="1632832" indent="0">
              <a:buNone/>
              <a:defRPr sz="4300"/>
            </a:lvl3pPr>
            <a:lvl4pPr marL="2449246" indent="0">
              <a:buNone/>
              <a:defRPr sz="3600"/>
            </a:lvl4pPr>
            <a:lvl5pPr marL="3265661" indent="0">
              <a:buNone/>
              <a:defRPr sz="3600"/>
            </a:lvl5pPr>
            <a:lvl6pPr marL="4082078" indent="0">
              <a:buNone/>
              <a:defRPr sz="3600"/>
            </a:lvl6pPr>
            <a:lvl7pPr marL="4898493" indent="0">
              <a:buNone/>
              <a:defRPr sz="3600"/>
            </a:lvl7pPr>
            <a:lvl8pPr marL="5714908" indent="0">
              <a:buNone/>
              <a:defRPr sz="3600"/>
            </a:lvl8pPr>
            <a:lvl9pPr marL="6531325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3" tIns="81642" rIns="163283" bIns="81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163283" tIns="81642" rIns="163283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63283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3" indent="-612313" algn="l" defTabSz="1632832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75" indent="-510260" algn="l" defTabSz="1632832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39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54" indent="-408207" algn="l" defTabSz="163283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69" indent="-408207" algn="l" defTabSz="1632832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286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00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15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32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4794"/>
            <a:ext cx="16306800" cy="9480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4311478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r>
              <a:rPr lang="en-US" sz="9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96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8337" y="1028701"/>
            <a:ext cx="5292430" cy="727517"/>
            <a:chOff x="0" y="0"/>
            <a:chExt cx="1393891" cy="191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3891" cy="191609"/>
            </a:xfrm>
            <a:custGeom>
              <a:avLst/>
              <a:gdLst/>
              <a:ahLst/>
              <a:cxnLst/>
              <a:rect l="l" t="t" r="r" b="b"/>
              <a:pathLst>
                <a:path w="1393891" h="191609">
                  <a:moveTo>
                    <a:pt x="19017" y="0"/>
                  </a:moveTo>
                  <a:lnTo>
                    <a:pt x="1374874" y="0"/>
                  </a:lnTo>
                  <a:cubicBezTo>
                    <a:pt x="1379918" y="0"/>
                    <a:pt x="1384755" y="2004"/>
                    <a:pt x="1388321" y="5570"/>
                  </a:cubicBezTo>
                  <a:cubicBezTo>
                    <a:pt x="1391887" y="9136"/>
                    <a:pt x="1393891" y="13973"/>
                    <a:pt x="1393891" y="19017"/>
                  </a:cubicBezTo>
                  <a:lnTo>
                    <a:pt x="1393891" y="172592"/>
                  </a:lnTo>
                  <a:cubicBezTo>
                    <a:pt x="1393891" y="183095"/>
                    <a:pt x="1385377" y="191609"/>
                    <a:pt x="1374874" y="191609"/>
                  </a:cubicBezTo>
                  <a:lnTo>
                    <a:pt x="19017" y="191609"/>
                  </a:lnTo>
                  <a:cubicBezTo>
                    <a:pt x="13973" y="191609"/>
                    <a:pt x="9136" y="189605"/>
                    <a:pt x="5570" y="186039"/>
                  </a:cubicBezTo>
                  <a:cubicBezTo>
                    <a:pt x="2004" y="182473"/>
                    <a:pt x="0" y="177636"/>
                    <a:pt x="0" y="172592"/>
                  </a:cubicBezTo>
                  <a:lnTo>
                    <a:pt x="0" y="19017"/>
                  </a:lnTo>
                  <a:cubicBezTo>
                    <a:pt x="0" y="13973"/>
                    <a:pt x="2004" y="9136"/>
                    <a:pt x="5570" y="5570"/>
                  </a:cubicBezTo>
                  <a:cubicBezTo>
                    <a:pt x="9136" y="2004"/>
                    <a:pt x="13973" y="0"/>
                    <a:pt x="19017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393891" cy="220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57328" y="1338211"/>
            <a:ext cx="6959072" cy="828100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19201" y="5709920"/>
            <a:ext cx="434566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82"/>
              </a:lnSpc>
            </a:pP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ভুল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ব্যবহার</a:t>
            </a:r>
            <a:endParaRPr lang="en-US" sz="23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2"/>
              </a:lnSpc>
            </a:pP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সফটওয়্যার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আপডেট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না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করা</a:t>
            </a:r>
            <a:endParaRPr lang="en-US" sz="23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2"/>
              </a:lnSpc>
            </a:pP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ভাইরাস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সংক্রমণ</a:t>
            </a:r>
            <a:endParaRPr lang="en-US" sz="23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2"/>
              </a:lnSpc>
            </a:pP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বিদ্যু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ৎ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সমস্যা</a:t>
            </a:r>
            <a:endParaRPr lang="en-US" sz="23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2"/>
              </a:lnSpc>
            </a:pP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অসতর্কতা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ও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অজ্ঞতা</a:t>
            </a:r>
            <a:endParaRPr lang="en-US" sz="23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2"/>
              </a:lnSpc>
            </a:pP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হার্ডওয়্যার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পুরনো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হওয়া</a:t>
            </a:r>
            <a:endParaRPr lang="en-US" sz="23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12832" y="1292683"/>
            <a:ext cx="11582996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14"/>
              </a:lnSpc>
              <a:spcBef>
                <a:spcPct val="0"/>
              </a:spcBef>
            </a:pPr>
            <a:r>
              <a:rPr lang="en-US" sz="7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সমস্যা</a:t>
            </a:r>
            <a:r>
              <a:rPr lang="en-US" sz="7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7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হওয়ার</a:t>
            </a:r>
            <a:r>
              <a:rPr lang="en-US" sz="7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7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কারণ</a:t>
            </a:r>
            <a:endParaRPr lang="en-US" sz="7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12832" y="2408119"/>
            <a:ext cx="535867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7"/>
              </a:lnSpc>
            </a:pPr>
            <a:r>
              <a:rPr lang="en-US" sz="27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Causes Behind Common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8337" y="1028701"/>
            <a:ext cx="5292430" cy="727517"/>
            <a:chOff x="0" y="0"/>
            <a:chExt cx="1393891" cy="191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3891" cy="191609"/>
            </a:xfrm>
            <a:custGeom>
              <a:avLst/>
              <a:gdLst/>
              <a:ahLst/>
              <a:cxnLst/>
              <a:rect l="l" t="t" r="r" b="b"/>
              <a:pathLst>
                <a:path w="1393891" h="191609">
                  <a:moveTo>
                    <a:pt x="19017" y="0"/>
                  </a:moveTo>
                  <a:lnTo>
                    <a:pt x="1374874" y="0"/>
                  </a:lnTo>
                  <a:cubicBezTo>
                    <a:pt x="1379918" y="0"/>
                    <a:pt x="1384755" y="2004"/>
                    <a:pt x="1388321" y="5570"/>
                  </a:cubicBezTo>
                  <a:cubicBezTo>
                    <a:pt x="1391887" y="9136"/>
                    <a:pt x="1393891" y="13973"/>
                    <a:pt x="1393891" y="19017"/>
                  </a:cubicBezTo>
                  <a:lnTo>
                    <a:pt x="1393891" y="172592"/>
                  </a:lnTo>
                  <a:cubicBezTo>
                    <a:pt x="1393891" y="183095"/>
                    <a:pt x="1385377" y="191609"/>
                    <a:pt x="1374874" y="191609"/>
                  </a:cubicBezTo>
                  <a:lnTo>
                    <a:pt x="19017" y="191609"/>
                  </a:lnTo>
                  <a:cubicBezTo>
                    <a:pt x="13973" y="191609"/>
                    <a:pt x="9136" y="189605"/>
                    <a:pt x="5570" y="186039"/>
                  </a:cubicBezTo>
                  <a:cubicBezTo>
                    <a:pt x="2004" y="182473"/>
                    <a:pt x="0" y="177636"/>
                    <a:pt x="0" y="172592"/>
                  </a:cubicBezTo>
                  <a:lnTo>
                    <a:pt x="0" y="19017"/>
                  </a:lnTo>
                  <a:cubicBezTo>
                    <a:pt x="0" y="13973"/>
                    <a:pt x="2004" y="9136"/>
                    <a:pt x="5570" y="5570"/>
                  </a:cubicBezTo>
                  <a:cubicBezTo>
                    <a:pt x="9136" y="2004"/>
                    <a:pt x="13973" y="0"/>
                    <a:pt x="19017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393891" cy="220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53600" y="723901"/>
            <a:ext cx="9282424" cy="92824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612830" y="5204996"/>
            <a:ext cx="535867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80"/>
              </a:lnSpc>
            </a:pP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ডিভাইস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রিস্টার্ট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করা</a:t>
            </a:r>
            <a:endParaRPr lang="en-US" sz="23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0"/>
              </a:lnSpc>
            </a:pP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কেবল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ও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সংযোগ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পরীক্ষা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করা</a:t>
            </a:r>
            <a:endParaRPr lang="en-US" sz="23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0"/>
              </a:lnSpc>
            </a:pP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অ্যান্টিভাইরাস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ব্যবহার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করা</a:t>
            </a:r>
            <a:endParaRPr lang="en-US" sz="23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0"/>
              </a:lnSpc>
            </a:pP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অভিজ্ঞ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ব্যক্তির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সাহায্য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নেওয়া</a:t>
            </a:r>
            <a:endParaRPr lang="en-US" sz="23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0"/>
              </a:lnSpc>
            </a:pP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নিয়মিত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সফটওয়্যার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আপডেট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করা</a:t>
            </a:r>
            <a:endParaRPr lang="en-US" sz="23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0"/>
              </a:lnSpc>
            </a:pP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সতর্কতার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সাথে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ব্যবহার</a:t>
            </a:r>
            <a:r>
              <a:rPr lang="en-US" sz="23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করা</a:t>
            </a:r>
            <a:endParaRPr lang="en-US" sz="23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12832" y="1292683"/>
            <a:ext cx="11582996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14"/>
              </a:lnSpc>
              <a:spcBef>
                <a:spcPct val="0"/>
              </a:spcBef>
            </a:pPr>
            <a:r>
              <a:rPr lang="en-US" sz="7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সমাধানের</a:t>
            </a:r>
            <a:r>
              <a:rPr lang="en-US" sz="7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7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উপায</a:t>
            </a:r>
            <a:r>
              <a:rPr lang="en-US" sz="7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536560" y="8613498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18"/>
              </a:lnSpc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নবম শ্রেণি আইসিটি - মাদ্রাসা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952500"/>
            <a:ext cx="7924800" cy="118493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7100" dirty="0">
                <a:latin typeface="Nikosh" pitchFamily="2" charset="0"/>
                <a:cs typeface="Nikosh" pitchFamily="2" charset="0"/>
              </a:rPr>
              <a:t>	</a:t>
            </a:r>
            <a:r>
              <a:rPr lang="en-US" sz="7100" b="1" dirty="0" err="1"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en-US" sz="7100" b="1">
                <a:latin typeface="Nikosh" pitchFamily="2" charset="0"/>
                <a:cs typeface="Nikosh" pitchFamily="2" charset="0"/>
              </a:rPr>
              <a:t> </a:t>
            </a:r>
            <a:r>
              <a:rPr lang="en-US" sz="7100" b="1" smtClean="0">
                <a:latin typeface="Nikosh" pitchFamily="2" charset="0"/>
                <a:cs typeface="Nikosh" pitchFamily="2" charset="0"/>
              </a:rPr>
              <a:t>…..</a:t>
            </a:r>
            <a:endParaRPr lang="en-US" sz="71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467100"/>
            <a:ext cx="11963400" cy="118493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7100" dirty="0" err="1">
                <a:latin typeface="Nikosh" pitchFamily="2" charset="0"/>
                <a:cs typeface="Nikosh" pitchFamily="2" charset="0"/>
              </a:rPr>
              <a:t>বড়ির</a:t>
            </a:r>
            <a:r>
              <a:rPr lang="en-US" sz="71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71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7100" dirty="0" smtClean="0">
                <a:latin typeface="Nikosh" pitchFamily="2" charset="0"/>
                <a:cs typeface="Nikosh" pitchFamily="2" charset="0"/>
              </a:rPr>
              <a:t>…. </a:t>
            </a:r>
            <a:endParaRPr lang="en-US" sz="71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905500"/>
            <a:ext cx="6019800" cy="1184938"/>
          </a:xfrm>
          <a:prstGeom prst="rect">
            <a:avLst/>
          </a:prstGeom>
          <a:solidFill>
            <a:srgbClr val="00B050"/>
          </a:solidFill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7100" dirty="0">
                <a:latin typeface="Nikosh" pitchFamily="2" charset="0"/>
                <a:cs typeface="Nikosh" pitchFamily="2" charset="0"/>
              </a:rPr>
              <a:t>		</a:t>
            </a:r>
            <a:r>
              <a:rPr lang="en-US" sz="7100" dirty="0" err="1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71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62127"/>
            <a:ext cx="7772400" cy="47494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77249" tIns="88623" rIns="177249" bIns="88623">
            <a:spAutoFit/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7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7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3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4213D-946E-4A18-8EA2-8DA1276B4105}" type="datetime1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bn-BD" dirty="0"/>
              <a:t>আব্দুল আলিম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6522092-0327-4BFD-B083-046621F1687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55077" y="2470215"/>
            <a:ext cx="8268086" cy="6826951"/>
          </a:xfrm>
          <a:prstGeom prst="rect">
            <a:avLst/>
          </a:prstGeom>
          <a:noFill/>
        </p:spPr>
        <p:txBody>
          <a:bodyPr lIns="177249" tIns="88623" rIns="177249" bIns="8862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7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57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7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57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57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7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7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5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 ( </a:t>
            </a:r>
            <a:r>
              <a:rPr lang="en-US" sz="57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5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7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5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5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5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7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0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50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ট্রাবলশূটিং</a:t>
            </a:r>
            <a:r>
              <a:rPr lang="en-US" sz="5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BD" sz="5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5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5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6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5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5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40582"/>
            <a:ext cx="18288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3" y="-114300"/>
            <a:ext cx="5822950" cy="17948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77249" tIns="88623" rIns="177249" bIns="88623">
            <a:spAutoFit/>
          </a:bodyPr>
          <a:lstStyle/>
          <a:p>
            <a:pPr algn="ctr">
              <a:defRPr/>
            </a:pPr>
            <a:r>
              <a:rPr lang="bn-BD" sz="10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0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154468"/>
            <a:ext cx="8077200" cy="85966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77249" tIns="88623" rIns="177249" bIns="88623">
            <a:spAutoFit/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7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7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7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আব্দুল আলিম </a:t>
            </a:r>
            <a:endParaRPr lang="en-US" sz="7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9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,(</a:t>
            </a:r>
            <a:r>
              <a:rPr lang="en-US" sz="2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en-US" sz="2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9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মাদারগঞ্জ</a:t>
            </a:r>
            <a:r>
              <a: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মির্জা</a:t>
            </a:r>
            <a:r>
              <a: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কাশেম</a:t>
            </a:r>
            <a:r>
              <a: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7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3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5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–০১৭৩৬৯০৫১৬৪</a:t>
            </a:r>
          </a:p>
          <a:p>
            <a:pPr algn="ctr">
              <a:defRPr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abdulalimnila@gmail.com</a:t>
            </a:r>
            <a:endParaRPr lang="bn-BD" sz="36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60" name="Picture 14" descr="5c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4468"/>
            <a:ext cx="5720855" cy="429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737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13190573" y="0"/>
            <a:ext cx="2169694" cy="10287000"/>
          </a:xfrm>
          <a:custGeom>
            <a:avLst/>
            <a:gdLst/>
            <a:ahLst/>
            <a:cxnLst/>
            <a:rect l="l" t="t" r="r" b="b"/>
            <a:pathLst>
              <a:path w="2169693" h="10287000">
                <a:moveTo>
                  <a:pt x="2169692" y="0"/>
                </a:moveTo>
                <a:lnTo>
                  <a:pt x="0" y="0"/>
                </a:lnTo>
                <a:lnTo>
                  <a:pt x="0" y="10287000"/>
                </a:lnTo>
                <a:lnTo>
                  <a:pt x="2169692" y="10287000"/>
                </a:lnTo>
                <a:lnTo>
                  <a:pt x="2169692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-870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847102" y="0"/>
            <a:ext cx="18677902" cy="10287000"/>
            <a:chOff x="0" y="0"/>
            <a:chExt cx="2287864" cy="1593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87864" cy="1593725"/>
            </a:xfrm>
            <a:custGeom>
              <a:avLst/>
              <a:gdLst/>
              <a:ahLst/>
              <a:cxnLst/>
              <a:rect l="l" t="t" r="r" b="b"/>
              <a:pathLst>
                <a:path w="2287864" h="1593725">
                  <a:moveTo>
                    <a:pt x="39319" y="0"/>
                  </a:moveTo>
                  <a:lnTo>
                    <a:pt x="2248545" y="0"/>
                  </a:lnTo>
                  <a:cubicBezTo>
                    <a:pt x="2258973" y="0"/>
                    <a:pt x="2268974" y="4143"/>
                    <a:pt x="2276348" y="11516"/>
                  </a:cubicBezTo>
                  <a:cubicBezTo>
                    <a:pt x="2283721" y="18890"/>
                    <a:pt x="2287864" y="28891"/>
                    <a:pt x="2287864" y="39319"/>
                  </a:cubicBezTo>
                  <a:lnTo>
                    <a:pt x="2287864" y="1554406"/>
                  </a:lnTo>
                  <a:cubicBezTo>
                    <a:pt x="2287864" y="1564834"/>
                    <a:pt x="2283721" y="1574835"/>
                    <a:pt x="2276348" y="1582209"/>
                  </a:cubicBezTo>
                  <a:cubicBezTo>
                    <a:pt x="2268974" y="1589583"/>
                    <a:pt x="2258973" y="1593725"/>
                    <a:pt x="2248545" y="1593725"/>
                  </a:cubicBezTo>
                  <a:lnTo>
                    <a:pt x="39319" y="1593725"/>
                  </a:lnTo>
                  <a:cubicBezTo>
                    <a:pt x="28891" y="1593725"/>
                    <a:pt x="18890" y="1589583"/>
                    <a:pt x="11516" y="1582209"/>
                  </a:cubicBezTo>
                  <a:cubicBezTo>
                    <a:pt x="4143" y="1574835"/>
                    <a:pt x="0" y="1564834"/>
                    <a:pt x="0" y="1554406"/>
                  </a:cubicBezTo>
                  <a:lnTo>
                    <a:pt x="0" y="39319"/>
                  </a:lnTo>
                  <a:cubicBezTo>
                    <a:pt x="0" y="28891"/>
                    <a:pt x="4143" y="18890"/>
                    <a:pt x="11516" y="11516"/>
                  </a:cubicBezTo>
                  <a:cubicBezTo>
                    <a:pt x="18890" y="4143"/>
                    <a:pt x="28891" y="0"/>
                    <a:pt x="39319" y="0"/>
                  </a:cubicBezTo>
                  <a:close/>
                </a:path>
              </a:pathLst>
            </a:custGeom>
            <a:blipFill>
              <a:blip r:embed="rId3"/>
              <a:stretch>
                <a:fillRect l="-1695" r="-1695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-377345" y="3545086"/>
            <a:ext cx="13265882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93"/>
              </a:lnSpc>
            </a:pPr>
            <a:r>
              <a:rPr lang="en-US" sz="7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7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7200" b="1" spc="-820" dirty="0" smtClean="0">
              <a:solidFill>
                <a:srgbClr val="0070C0"/>
              </a:solidFill>
              <a:latin typeface="Helvetica World Bold"/>
              <a:ea typeface="Helvetica World Bold"/>
              <a:cs typeface="Helvetica World Bold"/>
              <a:sym typeface="Helvetica World Bold"/>
            </a:endParaRPr>
          </a:p>
          <a:p>
            <a:pPr>
              <a:lnSpc>
                <a:spcPts val="8593"/>
              </a:lnSpc>
            </a:pPr>
            <a:r>
              <a:rPr lang="en-US" sz="7200" b="1" spc="-820" dirty="0" err="1" smtClean="0">
                <a:solidFill>
                  <a:srgbClr val="0070C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ট্রাবল</a:t>
            </a:r>
            <a:r>
              <a:rPr lang="en-US" sz="7200" b="1" spc="-820" dirty="0" smtClean="0">
                <a:solidFill>
                  <a:srgbClr val="0070C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7200" b="1" spc="-820" dirty="0" err="1">
                <a:solidFill>
                  <a:srgbClr val="0070C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শ্যুটিং</a:t>
            </a:r>
            <a:r>
              <a:rPr lang="en-US" sz="7200" b="1" spc="-820" dirty="0">
                <a:solidFill>
                  <a:srgbClr val="0070C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(TROUBLESHOOTING</a:t>
            </a:r>
            <a:r>
              <a:rPr lang="en-US" sz="7200" b="1" spc="-820" dirty="0" smtClean="0">
                <a:solidFill>
                  <a:srgbClr val="0070C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)</a:t>
            </a:r>
          </a:p>
          <a:p>
            <a:pPr>
              <a:lnSpc>
                <a:spcPts val="8593"/>
              </a:lnSpc>
            </a:pPr>
            <a:r>
              <a:rPr lang="bn-BD" sz="720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720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720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7200" dirty="0">
              <a:ln w="1143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ts val="8593"/>
              </a:lnSpc>
            </a:pPr>
            <a:endParaRPr lang="en-US" sz="10000" b="1" spc="-820" dirty="0">
              <a:solidFill>
                <a:srgbClr val="0070C0"/>
              </a:solidFill>
              <a:latin typeface="Helvetica World Bold"/>
              <a:ea typeface="Helvetica World Bold"/>
              <a:cs typeface="Helvetica World Bold"/>
              <a:sym typeface="Helvetica Wor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1" y="7956550"/>
            <a:ext cx="13930438" cy="51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57"/>
              </a:lnSpc>
            </a:pPr>
            <a:r>
              <a:rPr lang="en-US" sz="3000" spc="732" dirty="0" err="1">
                <a:solidFill>
                  <a:srgbClr val="FFFF00"/>
                </a:solidFill>
                <a:latin typeface="Canva Sans"/>
                <a:ea typeface="Canva Sans"/>
                <a:cs typeface="Canva Sans"/>
                <a:sym typeface="Canva Sans"/>
              </a:rPr>
              <a:t>নবম</a:t>
            </a:r>
            <a:r>
              <a:rPr lang="en-US" sz="3000" spc="732" dirty="0">
                <a:solidFill>
                  <a:srgbClr val="FFFF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spc="732" dirty="0" err="1">
                <a:solidFill>
                  <a:srgbClr val="FFFF00"/>
                </a:solidFill>
                <a:latin typeface="Canva Sans"/>
                <a:ea typeface="Canva Sans"/>
                <a:cs typeface="Canva Sans"/>
                <a:sym typeface="Canva Sans"/>
              </a:rPr>
              <a:t>শ্রেণি</a:t>
            </a:r>
            <a:r>
              <a:rPr lang="en-US" sz="3000" spc="732" dirty="0">
                <a:solidFill>
                  <a:srgbClr val="FFFF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spc="732" dirty="0" err="1">
                <a:solidFill>
                  <a:srgbClr val="FFFF00"/>
                </a:solidFill>
                <a:latin typeface="Canva Sans"/>
                <a:ea typeface="Canva Sans"/>
                <a:cs typeface="Canva Sans"/>
                <a:sym typeface="Canva Sans"/>
              </a:rPr>
              <a:t>আইসিটি</a:t>
            </a:r>
            <a:endParaRPr lang="en-US" sz="3000" spc="732" dirty="0">
              <a:solidFill>
                <a:srgbClr val="FFFF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732595" y="1095408"/>
            <a:ext cx="2520514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30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আইসিটি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647429" y="8509351"/>
            <a:ext cx="61187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30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২০২৫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545" y="1095408"/>
            <a:ext cx="1028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০২ (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4959" y="-141616"/>
            <a:ext cx="3899874" cy="10428617"/>
            <a:chOff x="0" y="0"/>
            <a:chExt cx="1027127" cy="2746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7127" cy="2746631"/>
            </a:xfrm>
            <a:custGeom>
              <a:avLst/>
              <a:gdLst/>
              <a:ahLst/>
              <a:cxnLst/>
              <a:rect l="l" t="t" r="r" b="b"/>
              <a:pathLst>
                <a:path w="1027127" h="2746631">
                  <a:moveTo>
                    <a:pt x="152858" y="0"/>
                  </a:moveTo>
                  <a:lnTo>
                    <a:pt x="874269" y="0"/>
                  </a:lnTo>
                  <a:cubicBezTo>
                    <a:pt x="958690" y="0"/>
                    <a:pt x="1027127" y="68437"/>
                    <a:pt x="1027127" y="152858"/>
                  </a:cubicBezTo>
                  <a:lnTo>
                    <a:pt x="1027127" y="2593773"/>
                  </a:lnTo>
                  <a:cubicBezTo>
                    <a:pt x="1027127" y="2634314"/>
                    <a:pt x="1011022" y="2673194"/>
                    <a:pt x="982356" y="2701860"/>
                  </a:cubicBezTo>
                  <a:cubicBezTo>
                    <a:pt x="953689" y="2730527"/>
                    <a:pt x="914809" y="2746631"/>
                    <a:pt x="874269" y="2746631"/>
                  </a:cubicBezTo>
                  <a:lnTo>
                    <a:pt x="152858" y="2746631"/>
                  </a:lnTo>
                  <a:cubicBezTo>
                    <a:pt x="68437" y="2746631"/>
                    <a:pt x="0" y="2678194"/>
                    <a:pt x="0" y="2593773"/>
                  </a:cubicBezTo>
                  <a:lnTo>
                    <a:pt x="0" y="152858"/>
                  </a:lnTo>
                  <a:cubicBezTo>
                    <a:pt x="0" y="68437"/>
                    <a:pt x="68437" y="0"/>
                    <a:pt x="152858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027127" cy="277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268098" y="1665059"/>
            <a:ext cx="5751808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9"/>
              </a:lnSpc>
            </a:pPr>
            <a:r>
              <a:rPr lang="en-US" sz="6200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হঠা</a:t>
            </a:r>
            <a:r>
              <a:rPr lang="en-US" sz="6200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ৎ </a:t>
            </a:r>
            <a:r>
              <a:rPr lang="en-US" sz="6200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কম্পিউটার</a:t>
            </a:r>
            <a:r>
              <a:rPr lang="en-US" sz="6200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চালু</a:t>
            </a:r>
            <a:r>
              <a:rPr lang="en-US" sz="6200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না</a:t>
            </a:r>
            <a:r>
              <a:rPr lang="en-US" sz="6200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হলে</a:t>
            </a:r>
            <a:r>
              <a:rPr lang="en-US" sz="6200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তুমি</a:t>
            </a:r>
            <a:r>
              <a:rPr lang="en-US" sz="6200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কী</a:t>
            </a:r>
            <a:r>
              <a:rPr lang="en-US" sz="6200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করবে</a:t>
            </a:r>
            <a:r>
              <a:rPr lang="en-US" sz="6200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60931" y="5305940"/>
            <a:ext cx="494493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6"/>
              </a:lnSpc>
            </a:pPr>
            <a:r>
              <a:rPr lang="en-US" sz="23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তোমাদের ধারণা শুনি - কম্পিউটার চালু না হলে সমস্যার সমাধান করতে তোমরা কী করবে? হাত তোলো এবং তোমাদের উত্তর শেয়ার করো!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68098" y="8961089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ট্রাবল শ্যুটিং - নবম শ্রেণি আইসিটি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65500" y="8961089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18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4960" y="-141616"/>
            <a:ext cx="1683660" cy="10428617"/>
            <a:chOff x="0" y="0"/>
            <a:chExt cx="443433" cy="2746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33" cy="2746631"/>
            </a:xfrm>
            <a:custGeom>
              <a:avLst/>
              <a:gdLst/>
              <a:ahLst/>
              <a:cxnLst/>
              <a:rect l="l" t="t" r="r" b="b"/>
              <a:pathLst>
                <a:path w="443433" h="2746631">
                  <a:moveTo>
                    <a:pt x="221716" y="0"/>
                  </a:moveTo>
                  <a:lnTo>
                    <a:pt x="221716" y="0"/>
                  </a:lnTo>
                  <a:cubicBezTo>
                    <a:pt x="344167" y="0"/>
                    <a:pt x="443433" y="99266"/>
                    <a:pt x="443433" y="221716"/>
                  </a:cubicBezTo>
                  <a:lnTo>
                    <a:pt x="443433" y="2524915"/>
                  </a:lnTo>
                  <a:cubicBezTo>
                    <a:pt x="443433" y="2583718"/>
                    <a:pt x="420074" y="2640112"/>
                    <a:pt x="378494" y="2681692"/>
                  </a:cubicBezTo>
                  <a:cubicBezTo>
                    <a:pt x="336914" y="2723272"/>
                    <a:pt x="280519" y="2746631"/>
                    <a:pt x="221716" y="2746631"/>
                  </a:cubicBezTo>
                  <a:lnTo>
                    <a:pt x="221716" y="2746631"/>
                  </a:lnTo>
                  <a:cubicBezTo>
                    <a:pt x="99266" y="2746631"/>
                    <a:pt x="0" y="2647366"/>
                    <a:pt x="0" y="2524915"/>
                  </a:cubicBezTo>
                  <a:lnTo>
                    <a:pt x="0" y="221716"/>
                  </a:lnTo>
                  <a:cubicBezTo>
                    <a:pt x="0" y="162914"/>
                    <a:pt x="23359" y="106519"/>
                    <a:pt x="64939" y="64939"/>
                  </a:cubicBezTo>
                  <a:cubicBezTo>
                    <a:pt x="106519" y="23359"/>
                    <a:pt x="162914" y="0"/>
                    <a:pt x="221716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3433" cy="277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6927" y="3750845"/>
            <a:ext cx="7543562" cy="4611258"/>
            <a:chOff x="0" y="0"/>
            <a:chExt cx="1168695" cy="7144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8695" cy="714405"/>
            </a:xfrm>
            <a:custGeom>
              <a:avLst/>
              <a:gdLst/>
              <a:ahLst/>
              <a:cxnLst/>
              <a:rect l="l" t="t" r="r" b="b"/>
              <a:pathLst>
                <a:path w="1168695" h="714405">
                  <a:moveTo>
                    <a:pt x="32841" y="0"/>
                  </a:moveTo>
                  <a:lnTo>
                    <a:pt x="1135854" y="0"/>
                  </a:lnTo>
                  <a:cubicBezTo>
                    <a:pt x="1144564" y="0"/>
                    <a:pt x="1152917" y="3460"/>
                    <a:pt x="1159076" y="9619"/>
                  </a:cubicBezTo>
                  <a:cubicBezTo>
                    <a:pt x="1165235" y="15778"/>
                    <a:pt x="1168695" y="24131"/>
                    <a:pt x="1168695" y="32841"/>
                  </a:cubicBezTo>
                  <a:lnTo>
                    <a:pt x="1168695" y="681563"/>
                  </a:lnTo>
                  <a:cubicBezTo>
                    <a:pt x="1168695" y="690273"/>
                    <a:pt x="1165235" y="698627"/>
                    <a:pt x="1159076" y="704786"/>
                  </a:cubicBezTo>
                  <a:cubicBezTo>
                    <a:pt x="1152917" y="710944"/>
                    <a:pt x="1144564" y="714405"/>
                    <a:pt x="1135854" y="714405"/>
                  </a:cubicBezTo>
                  <a:lnTo>
                    <a:pt x="32841" y="714405"/>
                  </a:lnTo>
                  <a:cubicBezTo>
                    <a:pt x="24131" y="714405"/>
                    <a:pt x="15778" y="710944"/>
                    <a:pt x="9619" y="704786"/>
                  </a:cubicBezTo>
                  <a:cubicBezTo>
                    <a:pt x="3460" y="698627"/>
                    <a:pt x="0" y="690273"/>
                    <a:pt x="0" y="681563"/>
                  </a:cubicBezTo>
                  <a:lnTo>
                    <a:pt x="0" y="32841"/>
                  </a:lnTo>
                  <a:cubicBezTo>
                    <a:pt x="0" y="24131"/>
                    <a:pt x="3460" y="15778"/>
                    <a:pt x="9619" y="9619"/>
                  </a:cubicBezTo>
                  <a:cubicBezTo>
                    <a:pt x="15778" y="3460"/>
                    <a:pt x="24131" y="0"/>
                    <a:pt x="32841" y="0"/>
                  </a:cubicBezTo>
                  <a:close/>
                </a:path>
              </a:pathLst>
            </a:custGeom>
            <a:blipFill>
              <a:blip r:embed="rId2"/>
              <a:stretch>
                <a:fillRect t="-5109" b="-510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056927" y="1411448"/>
            <a:ext cx="8950006" cy="1804073"/>
            <a:chOff x="0" y="66675"/>
            <a:chExt cx="11933340" cy="2405430"/>
          </a:xfrm>
        </p:grpSpPr>
        <p:sp>
          <p:nvSpPr>
            <p:cNvPr id="8" name="TextBox 8"/>
            <p:cNvSpPr txBox="1"/>
            <p:nvPr/>
          </p:nvSpPr>
          <p:spPr>
            <a:xfrm>
              <a:off x="0" y="1617171"/>
              <a:ext cx="11933340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6"/>
                </a:lnSpc>
              </a:pPr>
              <a:r>
                <a:rPr lang="en-US" sz="430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সংজ্ঞা ও উদাহরণ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6675"/>
              <a:ext cx="11933340" cy="1350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14"/>
                </a:lnSpc>
              </a:pPr>
              <a:r>
                <a:rPr lang="en-US" sz="710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ট্রাবল শ্যুটিং কী?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199886" y="1254284"/>
            <a:ext cx="440386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9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সমস্যার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কারণ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খুঁজে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বের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করে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সমাধান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করা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199886" y="2159050"/>
            <a:ext cx="537637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8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ট্রাবল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শ্যুটিং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হলো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কোনো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যন্ত্র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সিস্টেমে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হলে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তার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কারণ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চিহ্নিত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সঠিক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সমাধান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বের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প্রক্রিয়া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03409" y="4576835"/>
            <a:ext cx="5569330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98"/>
              </a:lnSpc>
            </a:pPr>
            <a:endParaRPr lang="en-US" sz="2100" dirty="0">
              <a:solidFill>
                <a:srgbClr val="5E5E5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>
              <a:lnSpc>
                <a:spcPts val="3098"/>
              </a:lnSpc>
            </a:pP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ফ্যান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না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ঘোরা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-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সুইচ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বিদ্যু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ৎ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সংযোগ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পরীক্ষা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করা</a:t>
            </a:r>
            <a:endParaRPr lang="en-US" sz="2100" dirty="0">
              <a:solidFill>
                <a:srgbClr val="5E5E5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>
              <a:lnSpc>
                <a:spcPts val="3098"/>
              </a:lnSpc>
            </a:pP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•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মোবাইল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হ্যাং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হওয়া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-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রিস্টার্ট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দেখা</a:t>
            </a:r>
            <a:endParaRPr lang="en-US" sz="2100" dirty="0">
              <a:solidFill>
                <a:srgbClr val="5E5E5E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56926" y="8960370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9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নবম শ্রেণি আইসিটি - মাদ্রাসা শিক্ষা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99886" y="7209290"/>
            <a:ext cx="537637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8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প্রতিদিনের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ছোট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ছোট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সমাধান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করতে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পারলে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তুমিও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একজন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দক্ষ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ট্রাবল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শ্যুটার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হতে</a:t>
            </a:r>
            <a:endParaRPr lang="en-US" sz="2100" dirty="0">
              <a:solidFill>
                <a:srgbClr val="5E5E5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>
              <a:lnSpc>
                <a:spcPts val="3098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পারবে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!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11199886" y="4139792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9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দৈনন্দিন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জীবনের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উদাহরণ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4960" y="-141616"/>
            <a:ext cx="1683660" cy="10428617"/>
            <a:chOff x="0" y="0"/>
            <a:chExt cx="443433" cy="2746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33" cy="2746631"/>
            </a:xfrm>
            <a:custGeom>
              <a:avLst/>
              <a:gdLst/>
              <a:ahLst/>
              <a:cxnLst/>
              <a:rect l="l" t="t" r="r" b="b"/>
              <a:pathLst>
                <a:path w="443433" h="2746631">
                  <a:moveTo>
                    <a:pt x="221716" y="0"/>
                  </a:moveTo>
                  <a:lnTo>
                    <a:pt x="221716" y="0"/>
                  </a:lnTo>
                  <a:cubicBezTo>
                    <a:pt x="344167" y="0"/>
                    <a:pt x="443433" y="99266"/>
                    <a:pt x="443433" y="221716"/>
                  </a:cubicBezTo>
                  <a:lnTo>
                    <a:pt x="443433" y="2524915"/>
                  </a:lnTo>
                  <a:cubicBezTo>
                    <a:pt x="443433" y="2583718"/>
                    <a:pt x="420074" y="2640112"/>
                    <a:pt x="378494" y="2681692"/>
                  </a:cubicBezTo>
                  <a:cubicBezTo>
                    <a:pt x="336914" y="2723272"/>
                    <a:pt x="280519" y="2746631"/>
                    <a:pt x="221716" y="2746631"/>
                  </a:cubicBezTo>
                  <a:lnTo>
                    <a:pt x="221716" y="2746631"/>
                  </a:lnTo>
                  <a:cubicBezTo>
                    <a:pt x="99266" y="2746631"/>
                    <a:pt x="0" y="2647366"/>
                    <a:pt x="0" y="2524915"/>
                  </a:cubicBezTo>
                  <a:lnTo>
                    <a:pt x="0" y="221716"/>
                  </a:lnTo>
                  <a:cubicBezTo>
                    <a:pt x="0" y="162914"/>
                    <a:pt x="23359" y="106519"/>
                    <a:pt x="64939" y="64939"/>
                  </a:cubicBezTo>
                  <a:cubicBezTo>
                    <a:pt x="106519" y="23359"/>
                    <a:pt x="162914" y="0"/>
                    <a:pt x="221716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3433" cy="277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6927" y="3750845"/>
            <a:ext cx="7543562" cy="4611258"/>
            <a:chOff x="0" y="0"/>
            <a:chExt cx="1168695" cy="7144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8695" cy="714405"/>
            </a:xfrm>
            <a:custGeom>
              <a:avLst/>
              <a:gdLst/>
              <a:ahLst/>
              <a:cxnLst/>
              <a:rect l="l" t="t" r="r" b="b"/>
              <a:pathLst>
                <a:path w="1168695" h="714405">
                  <a:moveTo>
                    <a:pt x="32841" y="0"/>
                  </a:moveTo>
                  <a:lnTo>
                    <a:pt x="1135854" y="0"/>
                  </a:lnTo>
                  <a:cubicBezTo>
                    <a:pt x="1144564" y="0"/>
                    <a:pt x="1152917" y="3460"/>
                    <a:pt x="1159076" y="9619"/>
                  </a:cubicBezTo>
                  <a:cubicBezTo>
                    <a:pt x="1165235" y="15778"/>
                    <a:pt x="1168695" y="24131"/>
                    <a:pt x="1168695" y="32841"/>
                  </a:cubicBezTo>
                  <a:lnTo>
                    <a:pt x="1168695" y="681563"/>
                  </a:lnTo>
                  <a:cubicBezTo>
                    <a:pt x="1168695" y="690273"/>
                    <a:pt x="1165235" y="698627"/>
                    <a:pt x="1159076" y="704786"/>
                  </a:cubicBezTo>
                  <a:cubicBezTo>
                    <a:pt x="1152917" y="710944"/>
                    <a:pt x="1144564" y="714405"/>
                    <a:pt x="1135854" y="714405"/>
                  </a:cubicBezTo>
                  <a:lnTo>
                    <a:pt x="32841" y="714405"/>
                  </a:lnTo>
                  <a:cubicBezTo>
                    <a:pt x="24131" y="714405"/>
                    <a:pt x="15778" y="710944"/>
                    <a:pt x="9619" y="704786"/>
                  </a:cubicBezTo>
                  <a:cubicBezTo>
                    <a:pt x="3460" y="698627"/>
                    <a:pt x="0" y="690273"/>
                    <a:pt x="0" y="681563"/>
                  </a:cubicBezTo>
                  <a:lnTo>
                    <a:pt x="0" y="32841"/>
                  </a:lnTo>
                  <a:cubicBezTo>
                    <a:pt x="0" y="24131"/>
                    <a:pt x="3460" y="15778"/>
                    <a:pt x="9619" y="9619"/>
                  </a:cubicBezTo>
                  <a:cubicBezTo>
                    <a:pt x="15778" y="3460"/>
                    <a:pt x="24131" y="0"/>
                    <a:pt x="32841" y="0"/>
                  </a:cubicBezTo>
                  <a:close/>
                </a:path>
              </a:pathLst>
            </a:custGeom>
            <a:blipFill>
              <a:blip r:embed="rId2"/>
              <a:stretch>
                <a:fillRect t="-5109" b="-510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087596" y="1005744"/>
            <a:ext cx="8742203" cy="3554602"/>
            <a:chOff x="0" y="66675"/>
            <a:chExt cx="11933340" cy="2496408"/>
          </a:xfrm>
        </p:grpSpPr>
        <p:sp>
          <p:nvSpPr>
            <p:cNvPr id="8" name="TextBox 8"/>
            <p:cNvSpPr txBox="1"/>
            <p:nvPr/>
          </p:nvSpPr>
          <p:spPr>
            <a:xfrm>
              <a:off x="0" y="1505998"/>
              <a:ext cx="11933340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6"/>
                </a:lnSpc>
              </a:pPr>
              <a:r>
                <a:rPr lang="en-US" sz="430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গুরুত্ব ও সুবিধা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6675"/>
              <a:ext cx="11933340" cy="2496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93"/>
                </a:lnSpc>
              </a:pPr>
              <a:r>
                <a:rPr lang="en-US" sz="66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কেন</a:t>
              </a:r>
              <a:r>
                <a:rPr lang="en-US" sz="66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66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ট্রাবল</a:t>
              </a:r>
              <a:r>
                <a:rPr lang="en-US" sz="66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66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শ্যুটিং</a:t>
              </a:r>
              <a:r>
                <a:rPr lang="en-US" sz="66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66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দরকার</a:t>
              </a:r>
              <a:r>
                <a:rPr lang="en-US" sz="66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?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199886" y="1490846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সমস্যা দ্রুত সমাধান করা যায়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99886" y="4130267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সময় ও টাকা বাঁচানো হয়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99886" y="1920925"/>
            <a:ext cx="5376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ট্রাবল শ্যুটিং জানলে যেকোনো প্রযুক্তিগত সমস্যা দ্রুত চিহ্নিত করে সমাধান করা সম্ভব হয়।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99886" y="4560346"/>
            <a:ext cx="537637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নিজে সমস্যা সমাধান করলে মেরামতের জন্য বাইরে যেতে হয় না, ফলে সময় ও অর্থ সাশ্রয় হয়।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56926" y="8961089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নবম শ্রেণি আইসিটি - মাদ্রাসা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99886" y="6769688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নিজে নিজে দক্ষ হওয়া সম্ভব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99886" y="7199765"/>
            <a:ext cx="5376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ট্রাবল শ্যুটিং অনুশীলনে তুমি প্রযুক্তিতে আত্মনির্ভরশীল ও দক্ষ হয়ে উঠবে।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2"/>
            <a:ext cx="8028682" cy="4711121"/>
            <a:chOff x="0" y="0"/>
            <a:chExt cx="2114550" cy="12407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4550" cy="1240789"/>
            </a:xfrm>
            <a:custGeom>
              <a:avLst/>
              <a:gdLst/>
              <a:ahLst/>
              <a:cxnLst/>
              <a:rect l="l" t="t" r="r" b="b"/>
              <a:pathLst>
                <a:path w="2114550" h="1240789">
                  <a:moveTo>
                    <a:pt x="0" y="0"/>
                  </a:moveTo>
                  <a:lnTo>
                    <a:pt x="2114550" y="0"/>
                  </a:lnTo>
                  <a:lnTo>
                    <a:pt x="2114550" y="1240789"/>
                  </a:lnTo>
                  <a:lnTo>
                    <a:pt x="0" y="1240789"/>
                  </a:lnTo>
                  <a:close/>
                </a:path>
              </a:pathLst>
            </a:custGeom>
            <a:solidFill>
              <a:srgbClr val="066C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14550" cy="1297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043785" y="1667013"/>
            <a:ext cx="6900798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8"/>
              </a:lnSpc>
              <a:spcBef>
                <a:spcPct val="0"/>
              </a:spcBef>
            </a:pPr>
            <a:r>
              <a:rPr lang="en-US" sz="2300" spc="-11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 চিহ্নিত করা</a:t>
            </a:r>
          </a:p>
          <a:p>
            <a:pPr>
              <a:lnSpc>
                <a:spcPts val="3118"/>
              </a:lnSpc>
              <a:spcBef>
                <a:spcPct val="0"/>
              </a:spcBef>
            </a:pPr>
            <a:r>
              <a:rPr lang="en-US" sz="2300" spc="-11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প্রথমে সমস্যাটি কী তা স্পষ্টভাবে বুঝতে হবে। কম্পিউটার কি চালু হচ্ছে না? নাকি স্ক্রিনে কিছু দেখা যাচ্ছে না?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43785" y="4682545"/>
            <a:ext cx="6900798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8"/>
              </a:lnSpc>
              <a:spcBef>
                <a:spcPct val="0"/>
              </a:spcBef>
            </a:pPr>
            <a:r>
              <a:rPr lang="en-US" sz="2300" spc="-11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কারণ খুঁজে বের করা</a:t>
            </a:r>
          </a:p>
          <a:p>
            <a:pPr>
              <a:lnSpc>
                <a:spcPts val="3118"/>
              </a:lnSpc>
              <a:spcBef>
                <a:spcPct val="0"/>
              </a:spcBef>
            </a:pPr>
            <a:r>
              <a:rPr lang="en-US" sz="2300" spc="-11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সমস্যার পেছনে কী কারণ থাকতে পারে তা চিন্তা করো। বিদ্যুৎ আছে কি? কেবল ঠিকমতো লাগানো আছে কি?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43785" y="7698080"/>
            <a:ext cx="6900798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8"/>
              </a:lnSpc>
              <a:spcBef>
                <a:spcPct val="0"/>
              </a:spcBef>
            </a:pPr>
            <a:r>
              <a:rPr lang="en-US" sz="2300" spc="-11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সমাধান চেষ্টা করা ও ফলাফল যাচাই করা</a:t>
            </a:r>
          </a:p>
          <a:p>
            <a:pPr>
              <a:lnSpc>
                <a:spcPts val="3118"/>
              </a:lnSpc>
              <a:spcBef>
                <a:spcPct val="0"/>
              </a:spcBef>
            </a:pPr>
            <a:r>
              <a:rPr lang="en-US" sz="2300" spc="-11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সম্ভাব্য সমাধান প্রয়োগ করো এবং দেখো সমস্যার সমাধান হয়েছে কিনা। না হলে আবার চেষ্টা করো।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61916" y="1674455"/>
            <a:ext cx="402130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7"/>
              </a:lnSpc>
            </a:pPr>
            <a:r>
              <a:rPr lang="en-US" sz="500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ট্রাবল শ্যুটিং এর ধাপ</a:t>
            </a:r>
          </a:p>
        </p:txBody>
      </p:sp>
      <p:sp>
        <p:nvSpPr>
          <p:cNvPr id="9" name="AutoShape 9"/>
          <p:cNvSpPr/>
          <p:nvPr/>
        </p:nvSpPr>
        <p:spPr>
          <a:xfrm>
            <a:off x="9317972" y="1979789"/>
            <a:ext cx="0" cy="727851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 rot="-5400000">
            <a:off x="8607404" y="1565300"/>
            <a:ext cx="1411613" cy="338418"/>
            <a:chOff x="0" y="0"/>
            <a:chExt cx="465702" cy="1116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8607404" y="4601930"/>
            <a:ext cx="1411613" cy="338418"/>
            <a:chOff x="0" y="0"/>
            <a:chExt cx="465702" cy="11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8607404" y="7642319"/>
            <a:ext cx="1411613" cy="338418"/>
            <a:chOff x="0" y="0"/>
            <a:chExt cx="465702" cy="11164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6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043784" y="1028700"/>
            <a:ext cx="407347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7"/>
              </a:lnSpc>
            </a:pPr>
            <a:r>
              <a:rPr lang="en-US" sz="2900" b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ধাপ ১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43784" y="4044233"/>
            <a:ext cx="407347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7"/>
              </a:lnSpc>
            </a:pPr>
            <a:r>
              <a:rPr lang="en-US" sz="2900" b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ধাপ ২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43784" y="7059767"/>
            <a:ext cx="407347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7"/>
              </a:lnSpc>
            </a:pPr>
            <a:r>
              <a:rPr lang="en-US" sz="2900" b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ধাপ ৩ ও ৪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" y="4711123"/>
            <a:ext cx="8028682" cy="5575880"/>
            <a:chOff x="0" y="0"/>
            <a:chExt cx="1243853" cy="8638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43853" cy="863850"/>
            </a:xfrm>
            <a:custGeom>
              <a:avLst/>
              <a:gdLst/>
              <a:ahLst/>
              <a:cxnLst/>
              <a:rect l="l" t="t" r="r" b="b"/>
              <a:pathLst>
                <a:path w="1243853" h="863850">
                  <a:moveTo>
                    <a:pt x="0" y="0"/>
                  </a:moveTo>
                  <a:lnTo>
                    <a:pt x="1243853" y="0"/>
                  </a:lnTo>
                  <a:lnTo>
                    <a:pt x="1243853" y="863850"/>
                  </a:lnTo>
                  <a:lnTo>
                    <a:pt x="0" y="863850"/>
                  </a:lnTo>
                  <a:close/>
                </a:path>
              </a:pathLst>
            </a:custGeom>
            <a:blipFill>
              <a:blip r:embed="rId2"/>
              <a:stretch>
                <a:fillRect l="-1539" r="-153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4960" y="-141616"/>
            <a:ext cx="1683660" cy="10428617"/>
            <a:chOff x="0" y="0"/>
            <a:chExt cx="443433" cy="2746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33" cy="2746631"/>
            </a:xfrm>
            <a:custGeom>
              <a:avLst/>
              <a:gdLst/>
              <a:ahLst/>
              <a:cxnLst/>
              <a:rect l="l" t="t" r="r" b="b"/>
              <a:pathLst>
                <a:path w="443433" h="2746631">
                  <a:moveTo>
                    <a:pt x="221716" y="0"/>
                  </a:moveTo>
                  <a:lnTo>
                    <a:pt x="221716" y="0"/>
                  </a:lnTo>
                  <a:cubicBezTo>
                    <a:pt x="344167" y="0"/>
                    <a:pt x="443433" y="99266"/>
                    <a:pt x="443433" y="221716"/>
                  </a:cubicBezTo>
                  <a:lnTo>
                    <a:pt x="443433" y="2524915"/>
                  </a:lnTo>
                  <a:cubicBezTo>
                    <a:pt x="443433" y="2583718"/>
                    <a:pt x="420074" y="2640112"/>
                    <a:pt x="378494" y="2681692"/>
                  </a:cubicBezTo>
                  <a:cubicBezTo>
                    <a:pt x="336914" y="2723272"/>
                    <a:pt x="280519" y="2746631"/>
                    <a:pt x="221716" y="2746631"/>
                  </a:cubicBezTo>
                  <a:lnTo>
                    <a:pt x="221716" y="2746631"/>
                  </a:lnTo>
                  <a:cubicBezTo>
                    <a:pt x="99266" y="2746631"/>
                    <a:pt x="0" y="2647366"/>
                    <a:pt x="0" y="2524915"/>
                  </a:cubicBezTo>
                  <a:lnTo>
                    <a:pt x="0" y="221716"/>
                  </a:lnTo>
                  <a:cubicBezTo>
                    <a:pt x="0" y="162914"/>
                    <a:pt x="23359" y="106519"/>
                    <a:pt x="64939" y="64939"/>
                  </a:cubicBezTo>
                  <a:cubicBezTo>
                    <a:pt x="106519" y="23359"/>
                    <a:pt x="162914" y="0"/>
                    <a:pt x="221716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3433" cy="277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6927" y="3750845"/>
            <a:ext cx="7543562" cy="4611258"/>
            <a:chOff x="0" y="0"/>
            <a:chExt cx="1168695" cy="7144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8695" cy="714405"/>
            </a:xfrm>
            <a:custGeom>
              <a:avLst/>
              <a:gdLst/>
              <a:ahLst/>
              <a:cxnLst/>
              <a:rect l="l" t="t" r="r" b="b"/>
              <a:pathLst>
                <a:path w="1168695" h="714405">
                  <a:moveTo>
                    <a:pt x="32841" y="0"/>
                  </a:moveTo>
                  <a:lnTo>
                    <a:pt x="1135854" y="0"/>
                  </a:lnTo>
                  <a:cubicBezTo>
                    <a:pt x="1144564" y="0"/>
                    <a:pt x="1152917" y="3460"/>
                    <a:pt x="1159076" y="9619"/>
                  </a:cubicBezTo>
                  <a:cubicBezTo>
                    <a:pt x="1165235" y="15778"/>
                    <a:pt x="1168695" y="24131"/>
                    <a:pt x="1168695" y="32841"/>
                  </a:cubicBezTo>
                  <a:lnTo>
                    <a:pt x="1168695" y="681563"/>
                  </a:lnTo>
                  <a:cubicBezTo>
                    <a:pt x="1168695" y="690273"/>
                    <a:pt x="1165235" y="698627"/>
                    <a:pt x="1159076" y="704786"/>
                  </a:cubicBezTo>
                  <a:cubicBezTo>
                    <a:pt x="1152917" y="710944"/>
                    <a:pt x="1144564" y="714405"/>
                    <a:pt x="1135854" y="714405"/>
                  </a:cubicBezTo>
                  <a:lnTo>
                    <a:pt x="32841" y="714405"/>
                  </a:lnTo>
                  <a:cubicBezTo>
                    <a:pt x="24131" y="714405"/>
                    <a:pt x="15778" y="710944"/>
                    <a:pt x="9619" y="704786"/>
                  </a:cubicBezTo>
                  <a:cubicBezTo>
                    <a:pt x="3460" y="698627"/>
                    <a:pt x="0" y="690273"/>
                    <a:pt x="0" y="681563"/>
                  </a:cubicBezTo>
                  <a:lnTo>
                    <a:pt x="0" y="32841"/>
                  </a:lnTo>
                  <a:cubicBezTo>
                    <a:pt x="0" y="24131"/>
                    <a:pt x="3460" y="15778"/>
                    <a:pt x="9619" y="9619"/>
                  </a:cubicBezTo>
                  <a:cubicBezTo>
                    <a:pt x="15778" y="3460"/>
                    <a:pt x="24131" y="0"/>
                    <a:pt x="32841" y="0"/>
                  </a:cubicBezTo>
                  <a:close/>
                </a:path>
              </a:pathLst>
            </a:custGeom>
            <a:blipFill>
              <a:blip r:embed="rId2"/>
              <a:stretch>
                <a:fillRect t="-5109" b="-510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360631" y="1148354"/>
            <a:ext cx="8950006" cy="1795363"/>
            <a:chOff x="0" y="57150"/>
            <a:chExt cx="11933340" cy="2393816"/>
          </a:xfrm>
        </p:grpSpPr>
        <p:sp>
          <p:nvSpPr>
            <p:cNvPr id="8" name="TextBox 8"/>
            <p:cNvSpPr txBox="1"/>
            <p:nvPr/>
          </p:nvSpPr>
          <p:spPr>
            <a:xfrm>
              <a:off x="0" y="1451369"/>
              <a:ext cx="11933340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6"/>
                </a:lnSpc>
              </a:pPr>
              <a:r>
                <a:rPr lang="en-US" sz="430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Common Hardware Issues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11933340" cy="2393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43"/>
                </a:lnSpc>
              </a:pPr>
              <a:r>
                <a:rPr lang="en-US" sz="64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সাধারণ</a:t>
              </a:r>
              <a:r>
                <a:rPr lang="en-US" sz="64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64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সমস্যা</a:t>
              </a:r>
              <a:r>
                <a:rPr lang="en-US" sz="64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(</a:t>
              </a:r>
              <a:r>
                <a:rPr lang="en-US" sz="64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হার্ডওয়্যার</a:t>
              </a:r>
              <a:r>
                <a:rPr lang="en-US" sz="64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)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199886" y="1490846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কম্পিউটার চালু না হওয়া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99886" y="4130267"/>
            <a:ext cx="5376376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মনিটরে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কিছু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দেখা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না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যাওয়া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199886" y="1920924"/>
            <a:ext cx="537637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পাওয়ার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বাটন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চাপলেও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কম্পিউটার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সাড়া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দিচ্ছে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না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-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বিদ্যু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ৎ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সংযোগ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ও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পাওয়ার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ক্যাবল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পরীক্ষা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করো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99886" y="4560346"/>
            <a:ext cx="5376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কম্পিউটার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চালু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কিন্তু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স্ক্রিন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অন্ধকার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-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মনিটরের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পাওয়ার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ও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ভিডিও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ক্যাবল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চেক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করো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56926" y="8961089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ট্রাবল শ্যুটিং - নবম শ্রেণি আইসিটি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99886" y="6769688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কেবল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ঢিলা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বা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ভুল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সংযোগ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199886" y="7199765"/>
            <a:ext cx="5376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সব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কেবল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সঠিকভাবে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লাগানো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আছে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কিনা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দেখো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-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ঢিলা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সংযোগ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অনেক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কারণ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4960" y="-141616"/>
            <a:ext cx="1683660" cy="10428617"/>
            <a:chOff x="0" y="0"/>
            <a:chExt cx="443433" cy="2746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33" cy="2746631"/>
            </a:xfrm>
            <a:custGeom>
              <a:avLst/>
              <a:gdLst/>
              <a:ahLst/>
              <a:cxnLst/>
              <a:rect l="l" t="t" r="r" b="b"/>
              <a:pathLst>
                <a:path w="443433" h="2746631">
                  <a:moveTo>
                    <a:pt x="221716" y="0"/>
                  </a:moveTo>
                  <a:lnTo>
                    <a:pt x="221716" y="0"/>
                  </a:lnTo>
                  <a:cubicBezTo>
                    <a:pt x="344167" y="0"/>
                    <a:pt x="443433" y="99266"/>
                    <a:pt x="443433" y="221716"/>
                  </a:cubicBezTo>
                  <a:lnTo>
                    <a:pt x="443433" y="2524915"/>
                  </a:lnTo>
                  <a:cubicBezTo>
                    <a:pt x="443433" y="2583718"/>
                    <a:pt x="420074" y="2640112"/>
                    <a:pt x="378494" y="2681692"/>
                  </a:cubicBezTo>
                  <a:cubicBezTo>
                    <a:pt x="336914" y="2723272"/>
                    <a:pt x="280519" y="2746631"/>
                    <a:pt x="221716" y="2746631"/>
                  </a:cubicBezTo>
                  <a:lnTo>
                    <a:pt x="221716" y="2746631"/>
                  </a:lnTo>
                  <a:cubicBezTo>
                    <a:pt x="99266" y="2746631"/>
                    <a:pt x="0" y="2647366"/>
                    <a:pt x="0" y="2524915"/>
                  </a:cubicBezTo>
                  <a:lnTo>
                    <a:pt x="0" y="221716"/>
                  </a:lnTo>
                  <a:cubicBezTo>
                    <a:pt x="0" y="162914"/>
                    <a:pt x="23359" y="106519"/>
                    <a:pt x="64939" y="64939"/>
                  </a:cubicBezTo>
                  <a:cubicBezTo>
                    <a:pt x="106519" y="23359"/>
                    <a:pt x="162914" y="0"/>
                    <a:pt x="221716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3433" cy="277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6927" y="3750845"/>
            <a:ext cx="7543562" cy="4611258"/>
            <a:chOff x="0" y="0"/>
            <a:chExt cx="1168695" cy="7144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8695" cy="714405"/>
            </a:xfrm>
            <a:custGeom>
              <a:avLst/>
              <a:gdLst/>
              <a:ahLst/>
              <a:cxnLst/>
              <a:rect l="l" t="t" r="r" b="b"/>
              <a:pathLst>
                <a:path w="1168695" h="714405">
                  <a:moveTo>
                    <a:pt x="32841" y="0"/>
                  </a:moveTo>
                  <a:lnTo>
                    <a:pt x="1135854" y="0"/>
                  </a:lnTo>
                  <a:cubicBezTo>
                    <a:pt x="1144564" y="0"/>
                    <a:pt x="1152917" y="3460"/>
                    <a:pt x="1159076" y="9619"/>
                  </a:cubicBezTo>
                  <a:cubicBezTo>
                    <a:pt x="1165235" y="15778"/>
                    <a:pt x="1168695" y="24131"/>
                    <a:pt x="1168695" y="32841"/>
                  </a:cubicBezTo>
                  <a:lnTo>
                    <a:pt x="1168695" y="681563"/>
                  </a:lnTo>
                  <a:cubicBezTo>
                    <a:pt x="1168695" y="690273"/>
                    <a:pt x="1165235" y="698627"/>
                    <a:pt x="1159076" y="704786"/>
                  </a:cubicBezTo>
                  <a:cubicBezTo>
                    <a:pt x="1152917" y="710944"/>
                    <a:pt x="1144564" y="714405"/>
                    <a:pt x="1135854" y="714405"/>
                  </a:cubicBezTo>
                  <a:lnTo>
                    <a:pt x="32841" y="714405"/>
                  </a:lnTo>
                  <a:cubicBezTo>
                    <a:pt x="24131" y="714405"/>
                    <a:pt x="15778" y="710944"/>
                    <a:pt x="9619" y="704786"/>
                  </a:cubicBezTo>
                  <a:cubicBezTo>
                    <a:pt x="3460" y="698627"/>
                    <a:pt x="0" y="690273"/>
                    <a:pt x="0" y="681563"/>
                  </a:cubicBezTo>
                  <a:lnTo>
                    <a:pt x="0" y="32841"/>
                  </a:lnTo>
                  <a:cubicBezTo>
                    <a:pt x="0" y="24131"/>
                    <a:pt x="3460" y="15778"/>
                    <a:pt x="9619" y="9619"/>
                  </a:cubicBezTo>
                  <a:cubicBezTo>
                    <a:pt x="15778" y="3460"/>
                    <a:pt x="24131" y="0"/>
                    <a:pt x="32841" y="0"/>
                  </a:cubicBezTo>
                  <a:close/>
                </a:path>
              </a:pathLst>
            </a:custGeom>
            <a:blipFill>
              <a:blip r:embed="rId2"/>
              <a:stretch>
                <a:fillRect t="-5109" b="-510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056927" y="1404303"/>
            <a:ext cx="8950006" cy="1744067"/>
            <a:chOff x="0" y="57150"/>
            <a:chExt cx="11933340" cy="2325422"/>
          </a:xfrm>
        </p:grpSpPr>
        <p:sp>
          <p:nvSpPr>
            <p:cNvPr id="8" name="TextBox 8"/>
            <p:cNvSpPr txBox="1"/>
            <p:nvPr/>
          </p:nvSpPr>
          <p:spPr>
            <a:xfrm>
              <a:off x="0" y="1409441"/>
              <a:ext cx="11933340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6"/>
                </a:lnSpc>
              </a:pPr>
              <a:r>
                <a:rPr lang="en-US" sz="430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Common Software Problems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11933340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2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সাধারণ</a:t>
              </a:r>
              <a:r>
                <a:rPr lang="en-US" sz="62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62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সমস্যা</a:t>
              </a:r>
              <a:r>
                <a:rPr lang="en-US" sz="62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(</a:t>
              </a:r>
              <a:r>
                <a:rPr lang="en-US" sz="62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সফটওয়্যার</a:t>
              </a:r>
              <a:r>
                <a:rPr lang="en-US" sz="62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)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199887" y="1490847"/>
            <a:ext cx="6021314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প্রোগ্রাম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চালু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না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হওয়া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99886" y="4130267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ভাইরাস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সমস্যা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199886" y="1920925"/>
            <a:ext cx="5376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কোনো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সফটওয়্যার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অ্যাপ্লিকেশন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ক্লিক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করলে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খুলছে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না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এরর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দেখাচ্ছে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99886" y="4560346"/>
            <a:ext cx="5376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কম্পিউটারে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ভাইরাস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ঢুকলে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ফাইল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নষ্ট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হয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়,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পপ-আপ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আসে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সিস্টেম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অস্বাভাবিক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আচরণ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56926" y="8961089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নবম শ্রেণি আইসিটি - মাদ্রাসা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99886" y="6769688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সিস্টেম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ধীরগতিতে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চলা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199886" y="7199765"/>
            <a:ext cx="5376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কম্পিউটার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খুব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ধীরে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কাজ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হ্যাং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হচ্ছে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রেসপন্স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করতে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দেরি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হচ্ছে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543</Words>
  <Application>Microsoft Office PowerPoint</Application>
  <PresentationFormat>Custom</PresentationFormat>
  <Paragraphs>107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Helvetica World Bold</vt:lpstr>
      <vt:lpstr>Vrinda</vt:lpstr>
      <vt:lpstr>Clear Sans</vt:lpstr>
      <vt:lpstr>Nikosh</vt:lpstr>
      <vt:lpstr>NikoshBAN</vt:lpstr>
      <vt:lpstr>Canva Sans</vt:lpstr>
      <vt:lpstr>Clear Sans Medium</vt:lpstr>
      <vt:lpstr>Calibri</vt:lpstr>
      <vt:lpstr>Hammersmith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ট্রাবল শ্যুটিং: নবম শ্রেণি ICT</dc:title>
  <cp:lastModifiedBy>Faisal Computer</cp:lastModifiedBy>
  <cp:revision>28</cp:revision>
  <dcterms:created xsi:type="dcterms:W3CDTF">2006-08-16T00:00:00Z</dcterms:created>
  <dcterms:modified xsi:type="dcterms:W3CDTF">2026-05-13T05:29:53Z</dcterms:modified>
  <dc:identifier>DAHI3hjRSiQ</dc:identifier>
</cp:coreProperties>
</file>