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4" r:id="rId4"/>
    <p:sldId id="262" r:id="rId5"/>
    <p:sldId id="261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86" r:id="rId16"/>
    <p:sldId id="287" r:id="rId17"/>
    <p:sldId id="288" r:id="rId18"/>
    <p:sldId id="289" r:id="rId1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0" userDrawn="1">
          <p15:clr>
            <a:srgbClr val="A4A3A4"/>
          </p15:clr>
        </p15:guide>
        <p15:guide id="2" pos="290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D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00"/>
        <p:guide pos="290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ea typeface="SimSun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ea typeface="SimSun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ea typeface="SimSun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-69850" y="635"/>
            <a:ext cx="6308725" cy="2679065"/>
          </a:xfrm>
          <a:solidFill>
            <a:srgbClr val="2C89E5"/>
          </a:solidFill>
        </p:spPr>
        <p:txBody>
          <a:bodyPr anchor="b" anchorCtr="0"/>
          <a:p>
            <a:pPr defTabSz="914400">
              <a:buClrTx/>
              <a:buSzTx/>
              <a:buFontTx/>
              <a:buNone/>
            </a:pPr>
            <a:r>
              <a:rPr lang="en-US" altLang="zh-CN" sz="8000" kern="1200" baseline="0">
                <a:latin typeface="NikoshBAN" panose="02000000000000000000" charset="0"/>
                <a:ea typeface="+mj-ea"/>
                <a:cs typeface="+mj-cs"/>
              </a:rPr>
              <a:t>স্বাগতম</a:t>
            </a:r>
            <a:br>
              <a:rPr lang="en-US" altLang="zh-CN" sz="8000" kern="1200" baseline="0">
                <a:latin typeface="NikoshBAN" panose="02000000000000000000" charset="0"/>
                <a:ea typeface="+mj-ea"/>
                <a:cs typeface="+mj-cs"/>
              </a:rPr>
            </a:br>
            <a:br>
              <a:rPr lang="en-US" altLang="zh-CN" sz="2800" kern="1200" baseline="0">
                <a:latin typeface="NikoshBAN" panose="02000000000000000000" charset="0"/>
                <a:ea typeface="+mj-ea"/>
                <a:cs typeface="+mj-cs"/>
              </a:rPr>
            </a:br>
            <a:br>
              <a:rPr lang="en-US" altLang="zh-CN" sz="2800" kern="1200" baseline="0">
                <a:latin typeface="NikoshBAN" panose="02000000000000000000" charset="0"/>
                <a:ea typeface="+mj-ea"/>
                <a:cs typeface="+mj-cs"/>
              </a:rPr>
            </a:br>
            <a:endParaRPr lang="en-US" altLang="zh-CN" sz="2800" kern="1200" baseline="0">
              <a:latin typeface="NikoshBAN" panose="02000000000000000000" charset="0"/>
              <a:ea typeface="+mj-ea"/>
              <a:cs typeface="+mj-cs"/>
            </a:endParaRPr>
          </a:p>
        </p:txBody>
      </p:sp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778625" cy="2381250"/>
          </a:xfrm>
        </p:spPr>
        <p:txBody>
          <a:bodyPr anchor="t" anchorCtr="0"/>
          <a:p>
            <a:pPr defTabSz="914400">
              <a:buClrTx/>
              <a:buSzTx/>
              <a:buFontTx/>
            </a:pPr>
            <a:endParaRPr lang="en-US" altLang="zh-CN" kern="1200" baseline="0">
              <a:latin typeface="+mn-lt"/>
              <a:ea typeface="+mn-ea"/>
              <a:cs typeface="+mn-cs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-36830" y="1917065"/>
            <a:ext cx="5674995" cy="4940935"/>
          </a:xfrm>
          <a:prstGeom prst="flowChart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z="36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endParaRPr lang="en-US" sz="44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endParaRPr lang="en-US" sz="44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</p:txBody>
      </p:sp>
      <p:sp>
        <p:nvSpPr>
          <p:cNvPr id="2" name="Can 1"/>
          <p:cNvSpPr/>
          <p:nvPr/>
        </p:nvSpPr>
        <p:spPr>
          <a:xfrm>
            <a:off x="5660390" y="-43180"/>
            <a:ext cx="3757930" cy="6914515"/>
          </a:xfrm>
          <a:prstGeom prst="can">
            <a:avLst>
              <a:gd name="adj" fmla="val 0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3" name="Text Box 2"/>
          <p:cNvSpPr txBox="1"/>
          <p:nvPr/>
        </p:nvSpPr>
        <p:spPr>
          <a:xfrm>
            <a:off x="10065385" y="141224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pic>
        <p:nvPicPr>
          <p:cNvPr id="6" name="Picture 5" descr="WhatsApp Image 2026-05-15 at 2.37.45 P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81015" y="-42545"/>
            <a:ext cx="3837305" cy="6900545"/>
          </a:xfrm>
          <a:prstGeom prst="rect">
            <a:avLst/>
          </a:prstGeom>
        </p:spPr>
      </p:pic>
      <p:sp>
        <p:nvSpPr>
          <p:cNvPr id="5" name="Can 4"/>
          <p:cNvSpPr/>
          <p:nvPr/>
        </p:nvSpPr>
        <p:spPr>
          <a:xfrm>
            <a:off x="-36830" y="-43815"/>
            <a:ext cx="5568950" cy="6496685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sz="3600" strike="noStrike" noProof="1">
                <a:solidFill>
                  <a:schemeClr val="tx1"/>
                </a:solidFill>
                <a:highlight>
                  <a:srgbClr val="00FF00"/>
                </a:highlight>
                <a:sym typeface="+mn-ea"/>
              </a:rPr>
              <a:t>  </a:t>
            </a:r>
            <a:r>
              <a:rPr lang="en-US" sz="3600" strike="noStrike" noProof="1">
                <a:solidFill>
                  <a:schemeClr val="tx1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 পরিচিতিঃ ইসমাইল হোসেন</a:t>
            </a:r>
            <a:endParaRPr lang="en-US" sz="36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r>
              <a:rPr lang="en-US" sz="3600" strike="noStrike" noProof="1">
                <a:solidFill>
                  <a:schemeClr val="tx1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সহকারি শিক্ষক আইসিটি</a:t>
            </a:r>
            <a:endParaRPr lang="en-US" sz="36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r>
              <a:rPr lang="en-US" sz="3600" strike="noStrike" noProof="1">
                <a:solidFill>
                  <a:schemeClr val="tx1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চর রমিজ রশিদিয়া আলিম মাদরাসা</a:t>
            </a:r>
            <a:endParaRPr lang="en-US" sz="36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r>
              <a:rPr lang="en-US" sz="3600" strike="noStrike" noProof="1">
                <a:solidFill>
                  <a:schemeClr val="tx1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রামগতি লক্ষ্মীপুর</a:t>
            </a:r>
            <a:endParaRPr lang="en-US" sz="3600" strike="noStrike" noProof="1">
              <a:solidFill>
                <a:schemeClr val="tx1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r>
              <a:rPr lang="en-US" sz="3600" strike="noStrike" noProof="1">
                <a:solidFill>
                  <a:schemeClr val="tx1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০১৯৩৭৭২৭২৯৩</a:t>
            </a:r>
            <a:endParaRPr lang="en-US" sz="3600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  <p:bldP spid="2049" grpId="1" animBg="1"/>
      <p:bldP spid="4" grpId="0" animBg="1"/>
      <p:bldP spid="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s 3"/>
          <p:cNvSpPr/>
          <p:nvPr/>
        </p:nvSpPr>
        <p:spPr>
          <a:xfrm>
            <a:off x="-11430" y="0"/>
            <a:ext cx="9190990" cy="306451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latin typeface="NikoshBAN" panose="02000000000000000000" charset="0"/>
                <a:cs typeface="NikoshBAN" panose="02000000000000000000" charset="0"/>
              </a:rPr>
              <a:t>স্টার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  <p:pic>
        <p:nvPicPr>
          <p:cNvPr id="5" name="Picture 4" descr="Pictur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00250" y="188595"/>
            <a:ext cx="5111115" cy="1842135"/>
          </a:xfrm>
          <a:prstGeom prst="rect">
            <a:avLst/>
          </a:prstGeom>
        </p:spPr>
      </p:pic>
      <p:sp>
        <p:nvSpPr>
          <p:cNvPr id="6" name="Rectangles 5"/>
          <p:cNvSpPr/>
          <p:nvPr/>
        </p:nvSpPr>
        <p:spPr>
          <a:xfrm>
            <a:off x="-635" y="2981960"/>
            <a:ext cx="9239885" cy="4241165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600">
                <a:latin typeface="NikoshBAN" panose="02000000000000000000" charset="0"/>
                <a:cs typeface="NikoshBAN" panose="02000000000000000000" charset="0"/>
              </a:rPr>
              <a:t> স্টার টপোলজি ঃ সবগুলো কম্পিউটার একটি Hub বা Swich  এর সাথে যুত্ত থাকে</a:t>
            </a:r>
            <a:endParaRPr lang="en-US" sz="3600">
              <a:latin typeface="NikoshBAN" panose="02000000000000000000" charset="0"/>
              <a:cs typeface="NikoshBAN" panose="02000000000000000000" charset="0"/>
            </a:endParaRPr>
          </a:p>
          <a:p>
            <a:pPr algn="ctr"/>
            <a:r>
              <a:rPr lang="en-US" sz="3600">
                <a:latin typeface="NikoshBAN" panose="02000000000000000000" charset="0"/>
                <a:cs typeface="NikoshBAN" panose="02000000000000000000" charset="0"/>
              </a:rPr>
              <a:t>এটি তৈরি খরছ কম </a:t>
            </a:r>
            <a:endParaRPr lang="en-US" sz="3600">
              <a:latin typeface="NikoshBAN" panose="02000000000000000000" charset="0"/>
              <a:cs typeface="NikoshBAN" panose="02000000000000000000" charset="0"/>
            </a:endParaRPr>
          </a:p>
          <a:p>
            <a:pPr algn="ctr"/>
            <a:r>
              <a:rPr lang="en-US" sz="3600">
                <a:latin typeface="NikoshBAN" panose="02000000000000000000" charset="0"/>
                <a:cs typeface="NikoshBAN" panose="02000000000000000000" charset="0"/>
              </a:rPr>
              <a:t>একটি কম্পিউটার নষ্ট হলে পুরো নেটওয়ার্ক নষ্ট হয় </a:t>
            </a:r>
            <a:endParaRPr lang="en-US" sz="3600">
              <a:latin typeface="NikoshBAN" panose="02000000000000000000" charset="0"/>
              <a:cs typeface="NikoshBAN" panose="02000000000000000000" charset="0"/>
            </a:endParaRPr>
          </a:p>
          <a:p>
            <a:pPr algn="ctr"/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  <a:p>
            <a:pPr algn="ctr"/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sp>
        <p:nvSpPr>
          <p:cNvPr id="6" name="Rectangles 5"/>
          <p:cNvSpPr/>
          <p:nvPr/>
        </p:nvSpPr>
        <p:spPr>
          <a:xfrm>
            <a:off x="38100" y="635"/>
            <a:ext cx="9142730" cy="371665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7" name="Picture 6" descr="Picture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035" y="391795"/>
            <a:ext cx="4504690" cy="3172460"/>
          </a:xfrm>
          <a:prstGeom prst="rect">
            <a:avLst/>
          </a:prstGeom>
        </p:spPr>
      </p:pic>
      <p:sp>
        <p:nvSpPr>
          <p:cNvPr id="8" name="Rectangles 7"/>
          <p:cNvSpPr/>
          <p:nvPr/>
        </p:nvSpPr>
        <p:spPr>
          <a:xfrm>
            <a:off x="37465" y="3644900"/>
            <a:ext cx="9145905" cy="323977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en-US" sz="2800">
                <a:solidFill>
                  <a:schemeClr val="tx1"/>
                </a:solidFill>
                <a:latin typeface="NikoshBAN" panose="02000000000000000000" charset="0"/>
                <a:cs typeface="NikoshBAN" panose="02000000000000000000" charset="0"/>
              </a:rPr>
              <a:t>ট্রি টপোলজি ঃ এই টপোলজিতে অনেক স্টার টপলোজি এক সাথে যুক্ত থাকে</a:t>
            </a:r>
            <a:endParaRPr lang="en-US" sz="2800">
              <a:solidFill>
                <a:schemeClr val="tx1"/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just"/>
            <a:r>
              <a:rPr lang="en-US" sz="2800">
                <a:solidFill>
                  <a:schemeClr val="tx1"/>
                </a:solidFill>
                <a:latin typeface="NikoshBAN" panose="02000000000000000000" charset="0"/>
                <a:cs typeface="NikoshBAN" panose="02000000000000000000" charset="0"/>
              </a:rPr>
              <a:t>এটি একটি জনপ্রিয় নেটওয়ার্ক কনফিগারেসন এটি</a:t>
            </a:r>
            <a:endParaRPr lang="en-US" sz="2800">
              <a:solidFill>
                <a:schemeClr val="tx1"/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just"/>
            <a:r>
              <a:rPr lang="en-US" sz="2800">
                <a:solidFill>
                  <a:schemeClr val="tx1"/>
                </a:solidFill>
                <a:latin typeface="NikoshBAN" panose="02000000000000000000" charset="0"/>
                <a:cs typeface="NikoshBAN" panose="02000000000000000000" charset="0"/>
              </a:rPr>
              <a:t>এটি হাবের সাতে যুক্ত থাকে  </a:t>
            </a:r>
            <a:endParaRPr lang="en-US" sz="2800">
              <a:solidFill>
                <a:schemeClr val="tx1"/>
              </a:solidFill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4" name="Rectangles 3"/>
          <p:cNvSpPr/>
          <p:nvPr/>
        </p:nvSpPr>
        <p:spPr>
          <a:xfrm>
            <a:off x="-26035" y="-11430"/>
            <a:ext cx="9134475" cy="38004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5" name="Content Placeholder 4" descr="Picture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743835" y="29845"/>
            <a:ext cx="3387725" cy="3144520"/>
          </a:xfrm>
          <a:prstGeom prst="rect">
            <a:avLst/>
          </a:prstGeom>
        </p:spPr>
      </p:pic>
      <p:sp>
        <p:nvSpPr>
          <p:cNvPr id="6" name="Rectangles 5"/>
          <p:cNvSpPr/>
          <p:nvPr/>
        </p:nvSpPr>
        <p:spPr>
          <a:xfrm>
            <a:off x="35560" y="3717290"/>
            <a:ext cx="9181465" cy="32645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en-US" sz="3600">
                <a:solidFill>
                  <a:srgbClr val="C00000"/>
                </a:solidFill>
                <a:latin typeface="NikoshBAN" panose="02000000000000000000" charset="0"/>
                <a:cs typeface="NikoshBAN" panose="02000000000000000000" charset="0"/>
              </a:rPr>
              <a:t>মেস টপোলোজি ..  মেশ টপোলোজিতে  একটি কম্পিউটার  অনেক গুলো কম্পিউটার এর সাথে যুক্ত থাকে </a:t>
            </a:r>
            <a:endParaRPr lang="en-US" sz="3600">
              <a:solidFill>
                <a:srgbClr val="C00000"/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just"/>
            <a:r>
              <a:rPr lang="en-US" sz="3600">
                <a:solidFill>
                  <a:srgbClr val="C00000"/>
                </a:solidFill>
                <a:latin typeface="NikoshBAN" panose="02000000000000000000" charset="0"/>
                <a:cs typeface="NikoshBAN" panose="02000000000000000000" charset="0"/>
              </a:rPr>
              <a:t>ডেটা আদান প্রদান এর জন্য  (Multiple Poth ) থাকে</a:t>
            </a:r>
            <a:endParaRPr lang="en-US" sz="3600">
              <a:solidFill>
                <a:srgbClr val="C00000"/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just"/>
            <a:r>
              <a:rPr lang="en-US" sz="3600">
                <a:solidFill>
                  <a:srgbClr val="C00000"/>
                </a:solidFill>
                <a:latin typeface="NikoshBAN" panose="02000000000000000000" charset="0"/>
                <a:cs typeface="NikoshBAN" panose="02000000000000000000" charset="0"/>
              </a:rPr>
              <a:t>ছবিতে একটি কামপ্লিট মেশ টপোলোজি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4" name="Rectangles 3"/>
          <p:cNvSpPr/>
          <p:nvPr/>
        </p:nvSpPr>
        <p:spPr>
          <a:xfrm>
            <a:off x="-6985" y="31750"/>
            <a:ext cx="9043035" cy="375729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5" name="Content Placeholder 4" descr="hhybrid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985" y="44450"/>
            <a:ext cx="9090025" cy="3794760"/>
          </a:xfrm>
          <a:prstGeom prst="rect">
            <a:avLst/>
          </a:prstGeom>
        </p:spPr>
      </p:pic>
      <p:sp>
        <p:nvSpPr>
          <p:cNvPr id="6" name="Rectangles 5"/>
          <p:cNvSpPr/>
          <p:nvPr/>
        </p:nvSpPr>
        <p:spPr>
          <a:xfrm>
            <a:off x="0" y="3860800"/>
            <a:ext cx="9144000" cy="302450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  <a:cs typeface="NikoshBAN" panose="02000000000000000000" charset="0"/>
              </a:rPr>
              <a:t>হাইব্রিড টপোলোজি ঃ  হাইব্রিড টপোলোজিতে দুই বা ততোদিক নেটওয়ার্ক যুক্ত থাকে </a:t>
            </a:r>
            <a:endParaRPr lang="en-US" sz="280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l"/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  <a:cs typeface="NikoshBAN" panose="02000000000000000000" charset="0"/>
              </a:rPr>
              <a:t>সকল ধরণের টপলোজির সুবিধার জন্য হাইব্রিড টপোলোজি ব্যবহার করা হয় </a:t>
            </a:r>
            <a:endParaRPr lang="en-US" sz="280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l"/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  <a:cs typeface="NikoshBAN" panose="02000000000000000000" charset="0"/>
              </a:rPr>
              <a:t>স্টার রিং বাস বা মেস টপোলোজির দুর্বলতা সমূহ কমানোর জন্য হাইব্রিড টপোলজি ডিজাইন করা হয় </a:t>
            </a:r>
            <a:r>
              <a:rPr lang="en-US" sz="2800">
                <a:latin typeface="NikoshBAN" panose="02000000000000000000" charset="0"/>
                <a:cs typeface="NikoshBAN" panose="02000000000000000000" charset="0"/>
              </a:rPr>
              <a:t>। </a:t>
            </a:r>
            <a:endParaRPr lang="en-US" sz="2800"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s 3"/>
          <p:cNvSpPr/>
          <p:nvPr/>
        </p:nvSpPr>
        <p:spPr>
          <a:xfrm>
            <a:off x="-186055" y="44450"/>
            <a:ext cx="9330055" cy="686689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800">
                <a:latin typeface="NikoshBAN" panose="02000000000000000000" charset="0"/>
                <a:cs typeface="NikoshBAN" panose="02000000000000000000" charset="0"/>
              </a:rPr>
              <a:t>দল গত কাজ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  <a:p>
            <a:pPr algn="ctr"/>
            <a:r>
              <a:rPr lang="en-US" sz="3600">
                <a:latin typeface="NikoshBAN" panose="02000000000000000000" charset="0"/>
                <a:cs typeface="NikoshBAN" panose="02000000000000000000" charset="0"/>
              </a:rPr>
              <a:t>একটি হাইব্রিড টপোলজির সুবিধা আলোচনা করে খাতায় লিখ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।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s 1"/>
          <p:cNvSpPr/>
          <p:nvPr/>
        </p:nvSpPr>
        <p:spPr>
          <a:xfrm>
            <a:off x="-36830" y="3175"/>
            <a:ext cx="9217025" cy="68103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4400">
                <a:latin typeface="NikoshBAN" panose="02000000000000000000" charset="0"/>
                <a:cs typeface="NikoshBAN" panose="02000000000000000000" charset="0"/>
              </a:rPr>
              <a:t>নেটওয়ার্ক এর  ৫ টি সুবিদা লিখ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  <p:sp>
        <p:nvSpPr>
          <p:cNvPr id="3" name="Rectangles 2"/>
          <p:cNvSpPr/>
          <p:nvPr/>
        </p:nvSpPr>
        <p:spPr>
          <a:xfrm>
            <a:off x="1979930" y="2204720"/>
            <a:ext cx="5256530" cy="72009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8000">
                <a:latin typeface="NikoshBAN" panose="02000000000000000000" charset="0"/>
                <a:cs typeface="NikoshBAN" panose="02000000000000000000" charset="0"/>
              </a:rPr>
              <a:t>একক কাজ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an 2"/>
          <p:cNvSpPr/>
          <p:nvPr/>
        </p:nvSpPr>
        <p:spPr>
          <a:xfrm>
            <a:off x="-70485" y="-243205"/>
            <a:ext cx="9124315" cy="2560320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5400">
                <a:latin typeface="NikoshBAN" panose="02000000000000000000" charset="0"/>
                <a:cs typeface="NikoshBAN" panose="02000000000000000000" charset="0"/>
              </a:rPr>
              <a:t>বাডির কাজ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-70485" y="2305685"/>
            <a:ext cx="9178925" cy="457962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5400">
                <a:latin typeface="NikoshBAN" panose="02000000000000000000" charset="0"/>
                <a:cs typeface="NikoshBAN" panose="02000000000000000000" charset="0"/>
              </a:rPr>
              <a:t>হাইব্রিড টপোলজির গঠন বর্ণনা কর </a:t>
            </a:r>
            <a:r>
              <a:rPr lang="en-US">
                <a:latin typeface="NikoshBAN" panose="02000000000000000000" charset="0"/>
                <a:cs typeface="NikoshBAN" panose="02000000000000000000" charset="0"/>
              </a:rPr>
              <a:t> </a:t>
            </a:r>
            <a:endParaRPr lang="en-US"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s 1"/>
          <p:cNvSpPr/>
          <p:nvPr/>
        </p:nvSpPr>
        <p:spPr>
          <a:xfrm>
            <a:off x="-36195" y="-27305"/>
            <a:ext cx="9107170" cy="31686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6000">
                <a:latin typeface="NikoshBAN" panose="02000000000000000000" charset="0"/>
                <a:cs typeface="NikoshBAN" panose="02000000000000000000" charset="0"/>
              </a:rPr>
              <a:t>ধন্যবাদ</a:t>
            </a:r>
            <a:endParaRPr lang="en-US" sz="6000">
              <a:latin typeface="NikoshBAN" panose="02000000000000000000" charset="0"/>
              <a:cs typeface="NikoshBAN" panose="02000000000000000000" charset="0"/>
            </a:endParaRPr>
          </a:p>
        </p:txBody>
      </p:sp>
      <p:pic>
        <p:nvPicPr>
          <p:cNvPr id="3" name="Picture 2" descr="imag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6195" y="3141345"/>
            <a:ext cx="9072880" cy="3717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95" y="1051878"/>
            <a:ext cx="6858000" cy="2387600"/>
          </a:xfrm>
        </p:spPr>
        <p:txBody>
          <a:bodyPr/>
          <a:p>
            <a:r>
              <a:rPr lang="en-US"/>
              <a:t>`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sp>
        <p:nvSpPr>
          <p:cNvPr id="6" name="Rectangles 5"/>
          <p:cNvSpPr/>
          <p:nvPr/>
        </p:nvSpPr>
        <p:spPr>
          <a:xfrm>
            <a:off x="35560" y="0"/>
            <a:ext cx="9072880" cy="688530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2" name="Picture 1" descr="177057-bouquet-rose-pic-valentine-free-download-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515" y="260350"/>
            <a:ext cx="9051925" cy="6737350"/>
          </a:xfrm>
          <a:prstGeom prst="rect">
            <a:avLst/>
          </a:prstGeom>
        </p:spPr>
      </p:pic>
      <p:pic>
        <p:nvPicPr>
          <p:cNvPr id="3" name="Picture 2" descr="imag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340" y="-34925"/>
            <a:ext cx="9480550" cy="7096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83895" y="116205"/>
            <a:ext cx="8065135" cy="685038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gradFill>
              <a:gsLst>
                <a:gs pos="0">
                  <a:srgbClr val="FE4444"/>
                </a:gs>
                <a:gs pos="100000">
                  <a:srgbClr val="832B2B"/>
                </a:gs>
              </a:gsLst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sz="5400" strike="noStrike" noProof="1">
                <a:solidFill>
                  <a:srgbClr val="00B0F0"/>
                </a:solidFill>
                <a:highlight>
                  <a:srgbClr val="0000FF"/>
                </a:highlight>
                <a:latin typeface="NikoshBAN" panose="02000000000000000000" charset="0"/>
                <a:cs typeface="NikoshBAN" panose="02000000000000000000" charset="0"/>
              </a:rPr>
              <a:t> শ্রেণী.৮ম</a:t>
            </a:r>
            <a:endParaRPr lang="en-US" sz="5400" strike="noStrike" noProof="1">
              <a:solidFill>
                <a:srgbClr val="00B0F0"/>
              </a:solidFill>
              <a:highlight>
                <a:srgbClr val="0000FF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ctr" fontAlgn="base"/>
            <a:r>
              <a:rPr lang="en-US" sz="5400" strike="noStrike" noProof="1">
                <a:solidFill>
                  <a:srgbClr val="00B0F0"/>
                </a:solidFill>
                <a:highlight>
                  <a:srgbClr val="0000FF"/>
                </a:highlight>
                <a:latin typeface="NikoshBAN" panose="02000000000000000000" charset="0"/>
                <a:cs typeface="NikoshBAN" panose="02000000000000000000" charset="0"/>
              </a:rPr>
              <a:t>বিষয় তথ্য ও যোগাযোগ প্রযুক্তি </a:t>
            </a:r>
            <a:endParaRPr lang="en-US" sz="5400" strike="noStrike" noProof="1">
              <a:solidFill>
                <a:srgbClr val="00B0F0"/>
              </a:solidFill>
              <a:highlight>
                <a:srgbClr val="0000FF"/>
              </a:highlight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heel spokes="8"/>
      </p:transition>
    </mc:Choice>
    <mc:Fallback>
      <p:transition spd="slow">
        <p:wheel spokes="8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s 1"/>
          <p:cNvSpPr/>
          <p:nvPr/>
        </p:nvSpPr>
        <p:spPr>
          <a:xfrm>
            <a:off x="612775" y="549275"/>
            <a:ext cx="7559675" cy="61198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pic>
        <p:nvPicPr>
          <p:cNvPr id="4098" name="Picture 2" descr="Pictur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8" y="568325"/>
            <a:ext cx="8802687" cy="6289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Rectangles 3"/>
          <p:cNvSpPr/>
          <p:nvPr/>
        </p:nvSpPr>
        <p:spPr>
          <a:xfrm>
            <a:off x="0" y="521335"/>
            <a:ext cx="8749030" cy="89154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sz="4400" strike="noStrike" noProof="1">
                <a:solidFill>
                  <a:schemeClr val="bg1">
                    <a:lumMod val="95000"/>
                  </a:schemeClr>
                </a:solidFill>
                <a:highlight>
                  <a:srgbClr val="000000"/>
                </a:highlight>
                <a:latin typeface="NikoshBAN" panose="02000000000000000000" charset="0"/>
                <a:cs typeface="NikoshBAN" panose="02000000000000000000" charset="0"/>
              </a:rPr>
              <a:t>ছবিতে কি দেখতে পাচ্ছ</a:t>
            </a:r>
            <a:endParaRPr lang="en-US" sz="4400" strike="noStrike" noProof="1">
              <a:solidFill>
                <a:schemeClr val="bg1">
                  <a:lumMod val="95000"/>
                </a:schemeClr>
              </a:solidFill>
              <a:highlight>
                <a:srgbClr val="000000"/>
              </a:highlight>
              <a:latin typeface="NikoshBAN" panose="02000000000000000000" charset="0"/>
              <a:cs typeface="NikoshBAN" panose="02000000000000000000" charset="0"/>
            </a:endParaRPr>
          </a:p>
        </p:txBody>
      </p:sp>
      <p:pic>
        <p:nvPicPr>
          <p:cNvPr id="4100" name="Picture 4" descr="Pictur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8" y="520700"/>
            <a:ext cx="8802687" cy="6289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s 5"/>
          <p:cNvSpPr/>
          <p:nvPr/>
        </p:nvSpPr>
        <p:spPr>
          <a:xfrm>
            <a:off x="0" y="473710"/>
            <a:ext cx="8749030" cy="89154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sz="4400" strike="noStrike" noProof="1">
                <a:solidFill>
                  <a:schemeClr val="bg1">
                    <a:lumMod val="95000"/>
                  </a:schemeClr>
                </a:solidFill>
                <a:highlight>
                  <a:srgbClr val="000000"/>
                </a:highlight>
                <a:latin typeface="NikoshBAN" panose="02000000000000000000" charset="0"/>
                <a:cs typeface="NikoshBAN" panose="02000000000000000000" charset="0"/>
              </a:rPr>
              <a:t>ছবিতে কি দেখতে পাচ্ছ</a:t>
            </a:r>
            <a:endParaRPr lang="en-US" sz="4400" strike="noStrike" noProof="1">
              <a:solidFill>
                <a:schemeClr val="bg1">
                  <a:lumMod val="95000"/>
                </a:schemeClr>
              </a:solidFill>
              <a:highlight>
                <a:srgbClr val="000000"/>
              </a:highlight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s 1"/>
          <p:cNvSpPr/>
          <p:nvPr/>
        </p:nvSpPr>
        <p:spPr>
          <a:xfrm>
            <a:off x="539750" y="476250"/>
            <a:ext cx="2592388" cy="25209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pic>
        <p:nvPicPr>
          <p:cNvPr id="5122" name="Picture 2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88" y="417513"/>
            <a:ext cx="2597150" cy="25511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Rectangles 3"/>
          <p:cNvSpPr/>
          <p:nvPr/>
        </p:nvSpPr>
        <p:spPr>
          <a:xfrm>
            <a:off x="3419475" y="476250"/>
            <a:ext cx="3024188" cy="24923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pic>
        <p:nvPicPr>
          <p:cNvPr id="5" name="Picture 4" descr="Picture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588" y="485775"/>
            <a:ext cx="3071812" cy="2511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s 5"/>
          <p:cNvSpPr/>
          <p:nvPr/>
        </p:nvSpPr>
        <p:spPr>
          <a:xfrm>
            <a:off x="6516688" y="479425"/>
            <a:ext cx="2303463" cy="25177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pic>
        <p:nvPicPr>
          <p:cNvPr id="5126" name="Picture 6" descr="Picture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7125" y="485775"/>
            <a:ext cx="2614613" cy="2533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Rectangles 7"/>
          <p:cNvSpPr/>
          <p:nvPr/>
        </p:nvSpPr>
        <p:spPr>
          <a:xfrm>
            <a:off x="549275" y="3284538"/>
            <a:ext cx="3230563" cy="26654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pic>
        <p:nvPicPr>
          <p:cNvPr id="5128" name="Picture 8" descr="Picture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375" y="3284538"/>
            <a:ext cx="3192463" cy="2644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s 9"/>
          <p:cNvSpPr/>
          <p:nvPr/>
        </p:nvSpPr>
        <p:spPr>
          <a:xfrm>
            <a:off x="4140200" y="3213100"/>
            <a:ext cx="4176713" cy="295275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pic>
        <p:nvPicPr>
          <p:cNvPr id="5130" name="Picture 10" descr="Picture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0200" y="3133725"/>
            <a:ext cx="4230688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heel spokes="8"/>
      </p:transition>
    </mc:Choice>
    <mc:Fallback>
      <p:transition spd="slow">
        <p:wheel spokes="8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s 2"/>
          <p:cNvSpPr/>
          <p:nvPr/>
        </p:nvSpPr>
        <p:spPr>
          <a:xfrm>
            <a:off x="0" y="0"/>
            <a:ext cx="9065895" cy="681291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sz="7200" strike="noStrike" noProof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</a:rPr>
              <a:t>২য়  অধ্যায় </a:t>
            </a:r>
            <a:endParaRPr lang="en-US" sz="7200" strike="noStrike" noProof="1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charset="0"/>
            </a:endParaRPr>
          </a:p>
          <a:p>
            <a:pPr algn="ctr" fontAlgn="base"/>
            <a:r>
              <a:rPr lang="en-US" sz="7200" strike="noStrike" noProof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</a:rPr>
              <a:t>পাঠ </a:t>
            </a:r>
            <a:endParaRPr lang="en-US" sz="7200" strike="noStrike" noProof="1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charset="0"/>
            </a:endParaRPr>
          </a:p>
          <a:p>
            <a:pPr algn="ctr" fontAlgn="base"/>
            <a:r>
              <a:rPr lang="en-US" sz="7200" strike="noStrike" noProof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</a:rPr>
              <a:t>০৯ টপোলোজি</a:t>
            </a:r>
            <a:endParaRPr lang="en-US" sz="7200" strike="noStrike" noProof="1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2"/>
          <p:cNvSpPr/>
          <p:nvPr/>
        </p:nvSpPr>
        <p:spPr>
          <a:xfrm>
            <a:off x="225425" y="117475"/>
            <a:ext cx="8918575" cy="1366838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r>
              <a:rPr lang="en-US" sz="8000" strike="noStrike" noProof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charset="0"/>
                <a:cs typeface="NikoshBAN" panose="02000000000000000000" charset="0"/>
              </a:rPr>
              <a:t>শিখন ফল</a:t>
            </a:r>
            <a:endParaRPr lang="en-US" sz="8000" strike="noStrike" noProof="1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charset="0"/>
              <a:cs typeface="NikoshBAN" panose="02000000000000000000" charset="0"/>
            </a:endParaRPr>
          </a:p>
        </p:txBody>
      </p:sp>
      <p:sp>
        <p:nvSpPr>
          <p:cNvPr id="4" name="Can 3"/>
          <p:cNvSpPr/>
          <p:nvPr/>
        </p:nvSpPr>
        <p:spPr>
          <a:xfrm>
            <a:off x="395288" y="1889125"/>
            <a:ext cx="8569325" cy="4968875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just" fontAlgn="base"/>
            <a:r>
              <a:rPr lang="en-US" sz="4400" strike="noStrike" noProof="1">
                <a:solidFill>
                  <a:srgbClr val="070D12"/>
                </a:solidFill>
                <a:latin typeface="NikoshBAN" panose="02000000000000000000" charset="0"/>
                <a:cs typeface="NikoshBAN" panose="02000000000000000000" charset="0"/>
              </a:rPr>
              <a:t>১। টপোলজি কি বলতে পারবে</a:t>
            </a:r>
            <a:endParaRPr lang="en-US" sz="4400" strike="noStrike" noProof="1">
              <a:solidFill>
                <a:srgbClr val="070D12"/>
              </a:solidFill>
              <a:latin typeface="NikoshBAN" panose="02000000000000000000" charset="0"/>
              <a:cs typeface="NikoshBAN" panose="02000000000000000000" charset="0"/>
            </a:endParaRPr>
          </a:p>
          <a:p>
            <a:pPr algn="just" fontAlgn="base"/>
            <a:r>
              <a:rPr lang="en-US" sz="4400" strike="noStrike" noProof="1">
                <a:solidFill>
                  <a:srgbClr val="070D12"/>
                </a:solidFill>
                <a:latin typeface="NikoshBAN" panose="02000000000000000000" charset="0"/>
                <a:cs typeface="NikoshBAN" panose="02000000000000000000" charset="0"/>
              </a:rPr>
              <a:t>২। টপোলজি কত প্রকার ও কি কি বলতে পারবে</a:t>
            </a:r>
            <a:endParaRPr lang="en-US" sz="4400" strike="noStrike" noProof="1">
              <a:solidFill>
                <a:srgbClr val="070D12"/>
              </a:solidFill>
              <a:latin typeface="NikoshBAN" panose="02000000000000000000" charset="0"/>
              <a:cs typeface="NikoshBAN" panose="020000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s 1"/>
          <p:cNvSpPr/>
          <p:nvPr/>
        </p:nvSpPr>
        <p:spPr>
          <a:xfrm>
            <a:off x="3810" y="3175"/>
            <a:ext cx="9102725" cy="302895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3" name="Rectangles 2"/>
          <p:cNvSpPr/>
          <p:nvPr/>
        </p:nvSpPr>
        <p:spPr>
          <a:xfrm>
            <a:off x="2124075" y="1339850"/>
            <a:ext cx="5327650" cy="433388"/>
          </a:xfrm>
          <a:prstGeom prst="rect">
            <a:avLst/>
          </a:prstGeo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4" name="Rectangles 3"/>
          <p:cNvSpPr/>
          <p:nvPr/>
        </p:nvSpPr>
        <p:spPr>
          <a:xfrm>
            <a:off x="2339975" y="681038"/>
            <a:ext cx="358775" cy="658813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2052638" y="331788"/>
            <a:ext cx="863600" cy="3603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6" name="Rectangles 5"/>
          <p:cNvSpPr/>
          <p:nvPr/>
        </p:nvSpPr>
        <p:spPr>
          <a:xfrm>
            <a:off x="3492500" y="1771650"/>
            <a:ext cx="358775" cy="6477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7" name="Rectangles 6"/>
          <p:cNvSpPr/>
          <p:nvPr/>
        </p:nvSpPr>
        <p:spPr>
          <a:xfrm>
            <a:off x="3348038" y="2420938"/>
            <a:ext cx="757238" cy="3587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8" name="Rectangles 7"/>
          <p:cNvSpPr/>
          <p:nvPr/>
        </p:nvSpPr>
        <p:spPr>
          <a:xfrm>
            <a:off x="4859338" y="765175"/>
            <a:ext cx="360363" cy="5746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9" name="Rectangles 8"/>
          <p:cNvSpPr/>
          <p:nvPr/>
        </p:nvSpPr>
        <p:spPr>
          <a:xfrm>
            <a:off x="4643438" y="419100"/>
            <a:ext cx="792163" cy="3873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10" name="Rectangles 9"/>
          <p:cNvSpPr/>
          <p:nvPr/>
        </p:nvSpPr>
        <p:spPr>
          <a:xfrm>
            <a:off x="6804025" y="765175"/>
            <a:ext cx="341313" cy="5746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11" name="Rectangles 10"/>
          <p:cNvSpPr/>
          <p:nvPr/>
        </p:nvSpPr>
        <p:spPr>
          <a:xfrm>
            <a:off x="6659563" y="404813"/>
            <a:ext cx="719138" cy="3444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12" name="Rectangles 11"/>
          <p:cNvSpPr/>
          <p:nvPr/>
        </p:nvSpPr>
        <p:spPr>
          <a:xfrm>
            <a:off x="5940425" y="1771650"/>
            <a:ext cx="404813" cy="79057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13" name="Rectangles 12"/>
          <p:cNvSpPr/>
          <p:nvPr/>
        </p:nvSpPr>
        <p:spPr>
          <a:xfrm>
            <a:off x="5672138" y="2278063"/>
            <a:ext cx="820738" cy="50323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en-US" strike="noStrike" noProof="1"/>
          </a:p>
        </p:txBody>
      </p:sp>
      <p:sp>
        <p:nvSpPr>
          <p:cNvPr id="15" name="Rectangles 14"/>
          <p:cNvSpPr/>
          <p:nvPr/>
        </p:nvSpPr>
        <p:spPr>
          <a:xfrm>
            <a:off x="0" y="3028950"/>
            <a:ext cx="9126538" cy="382905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 fontAlgn="base">
              <a:buFont typeface="Arial" panose="020B0604020202020204" pitchFamily="34" charset="0"/>
            </a:pPr>
            <a:r>
              <a:rPr lang="en-US" sz="2800">
                <a:solidFill>
                  <a:schemeClr val="tx1"/>
                </a:solidFill>
                <a:highlight>
                  <a:srgbClr val="C0C0C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বাস টপোলজি</a:t>
            </a:r>
            <a:r>
              <a:rPr lang="en-US" sz="2800" strike="noStrike" noProof="1">
                <a:solidFill>
                  <a:schemeClr val="tx1"/>
                </a:solidFill>
                <a:highlight>
                  <a:srgbClr val="C0C0C0"/>
                </a:highlight>
                <a:latin typeface="NikoshBAN" panose="02000000000000000000" charset="0"/>
                <a:cs typeface="NikoshBAN" panose="02000000000000000000" charset="0"/>
              </a:rPr>
              <a:t>  :  এই  টপোলজিতে একটা মূল ব্যাকবোন বা মূল লাইনের সাথে সব গুলো কম্পিউটার কে জুডে দেয় ।</a:t>
            </a:r>
            <a:endParaRPr lang="en-US" sz="2800" strike="noStrike" noProof="1">
              <a:solidFill>
                <a:schemeClr val="tx1"/>
              </a:solidFill>
              <a:highlight>
                <a:srgbClr val="C0C0C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l" fontAlgn="base">
              <a:buFont typeface="Arial" panose="020B0604020202020204" pitchFamily="34" charset="0"/>
            </a:pPr>
            <a:r>
              <a:rPr lang="en-US" sz="2800" strike="noStrike" noProof="1">
                <a:solidFill>
                  <a:schemeClr val="tx1"/>
                </a:solidFill>
                <a:highlight>
                  <a:srgbClr val="C0C0C0"/>
                </a:highlight>
                <a:latin typeface="NikoshBAN" panose="02000000000000000000" charset="0"/>
                <a:cs typeface="NikoshBAN" panose="02000000000000000000" charset="0"/>
              </a:rPr>
              <a:t>বাস টপোলজিতে  কোন একটা কম্পিউটার অন্য  কোন  কম্পিউটাররে সাথে যোগাযোগ করতে চায় ,তাহলে সব কম্পিউটারের  </a:t>
            </a:r>
            <a:endParaRPr lang="en-US" sz="2800" strike="noStrike" noProof="1">
              <a:solidFill>
                <a:schemeClr val="tx1"/>
              </a:solidFill>
              <a:highlight>
                <a:srgbClr val="C0C0C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l" fontAlgn="base">
              <a:buFont typeface="Arial" panose="020B0604020202020204" pitchFamily="34" charset="0"/>
            </a:pPr>
            <a:r>
              <a:rPr lang="en-US" sz="2800" strike="noStrike" noProof="1">
                <a:solidFill>
                  <a:schemeClr val="tx1"/>
                </a:solidFill>
                <a:highlight>
                  <a:srgbClr val="C0C0C0"/>
                </a:highlight>
                <a:latin typeface="NikoshBAN" panose="02000000000000000000" charset="0"/>
                <a:cs typeface="NikoshBAN" panose="02000000000000000000" charset="0"/>
              </a:rPr>
              <a:t>কাছেই  তথ্য পৌচে যায় । তবে  যার সাথে যোগাযোগ কারার কথা সেই কম্পিউটারটি তথ্যটা গ্রহণ করে অন্য সব কম্পিউটার তথ্য গুলোকে উপেক্ষা করে । ব্যকবোন নষ্ট হয়ে গেলে সম্পূর্ণ নেটওয়ার্ক অকেজো  হয় </a:t>
            </a:r>
            <a:endParaRPr lang="en-US" sz="2800" strike="noStrike" noProof="1">
              <a:solidFill>
                <a:schemeClr val="tx1"/>
              </a:solidFill>
              <a:highlight>
                <a:srgbClr val="C0C0C0"/>
              </a:highlight>
              <a:latin typeface="NikoshBAN" panose="02000000000000000000" charset="0"/>
              <a:cs typeface="NikoshBAN" panose="02000000000000000000" charset="0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059430" y="2924810"/>
            <a:ext cx="3240405" cy="499110"/>
          </a:xfrm>
          <a:prstGeom prst="ca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scaled="0"/>
          </a:gra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  <a:highlight>
                  <a:srgbClr val="C0C0C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বাস টপোলজি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9 0.091 L 0.125 0.091 L 0.048 0.147 L 0.077 0.238 L 0 0.182 L -0.077 0.238 L -0.048 0.147 L -0.125 0.091 L -0.029 0.091 L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9 0.091 L 0.125 0.091 L 0.048 0.147 L 0.077 0.238 L 0 0.182 L -0.077 0.238 L -0.048 0.147 L -0.125 0.091 L -0.029 0.091 L 0 0 Z" pathEditMode="relative" ptsTypes="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" grpId="0" animBg="1"/>
      <p:bldP spid="7" grpId="1" animBg="1"/>
      <p:bldP spid="5" grpId="0" animBg="1"/>
      <p:bldP spid="5" grpId="1" animBg="1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Rectangles 9"/>
          <p:cNvSpPr/>
          <p:nvPr/>
        </p:nvSpPr>
        <p:spPr>
          <a:xfrm>
            <a:off x="635" y="0"/>
            <a:ext cx="9144000" cy="2780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11" name="Picture 10" descr="Pictur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0180" y="23495"/>
            <a:ext cx="4156710" cy="2757805"/>
          </a:xfrm>
          <a:prstGeom prst="rect">
            <a:avLst/>
          </a:prstGeom>
        </p:spPr>
      </p:pic>
      <p:sp>
        <p:nvSpPr>
          <p:cNvPr id="13" name="Rectangles 12"/>
          <p:cNvSpPr/>
          <p:nvPr/>
        </p:nvSpPr>
        <p:spPr>
          <a:xfrm>
            <a:off x="41275" y="2800985"/>
            <a:ext cx="9102725" cy="408432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sz="3600">
                <a:solidFill>
                  <a:srgbClr val="FF0000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</a:rPr>
              <a:t>রিং টপোলজিঃ এটি দেখতে রিং এর মত</a:t>
            </a:r>
            <a:endParaRPr lang="en-US" sz="3600">
              <a:solidFill>
                <a:srgbClr val="FF0000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l"/>
            <a:r>
              <a:rPr lang="en-US" sz="3600">
                <a:solidFill>
                  <a:srgbClr val="FF0000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</a:rPr>
              <a:t>কম্পিউটার গুলো একে অন্যের সাতে যুক্ত থাকে </a:t>
            </a:r>
            <a:endParaRPr lang="en-US" sz="3600">
              <a:solidFill>
                <a:srgbClr val="FF0000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l"/>
            <a:r>
              <a:rPr lang="en-US" sz="3600">
                <a:solidFill>
                  <a:srgbClr val="FF0000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</a:rPr>
              <a:t>বৃত্তাকারে যোগাযোগ করে </a:t>
            </a:r>
            <a:endParaRPr lang="en-US" sz="3600">
              <a:solidFill>
                <a:srgbClr val="FF0000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  <a:p>
            <a:pPr algn="l"/>
            <a:r>
              <a:rPr lang="en-US" sz="3600">
                <a:solidFill>
                  <a:srgbClr val="FF0000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</a:rPr>
              <a:t>একটি কম্পিউটার নষ্ট হলে সম্পূর্ণ নেটওয়ার্ক বিকল হয় । </a:t>
            </a:r>
            <a:endParaRPr lang="en-US" sz="3600">
              <a:solidFill>
                <a:srgbClr val="FF0000"/>
              </a:solidFill>
              <a:highlight>
                <a:srgbClr val="00FF00"/>
              </a:highlight>
              <a:latin typeface="NikoshBAN" panose="02000000000000000000" charset="0"/>
              <a:cs typeface="NikoshBAN" panose="02000000000000000000" charset="0"/>
            </a:endParaRPr>
          </a:p>
        </p:txBody>
      </p:sp>
      <p:sp>
        <p:nvSpPr>
          <p:cNvPr id="14" name="Can 13"/>
          <p:cNvSpPr/>
          <p:nvPr/>
        </p:nvSpPr>
        <p:spPr>
          <a:xfrm>
            <a:off x="2771775" y="2853055"/>
            <a:ext cx="3566795" cy="524510"/>
          </a:xfrm>
          <a:prstGeom prst="ca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>
                <a:solidFill>
                  <a:srgbClr val="FF0000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রিং টপোলজি</a:t>
            </a:r>
            <a:r>
              <a:rPr lang="en-US">
                <a:solidFill>
                  <a:srgbClr val="FF0000"/>
                </a:solidFill>
                <a:highlight>
                  <a:srgbClr val="00FF00"/>
                </a:highlight>
                <a:latin typeface="NikoshBAN" panose="02000000000000000000" charset="0"/>
                <a:cs typeface="NikoshBAN" panose="02000000000000000000" charset="0"/>
                <a:sym typeface="+mn-ea"/>
              </a:rPr>
              <a:t>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1644</Words>
  <Application>WPS Presentation</Application>
  <PresentationFormat/>
  <Paragraphs>75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Arial</vt:lpstr>
      <vt:lpstr>SimSun</vt:lpstr>
      <vt:lpstr>Wingdings</vt:lpstr>
      <vt:lpstr>NikoshBAN</vt:lpstr>
      <vt:lpstr>Microsoft YaHei</vt:lpstr>
      <vt:lpstr>Arial Unicode MS</vt:lpstr>
      <vt:lpstr>Calibri</vt:lpstr>
      <vt:lpstr>Default Design</vt:lpstr>
      <vt:lpstr>স্বাগতম   </vt:lpstr>
      <vt:lpstr>`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55</cp:revision>
  <dcterms:created xsi:type="dcterms:W3CDTF">2026-05-07T04:01:00Z</dcterms:created>
  <dcterms:modified xsi:type="dcterms:W3CDTF">2026-05-17T04:01:22Z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1033-12.2.0.13359</vt:lpwstr>
  </property>
  <property fmtid="{D5CDD505-2E9C-101B-9397-08002B2CF9AE}" pid="3" name="ICV">
    <vt:lpwstr>713B3D57FF1446A8968F0E5172D0366D_12</vt:lpwstr>
  </property>
</Properties>
</file>