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8" r:id="rId2"/>
    <p:sldId id="352" r:id="rId3"/>
    <p:sldId id="348" r:id="rId4"/>
    <p:sldId id="349" r:id="rId5"/>
    <p:sldId id="362" r:id="rId6"/>
    <p:sldId id="370" r:id="rId7"/>
    <p:sldId id="364" r:id="rId8"/>
    <p:sldId id="371" r:id="rId9"/>
    <p:sldId id="375" r:id="rId10"/>
    <p:sldId id="374" r:id="rId11"/>
    <p:sldId id="365" r:id="rId12"/>
    <p:sldId id="367" r:id="rId13"/>
    <p:sldId id="376" r:id="rId14"/>
    <p:sldId id="373" r:id="rId15"/>
    <p:sldId id="377" r:id="rId16"/>
    <p:sldId id="272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22" autoAdjust="0"/>
    <p:restoredTop sz="94660"/>
  </p:normalViewPr>
  <p:slideViewPr>
    <p:cSldViewPr>
      <p:cViewPr varScale="1">
        <p:scale>
          <a:sx n="74" d="100"/>
          <a:sy n="74" d="100"/>
        </p:scale>
        <p:origin x="174" y="174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xmlns="" id="{CCD6F0D2-F4FC-48BC-B64D-40224075477B}"/>
              </a:ext>
            </a:extLst>
          </p:cNvPr>
          <p:cNvSpPr txBox="1">
            <a:spLocks/>
          </p:cNvSpPr>
          <p:nvPr userDrawn="1"/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5EE06849-5269-4666-9B59-E56B9D48BC9E}"/>
              </a:ext>
            </a:extLst>
          </p:cNvPr>
          <p:cNvSpPr txBox="1">
            <a:spLocks/>
          </p:cNvSpPr>
          <p:nvPr userDrawn="1"/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AED1C4-8D6E-4770-B92E-150905B0A0F5}"/>
              </a:ext>
            </a:extLst>
          </p:cNvPr>
          <p:cNvSpPr/>
          <p:nvPr userDrawn="1"/>
        </p:nvSpPr>
        <p:spPr>
          <a:xfrm>
            <a:off x="0" y="-168086"/>
            <a:ext cx="12233948" cy="702608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E877292-9FC9-4EB8-B6A3-13AE3A0B5D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92" b="100000" l="0" r="92202">
                        <a14:foregroundMark x1="39450" y1="65368" x2="39450" y2="65368"/>
                        <a14:foregroundMark x1="29358" y1="43723" x2="29358" y2="43723"/>
                        <a14:foregroundMark x1="10092" y1="47619" x2="10092" y2="47619"/>
                        <a14:foregroundMark x1="58257" y1="68831" x2="58257" y2="68831"/>
                        <a14:foregroundMark x1="18807" y1="80519" x2="18807" y2="80519"/>
                        <a14:foregroundMark x1="15596" y1="70996" x2="15596" y2="70996"/>
                        <a14:foregroundMark x1="33486" y1="87879" x2="33486" y2="87879"/>
                        <a14:foregroundMark x1="28899" y1="86580" x2="28899" y2="86580"/>
                        <a14:foregroundMark x1="28440" y1="89610" x2="28440" y2="89610"/>
                        <a14:foregroundMark x1="10550" y1="88312" x2="10550" y2="88312"/>
                        <a14:foregroundMark x1="12385" y1="67100" x2="12385" y2="67100"/>
                        <a14:foregroundMark x1="13303" y1="26840" x2="13303" y2="26840"/>
                        <a14:foregroundMark x1="11468" y1="14719" x2="11468" y2="14719"/>
                        <a14:foregroundMark x1="74771" y1="89610" x2="74771" y2="89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64" t="10677" r="9350" b="3579"/>
          <a:stretch/>
        </p:blipFill>
        <p:spPr>
          <a:xfrm rot="5400000">
            <a:off x="66141" y="-194470"/>
            <a:ext cx="1754299" cy="1886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9872309-B37C-4D04-8E8A-2CC2B0E4E8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3"/>
          <a:stretch/>
        </p:blipFill>
        <p:spPr>
          <a:xfrm>
            <a:off x="117609" y="6324600"/>
            <a:ext cx="11998730" cy="5290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4D3D745-59C5-4581-9443-550C8C7DE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92" b="100000" l="0" r="92202">
                        <a14:foregroundMark x1="39450" y1="65368" x2="39450" y2="65368"/>
                        <a14:foregroundMark x1="29358" y1="43723" x2="29358" y2="43723"/>
                        <a14:foregroundMark x1="10092" y1="47619" x2="10092" y2="47619"/>
                        <a14:foregroundMark x1="58257" y1="68831" x2="58257" y2="68831"/>
                        <a14:foregroundMark x1="18807" y1="80519" x2="18807" y2="80519"/>
                        <a14:foregroundMark x1="15596" y1="70996" x2="15596" y2="70996"/>
                        <a14:foregroundMark x1="33486" y1="87879" x2="33486" y2="87879"/>
                        <a14:foregroundMark x1="28899" y1="86580" x2="28899" y2="86580"/>
                        <a14:foregroundMark x1="28440" y1="89610" x2="28440" y2="89610"/>
                        <a14:foregroundMark x1="10550" y1="88312" x2="10550" y2="88312"/>
                        <a14:foregroundMark x1="12385" y1="67100" x2="12385" y2="67100"/>
                        <a14:foregroundMark x1="13303" y1="26840" x2="13303" y2="26840"/>
                        <a14:foregroundMark x1="11468" y1="14719" x2="11468" y2="14719"/>
                        <a14:foregroundMark x1="74771" y1="89610" x2="74771" y2="89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64" t="10677" r="9350" b="3579"/>
          <a:stretch/>
        </p:blipFill>
        <p:spPr>
          <a:xfrm rot="5400000" flipV="1">
            <a:off x="10448402" y="-204702"/>
            <a:ext cx="1754299" cy="18865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7F14496-1A7B-4534-8EBC-46137A256740}"/>
              </a:ext>
            </a:extLst>
          </p:cNvPr>
          <p:cNvSpPr txBox="1"/>
          <p:nvPr userDrawn="1"/>
        </p:nvSpPr>
        <p:spPr>
          <a:xfrm>
            <a:off x="9229961" y="6553200"/>
            <a:ext cx="284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Harlow Solid Italic" panose="04030604020F02020D02" pitchFamily="82" charset="0"/>
              </a:rPr>
              <a:t>Mobile- 01721242319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32B77AF-DC64-41DE-8821-81DD581689C1}"/>
              </a:ext>
            </a:extLst>
          </p:cNvPr>
          <p:cNvSpPr txBox="1"/>
          <p:nvPr userDrawn="1"/>
        </p:nvSpPr>
        <p:spPr>
          <a:xfrm>
            <a:off x="251398" y="6553200"/>
            <a:ext cx="284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Harlow Solid Italic" panose="04030604020F02020D02" pitchFamily="82" charset="0"/>
              </a:rPr>
              <a:t>Mohammad </a:t>
            </a:r>
            <a:r>
              <a:rPr lang="en-US" dirty="0" err="1">
                <a:solidFill>
                  <a:srgbClr val="7030A0"/>
                </a:solidFill>
                <a:latin typeface="Harlow Solid Italic" panose="04030604020F02020D02" pitchFamily="82" charset="0"/>
              </a:rPr>
              <a:t>Moniruzzaman</a:t>
            </a:r>
            <a:endParaRPr lang="en-US" dirty="0">
              <a:solidFill>
                <a:srgbClr val="7030A0"/>
              </a:solidFill>
              <a:latin typeface="Harlow Solid Italic" panose="04030604020F02020D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vecteezy.com/vector-art/17076264-students-doing-group-work-students-studying-with-the-teacher-in-the-classroom-cartoon-vector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winkl.com/blog/task-based-activities-for-esl-student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53CF8D6-D19E-4580-B8DB-25904A5FE5B8}"/>
              </a:ext>
            </a:extLst>
          </p:cNvPr>
          <p:cNvSpPr txBox="1"/>
          <p:nvPr/>
        </p:nvSpPr>
        <p:spPr>
          <a:xfrm>
            <a:off x="8431702" y="2819401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11ECEFE-8A09-477F-85CB-F8215CC58C27}"/>
              </a:ext>
            </a:extLst>
          </p:cNvPr>
          <p:cNvSpPr txBox="1"/>
          <p:nvPr/>
        </p:nvSpPr>
        <p:spPr>
          <a:xfrm>
            <a:off x="1867309" y="2819401"/>
            <a:ext cx="6004366" cy="26161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smtClean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শাহাব উদ্দিন</a:t>
            </a:r>
            <a:endParaRPr lang="en-US" sz="4000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smtClean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en-US" sz="32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smtClean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পূর্ব উজানটিয়া সরকারি </a:t>
            </a:r>
            <a:r>
              <a:rPr lang="en-US" sz="32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smtClean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পেকুয়া, কক্সবাজার</a:t>
            </a:r>
            <a:endParaRPr lang="en-US" sz="3200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smtClean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Email</a:t>
            </a:r>
            <a:r>
              <a:rPr lang="en-US" sz="280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smtClean="0">
                <a:ln w="3175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shahabu0461@gmail.com</a:t>
            </a:r>
            <a:endParaRPr lang="en-US" sz="2800" dirty="0">
              <a:ln w="3175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299" y="1897797"/>
            <a:ext cx="3073302" cy="30733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046412" y="1066800"/>
            <a:ext cx="3276600" cy="830997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44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06BC57B-7E33-4849-849C-19C4753B4F6D}"/>
              </a:ext>
            </a:extLst>
          </p:cNvPr>
          <p:cNvSpPr txBox="1"/>
          <p:nvPr/>
        </p:nvSpPr>
        <p:spPr>
          <a:xfrm>
            <a:off x="1250006" y="247244"/>
            <a:ext cx="10050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সংখ্যাগুলো থেকে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 গুণিতক বৃত্ত দিয়ে চিহ্নিত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B53125C-D1B0-4058-9537-4036A4F10ACD}"/>
              </a:ext>
            </a:extLst>
          </p:cNvPr>
          <p:cNvSpPr/>
          <p:nvPr/>
        </p:nvSpPr>
        <p:spPr>
          <a:xfrm>
            <a:off x="455611" y="1676400"/>
            <a:ext cx="11595839" cy="12513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>
                <a:solidFill>
                  <a:schemeClr val="tx1"/>
                </a:solidFill>
              </a:rPr>
              <a:t>  ২  ৩  ৪  ৫  ৬  ৭  ৮ ৯  ১০  ১১  ১২  ১৩  ১৪  ১৫  ১৬  ১৭  ১৮  ১৯  ২০  ২১  ২২ ২৩  ২৪ ২৫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3BE743A-771A-4C3E-BBB9-1F6DD2A8FEEE}"/>
              </a:ext>
            </a:extLst>
          </p:cNvPr>
          <p:cNvSpPr txBox="1"/>
          <p:nvPr/>
        </p:nvSpPr>
        <p:spPr>
          <a:xfrm>
            <a:off x="768851" y="979905"/>
            <a:ext cx="3048000" cy="76924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এর গুণিতক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ABA02FEE-E001-4002-A9C9-106422755517}"/>
              </a:ext>
            </a:extLst>
          </p:cNvPr>
          <p:cNvSpPr/>
          <p:nvPr/>
        </p:nvSpPr>
        <p:spPr>
          <a:xfrm>
            <a:off x="2134488" y="1676400"/>
            <a:ext cx="674382" cy="6461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4D7F586B-3AA3-4C0A-8836-619B29A27D96}"/>
              </a:ext>
            </a:extLst>
          </p:cNvPr>
          <p:cNvSpPr/>
          <p:nvPr/>
        </p:nvSpPr>
        <p:spPr>
          <a:xfrm>
            <a:off x="4438444" y="1723857"/>
            <a:ext cx="674382" cy="6461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004E6155-0C88-4178-A994-3C0E32DB7329}"/>
              </a:ext>
            </a:extLst>
          </p:cNvPr>
          <p:cNvSpPr/>
          <p:nvPr/>
        </p:nvSpPr>
        <p:spPr>
          <a:xfrm>
            <a:off x="7075998" y="1723857"/>
            <a:ext cx="674382" cy="6461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9E6E231C-AD61-4958-8CEE-BB2277FB8208}"/>
              </a:ext>
            </a:extLst>
          </p:cNvPr>
          <p:cNvSpPr/>
          <p:nvPr/>
        </p:nvSpPr>
        <p:spPr>
          <a:xfrm>
            <a:off x="4700044" y="2293331"/>
            <a:ext cx="674382" cy="6461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73D19183-38C3-49DE-9F33-87A3FA7A8A64}"/>
              </a:ext>
            </a:extLst>
          </p:cNvPr>
          <p:cNvSpPr/>
          <p:nvPr/>
        </p:nvSpPr>
        <p:spPr>
          <a:xfrm>
            <a:off x="8011980" y="2233385"/>
            <a:ext cx="674382" cy="6461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90842CD3-24C9-4386-BBF1-EACDFA192A5E}"/>
              </a:ext>
            </a:extLst>
          </p:cNvPr>
          <p:cNvSpPr/>
          <p:nvPr/>
        </p:nvSpPr>
        <p:spPr>
          <a:xfrm>
            <a:off x="10342331" y="1723633"/>
            <a:ext cx="674382" cy="6461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8AEE0AF-90BD-4BD0-9BFE-6402931C6471}"/>
              </a:ext>
            </a:extLst>
          </p:cNvPr>
          <p:cNvSpPr/>
          <p:nvPr/>
        </p:nvSpPr>
        <p:spPr>
          <a:xfrm>
            <a:off x="137375" y="3934717"/>
            <a:ext cx="11914075" cy="22302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  ২  ৩  ৪  ৫  ৬  ৭  ৮ ৯  ১০  ১১  ১২  ১৩  ১৪  ১৫  ১৬  ১৭  ১৮  ১৯  ২০  ২১  ২২ ২৩  ২৪ ২৫  ২৬ ২৭  ২৮ ২৯  ৩০ ৩১ ৩২ ৩৩ ৩৪ ৩৫ ৩৬ ৩৭ ৩৮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27F80D7-DCA9-4908-870B-B4791D27950B}"/>
              </a:ext>
            </a:extLst>
          </p:cNvPr>
          <p:cNvSpPr txBox="1"/>
          <p:nvPr/>
        </p:nvSpPr>
        <p:spPr>
          <a:xfrm>
            <a:off x="768851" y="3110322"/>
            <a:ext cx="2652569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এর গুণিতক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B61B82AA-8223-4DAA-8143-908A9CBDF09C}"/>
              </a:ext>
            </a:extLst>
          </p:cNvPr>
          <p:cNvSpPr/>
          <p:nvPr/>
        </p:nvSpPr>
        <p:spPr>
          <a:xfrm>
            <a:off x="3142469" y="4150811"/>
            <a:ext cx="674382" cy="6461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3D2D7F5D-2582-4749-B8C5-791BF0F1CB99}"/>
              </a:ext>
            </a:extLst>
          </p:cNvPr>
          <p:cNvSpPr/>
          <p:nvPr/>
        </p:nvSpPr>
        <p:spPr>
          <a:xfrm>
            <a:off x="7102393" y="4141895"/>
            <a:ext cx="674382" cy="6461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CE14BFED-BFA6-4CC4-AE6D-6AFF4BFEBD88}"/>
              </a:ext>
            </a:extLst>
          </p:cNvPr>
          <p:cNvSpPr/>
          <p:nvPr/>
        </p:nvSpPr>
        <p:spPr>
          <a:xfrm>
            <a:off x="262524" y="4741349"/>
            <a:ext cx="674382" cy="6461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D32CD30E-E472-4086-B5EC-791BDEC43BCF}"/>
              </a:ext>
            </a:extLst>
          </p:cNvPr>
          <p:cNvSpPr/>
          <p:nvPr/>
        </p:nvSpPr>
        <p:spPr>
          <a:xfrm>
            <a:off x="5374426" y="4741347"/>
            <a:ext cx="674382" cy="6461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5429F4A7-2359-439E-B2B1-A289F79E9783}"/>
              </a:ext>
            </a:extLst>
          </p:cNvPr>
          <p:cNvSpPr/>
          <p:nvPr/>
        </p:nvSpPr>
        <p:spPr>
          <a:xfrm>
            <a:off x="10630325" y="4741349"/>
            <a:ext cx="674382" cy="6461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C42D2C4F-E3ED-411B-852F-92D3D6CE345E}"/>
              </a:ext>
            </a:extLst>
          </p:cNvPr>
          <p:cNvSpPr/>
          <p:nvPr/>
        </p:nvSpPr>
        <p:spPr>
          <a:xfrm>
            <a:off x="3338503" y="5190933"/>
            <a:ext cx="801237" cy="7677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13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2513013" y="10668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654456" y="1778144"/>
            <a:ext cx="4125756" cy="201639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 ৮,              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১৬, ২০,            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408612" y="1778145"/>
            <a:ext cx="4038600" cy="20163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৬, ১৮,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৩০, ৩৬,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6399212" y="1091912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2631098" y="4343400"/>
            <a:ext cx="6130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১২,  ২৪,  ৩৬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3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FF8CEE7-434E-761B-162C-4AC999876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2EF8-1E48-486B-AAB3-C94FB6974E2F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0E4C56-4FAC-D239-EE73-2A8D9D4F8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6CFDA09-C427-9FE0-DF48-CB5328AA5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5441-0E93-4993-81DB-680361CDBE47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7B19913-0E45-EF43-E3E3-16756D7C89C0}"/>
              </a:ext>
            </a:extLst>
          </p:cNvPr>
          <p:cNvSpPr/>
          <p:nvPr/>
        </p:nvSpPr>
        <p:spPr>
          <a:xfrm>
            <a:off x="3241227" y="581686"/>
            <a:ext cx="4511832" cy="1046862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841D496-EB73-C2F3-910B-6792B8773671}"/>
              </a:ext>
            </a:extLst>
          </p:cNvPr>
          <p:cNvSpPr txBox="1"/>
          <p:nvPr/>
        </p:nvSpPr>
        <p:spPr>
          <a:xfrm>
            <a:off x="1413019" y="2243342"/>
            <a:ext cx="9937824" cy="12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64" indent="-285664">
              <a:buFont typeface="Wingdings" panose="05000000000000000000" pitchFamily="2" charset="2"/>
              <a:buChar char="v"/>
            </a:pPr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599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গূণিতক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AA7EEA88-425C-40C6-08F1-92B5281F3A89}"/>
              </a:ext>
            </a:extLst>
          </p:cNvPr>
          <p:cNvSpPr/>
          <p:nvPr/>
        </p:nvSpPr>
        <p:spPr>
          <a:xfrm>
            <a:off x="9964856" y="2456027"/>
            <a:ext cx="368614" cy="24707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/>
              <a:t>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BB69AFC-9ADC-E625-3D06-67EAB8CF5B78}"/>
              </a:ext>
            </a:extLst>
          </p:cNvPr>
          <p:cNvSpPr txBox="1"/>
          <p:nvPr/>
        </p:nvSpPr>
        <p:spPr>
          <a:xfrm>
            <a:off x="1150073" y="3600409"/>
            <a:ext cx="10910965" cy="12000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599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১  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২  ৩  ৪   ৫   ৬   ৭    ৮   ৯   ১০   ১১   ১২   ১৩  ১৪  ১৫  ১৬  ১৭  ১৮  ১৯  ২০  ২১  ২২  ২৩  ২৪  ২৫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0E90F3E-B543-50C4-40A5-C727CA078E91}"/>
              </a:ext>
            </a:extLst>
          </p:cNvPr>
          <p:cNvSpPr txBox="1"/>
          <p:nvPr/>
        </p:nvSpPr>
        <p:spPr>
          <a:xfrm>
            <a:off x="1150074" y="4983149"/>
            <a:ext cx="10910964" cy="120001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599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599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599" dirty="0">
                <a:latin typeface="NikoshBAN" panose="02000000000000000000" pitchFamily="2" charset="0"/>
                <a:cs typeface="NikoshBAN" panose="02000000000000000000" pitchFamily="2" charset="0"/>
              </a:rPr>
              <a:t> -১  ২  ৩  ৪   ৫   ৬   ৭    ৮   ৯   ১০   ১১   ১২   ১৩  ১৪  ১৫  ১৬  ১৭  ১৮  ১৯  ২০  ২১  ২২  ২৩  ২৪  ২৫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3F6EC74F-4F39-A111-5181-5299C3354D04}"/>
              </a:ext>
            </a:extLst>
          </p:cNvPr>
          <p:cNvSpPr/>
          <p:nvPr/>
        </p:nvSpPr>
        <p:spPr>
          <a:xfrm>
            <a:off x="2345634" y="4217072"/>
            <a:ext cx="722482" cy="60649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/>
              <a:t>    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43228407-3081-23B6-52AB-FFD65878E73B}"/>
              </a:ext>
            </a:extLst>
          </p:cNvPr>
          <p:cNvSpPr/>
          <p:nvPr/>
        </p:nvSpPr>
        <p:spPr>
          <a:xfrm>
            <a:off x="8916243" y="3626081"/>
            <a:ext cx="722482" cy="60649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/>
              <a:t>    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1847EBBF-7DA1-E10F-299F-96179AADFD87}"/>
              </a:ext>
            </a:extLst>
          </p:cNvPr>
          <p:cNvSpPr/>
          <p:nvPr/>
        </p:nvSpPr>
        <p:spPr>
          <a:xfrm>
            <a:off x="5129188" y="3626081"/>
            <a:ext cx="722482" cy="60649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/>
              <a:t>    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D59EF953-F4AB-2BB4-DCE7-132EF28E0601}"/>
              </a:ext>
            </a:extLst>
          </p:cNvPr>
          <p:cNvSpPr/>
          <p:nvPr/>
        </p:nvSpPr>
        <p:spPr>
          <a:xfrm>
            <a:off x="1051778" y="5550952"/>
            <a:ext cx="722482" cy="60649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/>
              <a:t>    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4373B89-CBF2-B236-2E4A-94D92515AC02}"/>
              </a:ext>
            </a:extLst>
          </p:cNvPr>
          <p:cNvSpPr/>
          <p:nvPr/>
        </p:nvSpPr>
        <p:spPr>
          <a:xfrm>
            <a:off x="6094412" y="5513819"/>
            <a:ext cx="722482" cy="60649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/>
              <a:t>   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1D81AF2-028D-D656-5155-9E1F5F0E9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555" y="5042740"/>
            <a:ext cx="755773" cy="6399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6D897AE-60A6-335C-B075-C4E7B4D3F0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53058" y="137383"/>
            <a:ext cx="3048852" cy="20676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Oval 25">
            <a:extLst>
              <a:ext uri="{FF2B5EF4-FFF2-40B4-BE49-F238E27FC236}">
                <a16:creationId xmlns="" xmlns:a16="http://schemas.microsoft.com/office/drawing/2014/main" id="{3F6EC74F-4F39-A111-5181-5299C3354D04}"/>
              </a:ext>
            </a:extLst>
          </p:cNvPr>
          <p:cNvSpPr/>
          <p:nvPr/>
        </p:nvSpPr>
        <p:spPr>
          <a:xfrm>
            <a:off x="6132689" y="4178318"/>
            <a:ext cx="722482" cy="60649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91938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723106" y="1828800"/>
            <a:ext cx="1074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জোড়ায়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৬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5146450-0BA4-459C-BAA2-CB857C1B0447}"/>
              </a:ext>
            </a:extLst>
          </p:cNvPr>
          <p:cNvSpPr txBox="1"/>
          <p:nvPr/>
        </p:nvSpPr>
        <p:spPr>
          <a:xfrm>
            <a:off x="4655046" y="17909"/>
            <a:ext cx="2880320" cy="830997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n w="127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A691F9F-94B2-C843-8A5F-F785ACB6B3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r="25634" b="7280"/>
          <a:stretch/>
        </p:blipFill>
        <p:spPr>
          <a:xfrm>
            <a:off x="8134071" y="-131830"/>
            <a:ext cx="1922741" cy="119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1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8794755-05A6-440D-987F-B9A4492ACD4C}"/>
              </a:ext>
            </a:extLst>
          </p:cNvPr>
          <p:cNvSpPr txBox="1"/>
          <p:nvPr/>
        </p:nvSpPr>
        <p:spPr>
          <a:xfrm>
            <a:off x="4654440" y="117064"/>
            <a:ext cx="2879945" cy="8308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n w="127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C15AECCE-09DE-4613-868E-036DCB7F7F1B}"/>
              </a:ext>
            </a:extLst>
          </p:cNvPr>
          <p:cNvSpPr/>
          <p:nvPr/>
        </p:nvSpPr>
        <p:spPr>
          <a:xfrm>
            <a:off x="749642" y="3055014"/>
            <a:ext cx="1600842" cy="646247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১৬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812DE4B0-4E03-4B31-BDD1-9F5D5FD3E9BB}"/>
              </a:ext>
            </a:extLst>
          </p:cNvPr>
          <p:cNvSpPr/>
          <p:nvPr/>
        </p:nvSpPr>
        <p:spPr>
          <a:xfrm>
            <a:off x="2794777" y="3055014"/>
            <a:ext cx="1634316" cy="646247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২৬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05DB2488-3D39-43CA-843C-B3D71925F63C}"/>
              </a:ext>
            </a:extLst>
          </p:cNvPr>
          <p:cNvSpPr/>
          <p:nvPr/>
        </p:nvSpPr>
        <p:spPr>
          <a:xfrm>
            <a:off x="4873387" y="3055014"/>
            <a:ext cx="1581255" cy="646247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২৪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B8B9597-55BE-420C-BE65-827E2D1A664A}"/>
              </a:ext>
            </a:extLst>
          </p:cNvPr>
          <p:cNvSpPr txBox="1"/>
          <p:nvPr/>
        </p:nvSpPr>
        <p:spPr>
          <a:xfrm>
            <a:off x="1487215" y="1065099"/>
            <a:ext cx="8452493" cy="769341"/>
          </a:xfrm>
          <a:prstGeom prst="rect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98AF2475-3D04-4430-9797-67CE4601B7F5}"/>
              </a:ext>
            </a:extLst>
          </p:cNvPr>
          <p:cNvSpPr/>
          <p:nvPr/>
        </p:nvSpPr>
        <p:spPr>
          <a:xfrm>
            <a:off x="6898935" y="3055014"/>
            <a:ext cx="1859427" cy="646247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১৪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92196C0-EDCC-49FA-B4D0-C96A0076C2A8}"/>
              </a:ext>
            </a:extLst>
          </p:cNvPr>
          <p:cNvSpPr/>
          <p:nvPr/>
        </p:nvSpPr>
        <p:spPr>
          <a:xfrm>
            <a:off x="9845858" y="2978107"/>
            <a:ext cx="2360917" cy="646247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34525903-7B8A-4D47-A004-930DF30DD22C}"/>
              </a:ext>
            </a:extLst>
          </p:cNvPr>
          <p:cNvSpPr/>
          <p:nvPr/>
        </p:nvSpPr>
        <p:spPr>
          <a:xfrm>
            <a:off x="910512" y="4940971"/>
            <a:ext cx="1574764" cy="646247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৪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F088F197-15E4-471E-8D5E-EC570BAEBDA8}"/>
              </a:ext>
            </a:extLst>
          </p:cNvPr>
          <p:cNvSpPr/>
          <p:nvPr/>
        </p:nvSpPr>
        <p:spPr>
          <a:xfrm>
            <a:off x="5929426" y="4915220"/>
            <a:ext cx="1318973" cy="646247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৬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BEA8B943-5D9B-40BC-B3DD-FE7743AC724D}"/>
              </a:ext>
            </a:extLst>
          </p:cNvPr>
          <p:cNvSpPr/>
          <p:nvPr/>
        </p:nvSpPr>
        <p:spPr>
          <a:xfrm>
            <a:off x="3160696" y="4947804"/>
            <a:ext cx="2093310" cy="646247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৫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69C00308-A434-4710-B743-B592FD924394}"/>
              </a:ext>
            </a:extLst>
          </p:cNvPr>
          <p:cNvSpPr/>
          <p:nvPr/>
        </p:nvSpPr>
        <p:spPr>
          <a:xfrm>
            <a:off x="7923820" y="4980387"/>
            <a:ext cx="1477632" cy="646247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7EFD9ED6-6CAA-489A-89C2-B9C63EBAC8ED}"/>
              </a:ext>
            </a:extLst>
          </p:cNvPr>
          <p:cNvSpPr/>
          <p:nvPr/>
        </p:nvSpPr>
        <p:spPr>
          <a:xfrm>
            <a:off x="9855157" y="4950651"/>
            <a:ext cx="2216110" cy="646247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238C00-3DD3-4C87-8AE3-5CD69471FA82}"/>
              </a:ext>
            </a:extLst>
          </p:cNvPr>
          <p:cNvSpPr txBox="1"/>
          <p:nvPr/>
        </p:nvSpPr>
        <p:spPr>
          <a:xfrm>
            <a:off x="505328" y="2000077"/>
            <a:ext cx="7605046" cy="76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৬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8C1FE65-757F-4807-B1B3-2A1A2F6258ED}"/>
              </a:ext>
            </a:extLst>
          </p:cNvPr>
          <p:cNvSpPr txBox="1"/>
          <p:nvPr/>
        </p:nvSpPr>
        <p:spPr>
          <a:xfrm>
            <a:off x="657708" y="3883636"/>
            <a:ext cx="6084692" cy="76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৩৫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797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/>
      <p:bldP spid="39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812" y="914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১২, ১৪ ও ১৮ এর সাধরণ  সাধরণ গুণিতক নির্ণয় কর।</a:t>
            </a:r>
          </a:p>
          <a:p>
            <a:pPr marL="514350" indent="-514350">
              <a:buFontTx/>
              <a:buAutoNum type="arabicParenR"/>
            </a:pP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১৫, ১৬ ৩০ ও ৪৫ 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এর সাধরণ  সাধরণ গুণিতক নির্ণয় কর।</a:t>
            </a:r>
          </a:p>
          <a:p>
            <a:pPr marL="514350" indent="-514350">
              <a:buAutoNum type="arabicParenR"/>
            </a:pP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583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26EC8AC-13C0-7804-74FD-0F9CC44E9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9738">
            <a:off x="5042368" y="-1125429"/>
            <a:ext cx="2795673" cy="58473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36CB553-94FB-407E-9610-DB4A41052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812" y="2286000"/>
            <a:ext cx="5124472" cy="2616835"/>
          </a:xfrm>
          <a:prstGeom prst="rect">
            <a:avLst/>
          </a:prstGeom>
        </p:spPr>
      </p:pic>
      <p:pic>
        <p:nvPicPr>
          <p:cNvPr id="5" name="Picture 4" descr="F:\New folder (2)\Animated gif\img8.gif">
            <a:extLst>
              <a:ext uri="{FF2B5EF4-FFF2-40B4-BE49-F238E27FC236}">
                <a16:creationId xmlns="" xmlns:a16="http://schemas.microsoft.com/office/drawing/2014/main" id="{2031BD29-DBC7-4F08-82F9-E112BB8A75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48" y="970502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New folder (2)\Animated gif\img8.gif">
            <a:extLst>
              <a:ext uri="{FF2B5EF4-FFF2-40B4-BE49-F238E27FC236}">
                <a16:creationId xmlns="" xmlns:a16="http://schemas.microsoft.com/office/drawing/2014/main" id="{F1228068-1FBA-4930-BCD8-AE8397D438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275" y="4093798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New folder (2)\Animated gif\img8.gif">
            <a:extLst>
              <a:ext uri="{FF2B5EF4-FFF2-40B4-BE49-F238E27FC236}">
                <a16:creationId xmlns="" xmlns:a16="http://schemas.microsoft.com/office/drawing/2014/main" id="{71223450-9C09-4527-8E94-4755548548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999" y="990380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>
            <a:extLst>
              <a:ext uri="{FF2B5EF4-FFF2-40B4-BE49-F238E27FC236}">
                <a16:creationId xmlns="" xmlns:a16="http://schemas.microsoft.com/office/drawing/2014/main" id="{58FDFCD8-C08B-405D-8180-FBA722249E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912" y="4093798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812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8646" y="1057076"/>
            <a:ext cx="481205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</a:t>
            </a:r>
            <a:endParaRPr lang="bn-BD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012" y="2743200"/>
            <a:ext cx="11658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গুণিতকের</a:t>
            </a:r>
            <a:r>
              <a:rPr lang="en-US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bn-BD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772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106" y="2286000"/>
            <a:ext cx="117467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2.৮.২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সংখ্যার বিভাজ্যতার ধারণা ব্যবহার করে উৎসাহের সঙ্গে গুণিতক ও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গুণনী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 নির্ণ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2.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দৈনন্দিন জীবনে গুনিত ও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গুণনী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সংক্রান্ত বিভিন্ন সমস্যা সমাধান করতে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0800" y="857071"/>
            <a:ext cx="2995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61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2132012" y="1143000"/>
            <a:ext cx="6711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ণিতক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2208212" y="2057400"/>
            <a:ext cx="6711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4000" b="1" smtClean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as-IN" sz="4000" b="1" smtClean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2132012" y="2971800"/>
            <a:ext cx="6711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চারটি গুণিতক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1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2055812" y="1524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Slide Number Placeholder 3">
            <a:extLst>
              <a:ext uri="{FF2B5EF4-FFF2-40B4-BE49-F238E27FC236}">
                <a16:creationId xmlns="" xmlns:a16="http://schemas.microsoft.com/office/drawing/2014/main" id="{1A9D2979-4693-72B7-BAF5-B2CB07E6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D4E5441-0E93-4993-81DB-680361CDBE47}" type="slidenum"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fld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12" y="853359"/>
            <a:ext cx="4394200" cy="24747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608012" y="3671949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A Grade Fresh Lychee Fruit, Packaging Size: 10 Kg at ₹ 4/piece in Mirzap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568" y="2977769"/>
            <a:ext cx="2687493" cy="209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760412" y="5007296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31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912812" y="16764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789612" y="1905000"/>
            <a:ext cx="1828800" cy="381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8075612" y="1752600"/>
            <a:ext cx="1373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912812" y="2873514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789612" y="3102114"/>
            <a:ext cx="1828800" cy="381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8075612" y="2949714"/>
            <a:ext cx="1373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912812" y="4168914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789612" y="4397514"/>
            <a:ext cx="1828800" cy="381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8075612" y="4245114"/>
            <a:ext cx="1373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53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 animBg="1"/>
      <p:bldP spid="7" grpId="0"/>
      <p:bldP spid="8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836612" y="588627"/>
            <a:ext cx="1074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পূরণ করি এবং আলোচনা করি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লিচু লাগতে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8824" y="1295400"/>
            <a:ext cx="11050588" cy="1676400"/>
            <a:chOff x="758824" y="1295400"/>
            <a:chExt cx="11050588" cy="16764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759618" y="1295400"/>
              <a:ext cx="11049000" cy="76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760412" y="2095500"/>
              <a:ext cx="11049000" cy="76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758824" y="2895600"/>
              <a:ext cx="11049000" cy="76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58824" y="13716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08412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808339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808266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808193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808120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808047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9807974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0807901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1807824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1251699" y="1481431"/>
            <a:ext cx="2251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1251699" y="2212258"/>
            <a:ext cx="2251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লিচুর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4017160" y="1447800"/>
            <a:ext cx="6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4017160" y="2201002"/>
            <a:ext cx="6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5078742" y="1469095"/>
            <a:ext cx="6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5078742" y="2222297"/>
            <a:ext cx="6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6069342" y="1455807"/>
            <a:ext cx="6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6069342" y="2209009"/>
            <a:ext cx="6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7059942" y="1455807"/>
            <a:ext cx="6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7059941" y="2209009"/>
            <a:ext cx="772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7974342" y="1469095"/>
            <a:ext cx="6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7974341" y="2222297"/>
            <a:ext cx="771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9041142" y="1469095"/>
            <a:ext cx="6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9041142" y="2222297"/>
            <a:ext cx="6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10031742" y="1469095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10031742" y="2222297"/>
            <a:ext cx="6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10944554" y="1469095"/>
            <a:ext cx="78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11006931" y="2222297"/>
            <a:ext cx="726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379412" y="3200400"/>
            <a:ext cx="1158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৪, ৮, ১২, ১৬, ২০ 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1378741" y="3924300"/>
            <a:ext cx="7429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 ৮, ১২, ১৬, ২০, ২৪ 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379412" y="4648200"/>
            <a:ext cx="115824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৪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40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4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8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4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836612" y="588627"/>
            <a:ext cx="1074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8824" y="1295400"/>
            <a:ext cx="11050588" cy="1676400"/>
            <a:chOff x="758824" y="1295400"/>
            <a:chExt cx="11050588" cy="16764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759618" y="1295400"/>
              <a:ext cx="11049000" cy="76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760412" y="2095500"/>
              <a:ext cx="11049000" cy="76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758824" y="2895600"/>
              <a:ext cx="11049000" cy="76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58824" y="13716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08412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808339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808266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808193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808120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808047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9807974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0807901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1807824" y="1295400"/>
              <a:ext cx="0" cy="16002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1251699" y="1446848"/>
            <a:ext cx="2251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1251699" y="2177675"/>
            <a:ext cx="2251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লিচুর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4017160" y="1413217"/>
            <a:ext cx="6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4017160" y="2166419"/>
            <a:ext cx="6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5078742" y="1434512"/>
            <a:ext cx="6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5078742" y="2187714"/>
            <a:ext cx="6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6069342" y="1421224"/>
            <a:ext cx="6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6069342" y="2174426"/>
            <a:ext cx="6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7059942" y="1421224"/>
            <a:ext cx="6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7059941" y="2174426"/>
            <a:ext cx="772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7974342" y="1434512"/>
            <a:ext cx="6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7974341" y="2187714"/>
            <a:ext cx="771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9041142" y="1434512"/>
            <a:ext cx="63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9041141" y="2187714"/>
            <a:ext cx="765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10031742" y="1434512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10031742" y="2187714"/>
            <a:ext cx="712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10944554" y="1434512"/>
            <a:ext cx="78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11006931" y="2187714"/>
            <a:ext cx="726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379412" y="3108186"/>
            <a:ext cx="1158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৩, ৬, ৯, ১২, ১৫, ১৮…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1424088" y="3630874"/>
            <a:ext cx="7429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৩, ৬, ৯, ১২, ১৫, ১৮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379412" y="4231131"/>
            <a:ext cx="115824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৩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1717157" y="4893145"/>
            <a:ext cx="965825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81E79E83-C2A0-429D-BAB5-50D93C488EC6}"/>
              </a:ext>
            </a:extLst>
          </p:cNvPr>
          <p:cNvSpPr/>
          <p:nvPr/>
        </p:nvSpPr>
        <p:spPr>
          <a:xfrm>
            <a:off x="206687" y="5616714"/>
            <a:ext cx="11982138" cy="7510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সংখ্যার গুণিতক = ঐ সংখ্যার সাথে পূর্ণ সংখ্যার গুণফল।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72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4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8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4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825656" y="549926"/>
            <a:ext cx="1074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330921" y="1981200"/>
            <a:ext cx="8887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৩,  ৬,  ৯,  ১২,  ১৫,  ১৮,  ২১,  ২৪……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379412" y="2692544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৪,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১২,  ১৬,  ২০,  ২৪,  ২৮,  ৩২……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808412" y="2029756"/>
            <a:ext cx="685800" cy="5239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275012" y="2753326"/>
            <a:ext cx="685800" cy="5239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323012" y="2067526"/>
            <a:ext cx="685800" cy="5239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256212" y="2705489"/>
            <a:ext cx="685800" cy="5239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684213" y="3403888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25656" y="4115232"/>
            <a:ext cx="4125756" cy="201639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,  ৬, ৯           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১৫, ১৮,  ২১,      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579812" y="4115233"/>
            <a:ext cx="4038600" cy="20163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৪, ৮,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১৬, ২০,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২৮, ৩২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4570412" y="34290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7847012" y="3309976"/>
            <a:ext cx="4152899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উভয়েরই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সংখ‌্যাকে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smtClean="0">
                <a:latin typeface="NikoshBAN" panose="02000000000000000000" pitchFamily="2" charset="0"/>
                <a:cs typeface="NikoshBAN" panose="02000000000000000000" pitchFamily="2" charset="0"/>
              </a:rPr>
              <a:t> গুণিতক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DAAB7424-B524-4C2C-87A4-B9F229AD3939}"/>
              </a:ext>
            </a:extLst>
          </p:cNvPr>
          <p:cNvSpPr txBox="1"/>
          <p:nvPr/>
        </p:nvSpPr>
        <p:spPr>
          <a:xfrm>
            <a:off x="7845424" y="4880583"/>
            <a:ext cx="415289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১২,  ২৪, ৩৬ …… </a:t>
            </a:r>
          </a:p>
        </p:txBody>
      </p:sp>
    </p:spTree>
    <p:extLst>
      <p:ext uri="{BB962C8B-B14F-4D97-AF65-F5344CB8AC3E}">
        <p14:creationId xmlns:p14="http://schemas.microsoft.com/office/powerpoint/2010/main" val="269879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  <p:bldP spid="44" grpId="0"/>
      <p:bldP spid="3" grpId="0" animBg="1"/>
      <p:bldP spid="46" grpId="0" animBg="1"/>
      <p:bldP spid="47" grpId="0" animBg="1"/>
      <p:bldP spid="48" grpId="0" animBg="1"/>
      <p:bldP spid="49" grpId="0"/>
      <p:bldP spid="4" grpId="0" animBg="1"/>
      <p:bldP spid="50" grpId="0" animBg="1"/>
      <p:bldP spid="51" grpId="0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3051</TotalTime>
  <Words>756</Words>
  <Application>Microsoft Office PowerPoint</Application>
  <PresentationFormat>Custom</PresentationFormat>
  <Paragraphs>125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Harlow Solid Italic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MUSHFIKAH</dc:creator>
  <cp:lastModifiedBy>Pedp4  WPBX5105GRF052221337</cp:lastModifiedBy>
  <cp:revision>241</cp:revision>
  <dcterms:created xsi:type="dcterms:W3CDTF">2006-08-16T00:00:00Z</dcterms:created>
  <dcterms:modified xsi:type="dcterms:W3CDTF">2026-05-21T13:12:51Z</dcterms:modified>
</cp:coreProperties>
</file>