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8"/>
  </p:handoutMasterIdLst>
  <p:sldIdLst>
    <p:sldId id="256" r:id="rId3"/>
    <p:sldId id="270" r:id="rId5"/>
    <p:sldId id="284" r:id="rId6"/>
    <p:sldId id="286" r:id="rId7"/>
    <p:sldId id="262" r:id="rId8"/>
    <p:sldId id="263" r:id="rId9"/>
    <p:sldId id="272" r:id="rId10"/>
    <p:sldId id="273" r:id="rId11"/>
    <p:sldId id="280" r:id="rId12"/>
    <p:sldId id="285" r:id="rId13"/>
    <p:sldId id="275" r:id="rId14"/>
    <p:sldId id="283" r:id="rId15"/>
    <p:sldId id="266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562" autoAdjust="0"/>
  </p:normalViewPr>
  <p:slideViewPr>
    <p:cSldViewPr snapToGrid="0" showGuides="1">
      <p:cViewPr varScale="1">
        <p:scale>
          <a:sx n="83" d="100"/>
          <a:sy n="83" d="100"/>
        </p:scale>
        <p:origin x="126" y="3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9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708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90F24-0468-4501-9480-DDE81620027A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7288A-8987-4ED3-B512-4597AB591B1A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F76A6-10FC-4F98-976A-325BA8F0CCFE}" type="datetimeFigureOut">
              <a:rPr lang="en-GB" smtClean="0"/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1E074D-357D-4272-9526-F78E58BC1D7F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8" y="5867133"/>
            <a:ext cx="551167" cy="365125"/>
          </a:xfrm>
        </p:spPr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29D4ED-C3CC-4174-8BC7-466EA69FC7AE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9BCA1-22C7-4571-99E0-3E83552A2B59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06392C8-CA9D-4107-9752-BF03B4C60F68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1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.xml"/><Relationship Id="rId1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5.xml"/><Relationship Id="rId2" Type="http://schemas.openxmlformats.org/officeDocument/2006/relationships/tags" Target="../tags/tag2.xml"/><Relationship Id="rId1" Type="http://schemas.openxmlformats.org/officeDocument/2006/relationships/hyperlink" Target="mailto:sobujstate@gmail.co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1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707"/>
    </mc:Choice>
    <mc:Fallback>
      <p:transition spd="slow" advTm="670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2249" y="444063"/>
            <a:ext cx="4114800" cy="7694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4400" b="1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44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95649" y="1510863"/>
            <a:ext cx="3352800" cy="7694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4400" b="1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৫ </a:t>
            </a:r>
            <a:r>
              <a:rPr lang="en-US" sz="4400" b="1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44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58934" y="3131147"/>
            <a:ext cx="5484422" cy="144655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</a:t>
            </a:r>
            <a:r>
              <a:rPr lang="en-US" sz="44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</a:t>
            </a:r>
            <a:r>
              <a:rPr lang="en-US" sz="44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44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endParaRPr lang="en-US" sz="44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44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সার্চ</a:t>
            </a:r>
            <a:r>
              <a:rPr lang="en-US" sz="44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ইঞ্জিন</a:t>
            </a:r>
            <a:r>
              <a:rPr lang="en-US" sz="44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44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endParaRPr lang="en-US" sz="44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/>
          <p:nvPr/>
        </p:nvSpPr>
        <p:spPr>
          <a:xfrm>
            <a:off x="1045029" y="1603169"/>
            <a:ext cx="10426535" cy="9498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দলগত</a:t>
            </a:r>
            <a:r>
              <a:rPr lang="en-US" sz="54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54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(১০ </a:t>
            </a:r>
            <a:r>
              <a:rPr lang="en-US" sz="54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r>
              <a:rPr lang="en-US" sz="54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GB" sz="54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386941" y="3520146"/>
            <a:ext cx="93221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ই-বুক ব্যবহারের 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 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 সুবিধা লিখ। </a:t>
            </a:r>
            <a:endParaRPr lang="en-US" sz="4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৩ </a:t>
            </a:r>
            <a:r>
              <a:rPr lang="en-US" sz="48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ব্রাঊজার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530"/>
    </mc:Choice>
    <mc:Fallback>
      <p:transition spd="slow" advTm="95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69675" y="241739"/>
            <a:ext cx="3352800" cy="1107996"/>
          </a:xfrm>
          <a:prstGeom prst="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en-US" sz="6600" b="1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6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85594" y="2709919"/>
            <a:ext cx="6548715" cy="230832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   Google </a:t>
            </a:r>
            <a:r>
              <a:rPr lang="en-US" sz="48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 </a:t>
            </a:r>
            <a:endParaRPr lang="en-US" sz="4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914400" indent="-914400">
              <a:buAutoNum type="arabicPeriod" startAt="2"/>
            </a:pP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Yahoo </a:t>
            </a:r>
            <a:r>
              <a:rPr lang="en-US" sz="48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 </a:t>
            </a:r>
            <a:endParaRPr lang="en-US" sz="4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914400" indent="-914400">
              <a:buAutoNum type="arabicPeriod" startAt="2"/>
            </a:pP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Firefox </a:t>
            </a:r>
            <a:r>
              <a:rPr lang="en-US" sz="48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4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? </a:t>
            </a:r>
            <a:endParaRPr lang="en-US" sz="4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133"/>
    </mc:Choice>
    <mc:Fallback>
      <p:transition spd="slow" advTm="101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46811" y="3283527"/>
            <a:ext cx="9526980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১। শিক্ষায় ইন্টারনেট এর গুরুত্ব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হিসেবে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তোমার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মতামত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GB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4269827" y="1200809"/>
            <a:ext cx="46482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7200" b="1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dirty="0" err="1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72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463"/>
    </mc:Choice>
    <mc:Fallback>
      <p:transition spd="slow" advTm="746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999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043"/>
    </mc:Choice>
    <mc:Fallback>
      <p:transition spd="slow" advTm="804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6053958" y="2427890"/>
            <a:ext cx="5644055" cy="34841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u="sng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60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u="sng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6000" b="1" u="sng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9</a:t>
            </a:r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sz="2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তথ্য ও যোগাযোগ প্রযুক্তি </a:t>
            </a:r>
            <a:endParaRPr lang="en-US" sz="2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en-US" sz="2800" dirty="0">
                <a:solidFill>
                  <a:srgbClr val="7030A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তৃতীয়</a:t>
            </a:r>
            <a:r>
              <a:rPr lang="en-US" sz="2800" dirty="0">
                <a:solidFill>
                  <a:srgbClr val="7030A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 (</a:t>
            </a:r>
            <a:r>
              <a:rPr lang="en-US" sz="2800" dirty="0">
                <a:solidFill>
                  <a:srgbClr val="7030A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ইন্টারনেট ও ওয়েব পরিচিতি</a:t>
            </a:r>
            <a:r>
              <a:rPr lang="en-US" sz="2800" dirty="0">
                <a:solidFill>
                  <a:srgbClr val="7030A0"/>
                </a:solidFill>
                <a:latin typeface="Nikosh" panose="02000000000000000000" pitchFamily="2" charset="0"/>
                <a:cs typeface="Nikosh" panose="02000000000000000000" pitchFamily="2" charset="0"/>
              </a:rPr>
              <a:t>)</a:t>
            </a:r>
            <a:endParaRPr lang="en-US" sz="2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৪5 </a:t>
            </a:r>
            <a:r>
              <a:rPr lang="en-US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  </a:t>
            </a:r>
            <a:endParaRPr lang="en-US" sz="2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52193" y="538655"/>
            <a:ext cx="3886200" cy="1530548"/>
          </a:xfrm>
          <a:prstGeom prst="flowChartPunchedTap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2590800"/>
            <a:ext cx="4648200" cy="3446145"/>
          </a:xfrm>
          <a:prstGeom prst="rect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u="sng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5400" b="1" u="sng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u="sng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5400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Tania Akther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সিনিয়র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Daserkandi Darussunnah Alim Madrasha  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মোবাইলঃ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01788699916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ইমেইলঃ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  <a:hlinkClick r:id="rId1"/>
              </a:rPr>
              <a:t>taniariaz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  <a:hlinkClick r:id="rId1"/>
              </a:rPr>
              <a:t>2015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  <a:hlinkClick r:id="rId1"/>
              </a:rPr>
              <a:t>@gmail.com</a:t>
            </a:r>
            <a:endParaRPr lang="en-US" sz="2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669"/>
    </mc:Choice>
    <mc:Fallback>
      <p:transition spd="slow" advTm="96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1"/>
          <p:cNvSpPr/>
          <p:nvPr/>
        </p:nvSpPr>
        <p:spPr>
          <a:xfrm>
            <a:off x="3014770" y="470262"/>
            <a:ext cx="5260652" cy="627017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ছবিগুলো লক্ষ্য করি </a:t>
            </a:r>
            <a:endParaRPr lang="en-US" sz="48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303" y="1537931"/>
            <a:ext cx="4565742" cy="32458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750" y="1537931"/>
            <a:ext cx="4431016" cy="3319429"/>
          </a:xfrm>
          <a:prstGeom prst="rect">
            <a:avLst/>
          </a:prstGeom>
        </p:spPr>
      </p:pic>
      <p:sp>
        <p:nvSpPr>
          <p:cNvPr id="10" name="Pentagon 1"/>
          <p:cNvSpPr/>
          <p:nvPr/>
        </p:nvSpPr>
        <p:spPr>
          <a:xfrm>
            <a:off x="1701056" y="5324295"/>
            <a:ext cx="8375056" cy="8175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ইন্টারনেটের</a:t>
            </a:r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মাধ্যমে</a:t>
            </a:r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পড়াশুনা</a:t>
            </a:r>
            <a:endParaRPr lang="en-US" sz="48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348" y="1393634"/>
            <a:ext cx="4878360" cy="337871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14" y="1393634"/>
            <a:ext cx="5062040" cy="3378718"/>
          </a:xfrm>
          <a:prstGeom prst="rect">
            <a:avLst/>
          </a:prstGeom>
        </p:spPr>
      </p:pic>
      <p:sp>
        <p:nvSpPr>
          <p:cNvPr id="11" name="Pentagon 1"/>
          <p:cNvSpPr/>
          <p:nvPr/>
        </p:nvSpPr>
        <p:spPr>
          <a:xfrm>
            <a:off x="1931721" y="5295658"/>
            <a:ext cx="3090681" cy="1163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বুক</a:t>
            </a:r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পড়ছে</a:t>
            </a:r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Pentagon 1"/>
          <p:cNvSpPr/>
          <p:nvPr/>
        </p:nvSpPr>
        <p:spPr>
          <a:xfrm>
            <a:off x="7169599" y="5295659"/>
            <a:ext cx="3090681" cy="1163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</a:t>
            </a:r>
            <a:r>
              <a:rPr lang="en-US" sz="48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50223" y="2072830"/>
            <a:ext cx="11091553" cy="18803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 ও ওয়েব পরিচিতি</a:t>
            </a:r>
            <a:endParaRPr lang="en-US" sz="72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703"/>
    </mc:Choice>
    <mc:Fallback>
      <p:transition spd="slow" advTm="470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0170" y="906087"/>
            <a:ext cx="8169311" cy="828120"/>
          </a:xfrm>
          <a:solidFill>
            <a:srgbClr val="7030A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err="1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6000" dirty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পাঠ শেষে শিক্ষার্থীরা---  </a:t>
            </a:r>
            <a:endParaRPr lang="en-US" sz="6000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8156" y="2481943"/>
            <a:ext cx="99752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600" b="1" kern="1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ডিজিটাল কনটেন্টের ধারনা পাবে।</a:t>
            </a:r>
            <a:endParaRPr lang="en-US" sz="3600" b="1" kern="1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600" b="1" kern="1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</a:t>
            </a:r>
            <a:r>
              <a:rPr lang="en-US" sz="3600" b="1" kern="12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বুক</a:t>
            </a:r>
            <a:r>
              <a:rPr lang="en-US" sz="3600" b="1" kern="1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kern="12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kern="1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kern="12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</a:t>
            </a:r>
            <a:r>
              <a:rPr lang="en-US" sz="36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হার</a:t>
            </a:r>
            <a:r>
              <a:rPr lang="en-US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জানতে</a:t>
            </a:r>
            <a:r>
              <a:rPr lang="en-US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kern="1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b="1" kern="1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600" b="1" kern="1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ইন্টারনেটের </a:t>
            </a:r>
            <a:r>
              <a:rPr lang="en-US" sz="3600" b="1" kern="12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গুরুত্ব</a:t>
            </a:r>
            <a:r>
              <a:rPr lang="en-US" sz="3600" b="1" kern="1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kern="12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3600" b="1" kern="1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kern="12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b="1" kern="1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পারবে।</a:t>
            </a:r>
            <a:endParaRPr lang="en-US" sz="3600" b="1" kern="1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600" b="1" kern="12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</a:t>
            </a:r>
            <a:r>
              <a:rPr lang="en-US" sz="36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ব্রাউজার</a:t>
            </a:r>
            <a:r>
              <a:rPr lang="en-US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সার্চ</a:t>
            </a:r>
            <a:r>
              <a:rPr lang="en-US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ইঞ্জিন</a:t>
            </a:r>
            <a:r>
              <a:rPr lang="en-US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জানতে</a:t>
            </a:r>
            <a:r>
              <a:rPr lang="en-US" sz="3600" b="1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b="1" kern="1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3600" b="1" kern="1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808"/>
    </mc:Choice>
    <mc:Fallback>
      <p:transition spd="slow" advTm="98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76190" y="286933"/>
            <a:ext cx="11538857" cy="76944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latin typeface="Nikosh" panose="02000000000000000000" pitchFamily="2" charset="0"/>
                <a:cs typeface="Nikosh" panose="02000000000000000000" pitchFamily="2" charset="0"/>
              </a:rPr>
              <a:t>ইন্টারনেট</a:t>
            </a:r>
            <a:endParaRPr lang="en-US" sz="4400" b="1" dirty="0">
              <a:latin typeface="Nikosh" panose="02000000000000000000" pitchFamily="2" charset="0"/>
              <a:cs typeface="Nikosh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6190" y="1277311"/>
            <a:ext cx="63096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as-IN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 হলো একটি বিশাল, বিশ্বব্যাপী কম্পিউটার নেটও</a:t>
            </a:r>
            <a:r>
              <a:rPr lang="en-US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র্ক যা লক্ষ লক্ষ ছোট-বড় নেটও</a:t>
            </a:r>
            <a:r>
              <a:rPr lang="en-US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য়া</a:t>
            </a:r>
            <a:r>
              <a:rPr lang="as-IN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র্ক এবং ডিভাইসকে (কম্পিউটার, স্মার্টফোন ইত্যাদি) পরস্পরের সাথে যুক্ত করে, যার ফলে বিশ্বজু</a:t>
            </a:r>
            <a:r>
              <a:rPr lang="en-US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ড়ে</a:t>
            </a:r>
            <a:r>
              <a:rPr lang="as-IN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তথ্য আদান-প্রদান, যোগাযোগ, এবং বিভিন্ন ডিজিটাল পরিষেবা (যেমন: ও</a:t>
            </a:r>
            <a:r>
              <a:rPr lang="en-US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য়ে</a:t>
            </a:r>
            <a:r>
              <a:rPr lang="as-IN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ব, ই-মেইল, চ্যাট) ব্যবহার করা যায়।</a:t>
            </a:r>
            <a:r>
              <a:rPr lang="en-US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36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935" y="1309967"/>
            <a:ext cx="5125230" cy="3843923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460"/>
    </mc:Choice>
    <mc:Fallback>
      <p:transition spd="slow" advTm="94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30235" y="486889"/>
            <a:ext cx="10569038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s-IN" sz="54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ই-বুকঃ</a:t>
            </a:r>
            <a:endParaRPr lang="as-IN" sz="5400" b="1" u="sng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ই-বুক বা ইলেকট্রনিক বুক বা ই-বই হলো মুদ্রিত বইয়ের ইলেকট্রনিক রূপ। যেহেতু, এটি ইলেকট্রনিক মাধ্যমে প্রকাশিত হয় সে কারণে এতে শব্দ, অ্যানিমেশন ইত্যাদিও জুড়ে দেওয়া যায়। অবশ্য এখন অনেক ই-বুক কেবল ই-বুক আকারে প্রকাশিত হয়। এগুলোর মুদ্রিত রূপ থাকে না। ফলে অনেকেই এখন আর ই-বুককে মুদ্রিত বইয়ের ইলেকট্রনিক সংস্করণ বলতে নারাজ। এ ধরনের বই কেবল কম্পিউটার, স্মার্টফোন বা বিশেষ ধরনের রিডার (ই-বুক রিডার) ব্যবহার করে পড়া যায়। প্রচলিত রিডারের মধ্যে অ্যামাজন ডটকমের (</a:t>
            </a:r>
            <a:r>
              <a:rPr lang="en-US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amazon.com) </a:t>
            </a:r>
            <a:r>
              <a:rPr lang="as-IN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কিন্ডল (</a:t>
            </a:r>
            <a:r>
              <a:rPr lang="en-US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kindle) </a:t>
            </a:r>
            <a:r>
              <a:rPr lang="as-IN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সবচেয়ে জনপ্রিয়।</a:t>
            </a:r>
            <a:endParaRPr lang="as-IN" sz="22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ই-বুক ব্যবহারের সুবিধা</a:t>
            </a:r>
            <a:endParaRPr lang="as-IN" sz="22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ই-বুক ডাউনলোডের মাধ্যমে তাৎক্ষণিকভাবে তথ্য পাওয়া সম্ভব।</a:t>
            </a:r>
            <a:endParaRPr lang="as-IN" sz="22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ব্যবহারিকভাবে ই-বুক সংরক্ষণের জন্য কোন লাইব্রেরি বা কক্ষের প্রয়োজন নেই; কম্পিউটার বা রিডিং ডিভাইসে ই-বুক সহজে সংরক্ষণ করা যায়।</a:t>
            </a:r>
            <a:endParaRPr lang="as-IN" sz="22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s-IN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ই-বুক সহজে স্থানান্তরযোগ্য।</a:t>
            </a:r>
            <a:endParaRPr lang="as-IN" sz="22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s-IN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ই-বুকে তথ্য অনুসন্ধান সহজতর।</a:t>
            </a:r>
            <a:endParaRPr lang="as-IN" sz="22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s-IN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ই-বুক ইন্টারনেটের মাধ্যমে সরবরাহ করা হয় বলে কোনো ধরনের শিপিং বা প্যাকিং খরচ নেই।</a:t>
            </a:r>
            <a:endParaRPr lang="as-IN" sz="22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s-IN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ই-বুক সহজে বিতরণ ও বিক্রয়যোগ্য।</a:t>
            </a:r>
            <a:endParaRPr lang="as-IN" sz="22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as-IN" sz="22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ই-বুক মুদ্রণযোগ্য বলে চাহিদা অনুযায়ী প্রিন্ট করা সম্ভব, ফলে আর্থিক সাশ্রয় হয়।</a:t>
            </a:r>
            <a:endParaRPr lang="en-US" sz="22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7192"/>
    </mc:Choice>
    <mc:Fallback>
      <p:transition spd="slow" advTm="1719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42607" y="385682"/>
            <a:ext cx="4833257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kern="12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</a:t>
            </a:r>
            <a:r>
              <a:rPr lang="en-US" sz="36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</a:t>
            </a:r>
            <a:r>
              <a:rPr lang="en-US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ব্রাউজার</a:t>
            </a:r>
            <a:r>
              <a:rPr lang="en-US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সার্চ</a:t>
            </a:r>
            <a:r>
              <a:rPr lang="en-US" sz="36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ইঞ্জিন</a:t>
            </a:r>
            <a:endParaRPr lang="en-US" sz="3600" dirty="0">
              <a:solidFill>
                <a:srgbClr val="7030A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961" y="1248102"/>
            <a:ext cx="9214077" cy="50673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68"/>
    </mc:Choice>
    <mc:Fallback>
      <p:transition spd="slow" advTm="70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p="http://schemas.openxmlformats.org/presentationml/2006/main">
  <p:tag name="TIMING" val="|4.7"/>
</p:tagLst>
</file>

<file path=ppt/tags/tag10.xml><?xml version="1.0" encoding="utf-8"?>
<p:tagLst xmlns:p="http://schemas.openxmlformats.org/presentationml/2006/main">
  <p:tag name="TIMING" val="|2|3.2"/>
</p:tagLst>
</file>

<file path=ppt/tags/tag11.xml><?xml version="1.0" encoding="utf-8"?>
<p:tagLst xmlns:p="http://schemas.openxmlformats.org/presentationml/2006/main">
  <p:tag name="TIMING" val="|2.5"/>
</p:tagLst>
</file>

<file path=ppt/tags/tag2.xml><?xml version="1.0" encoding="utf-8"?>
<p:tagLst xmlns:p="http://schemas.openxmlformats.org/presentationml/2006/main">
  <p:tag name="TIMING" val="|1|1.1|2.9|1.1|1.3"/>
</p:tagLst>
</file>

<file path=ppt/tags/tag3.xml><?xml version="1.0" encoding="utf-8"?>
<p:tagLst xmlns:p="http://schemas.openxmlformats.org/presentationml/2006/main">
  <p:tag name="TIMING" val="|2.1|1"/>
</p:tagLst>
</file>

<file path=ppt/tags/tag4.xml><?xml version="1.0" encoding="utf-8"?>
<p:tagLst xmlns:p="http://schemas.openxmlformats.org/presentationml/2006/main">
  <p:tag name="TIMING" val="|1.2|1.6|2.3|2.2"/>
</p:tagLst>
</file>

<file path=ppt/tags/tag5.xml><?xml version="1.0" encoding="utf-8"?>
<p:tagLst xmlns:p="http://schemas.openxmlformats.org/presentationml/2006/main">
  <p:tag name="TIMING" val="|2.6|2.2|2.5"/>
</p:tagLst>
</file>

<file path=ppt/tags/tag6.xml><?xml version="1.0" encoding="utf-8"?>
<p:tagLst xmlns:p="http://schemas.openxmlformats.org/presentationml/2006/main">
  <p:tag name="TIMING" val="|1.8|1.7|1.5|1.9|1.5|1.6|1.5"/>
</p:tagLst>
</file>

<file path=ppt/tags/tag7.xml><?xml version="1.0" encoding="utf-8"?>
<p:tagLst xmlns:p="http://schemas.openxmlformats.org/presentationml/2006/main">
  <p:tag name="TIMING" val="|1.8|2.3"/>
</p:tagLst>
</file>

<file path=ppt/tags/tag8.xml><?xml version="1.0" encoding="utf-8"?>
<p:tagLst xmlns:p="http://schemas.openxmlformats.org/presentationml/2006/main">
  <p:tag name="TIMING" val="|4.4|2.6"/>
</p:tagLst>
</file>

<file path=ppt/tags/tag9.xml><?xml version="1.0" encoding="utf-8"?>
<p:tagLst xmlns:p="http://schemas.openxmlformats.org/presentationml/2006/main">
  <p:tag name="TIMING" val="|1.5|1.5|1.5|1.8|1.7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2045</Words>
  <Application>WPS Presentation</Application>
  <PresentationFormat>Widescreen</PresentationFormat>
  <Paragraphs>71</Paragraphs>
  <Slides>14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7" baseType="lpstr">
      <vt:lpstr>Arial</vt:lpstr>
      <vt:lpstr>SimSun</vt:lpstr>
      <vt:lpstr>Wingdings</vt:lpstr>
      <vt:lpstr>Wingdings 3</vt:lpstr>
      <vt:lpstr>Arial</vt:lpstr>
      <vt:lpstr>NikoshBAN</vt:lpstr>
      <vt:lpstr>Nikosh</vt:lpstr>
      <vt:lpstr>Microsoft YaHei</vt:lpstr>
      <vt:lpstr>Arial Unicode MS</vt:lpstr>
      <vt:lpstr>Century Gothic</vt:lpstr>
      <vt:lpstr>Calibri</vt:lpstr>
      <vt:lpstr>Nirmala UI</vt:lpstr>
      <vt:lpstr>Wisp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এই পাঠ শেষে শিক্ষার্থীরা---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Md. Latfur Rahman Rubel</dc:creator>
  <cp:lastModifiedBy>LAISE</cp:lastModifiedBy>
  <cp:revision>158</cp:revision>
  <dcterms:created xsi:type="dcterms:W3CDTF">2025-11-16T12:57:00Z</dcterms:created>
  <dcterms:modified xsi:type="dcterms:W3CDTF">2026-05-21T04:23:04Z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1033-12.1.0.26372</vt:lpwstr>
  </property>
  <property fmtid="{D5CDD505-2E9C-101B-9397-08002B2CF9AE}" pid="3" name="ICV">
    <vt:lpwstr>6B2AAE97E8A64BFBBC75AC3C6EF94353_12</vt:lpwstr>
  </property>
</Properties>
</file>