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6" r:id="rId9"/>
    <p:sldId id="265" r:id="rId10"/>
    <p:sldId id="261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6DE6"/>
    <a:srgbClr val="5F75D1"/>
    <a:srgbClr val="92A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CD037DF-2C51-4139-87D7-F60264FB681C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99D2729-387D-475B-83A5-CE1742872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86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037DF-2C51-4139-87D7-F60264FB681C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2729-387D-475B-83A5-CE1742872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25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037DF-2C51-4139-87D7-F60264FB681C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2729-387D-475B-83A5-CE1742872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4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037DF-2C51-4139-87D7-F60264FB681C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2729-387D-475B-83A5-CE1742872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91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037DF-2C51-4139-87D7-F60264FB681C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2729-387D-475B-83A5-CE1742872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77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037DF-2C51-4139-87D7-F60264FB681C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2729-387D-475B-83A5-CE1742872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35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037DF-2C51-4139-87D7-F60264FB681C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2729-387D-475B-83A5-CE1742872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56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037DF-2C51-4139-87D7-F60264FB681C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2729-387D-475B-83A5-CE1742872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32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037DF-2C51-4139-87D7-F60264FB681C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2729-387D-475B-83A5-CE1742872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10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037DF-2C51-4139-87D7-F60264FB681C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99D2729-387D-475B-83A5-CE1742872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00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CD037DF-2C51-4139-87D7-F60264FB681C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99D2729-387D-475B-83A5-CE1742872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81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7CD037DF-2C51-4139-87D7-F60264FB681C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599D2729-387D-475B-83A5-CE1742872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6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0172223320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mailto:sabur.dc@gmail.com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3115" y="544749"/>
            <a:ext cx="4250987" cy="7879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solidFill>
                  <a:srgbClr val="002060"/>
                </a:solidFill>
              </a:rPr>
              <a:t>السلام عليكم ورحمة الله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85233" y="1723822"/>
            <a:ext cx="3226470" cy="6031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محمد عريف بالله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81728" y="2405163"/>
            <a:ext cx="3764604" cy="6031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solidFill>
                  <a:srgbClr val="002060"/>
                </a:solidFill>
              </a:rPr>
              <a:t>محاضر اللغة العربية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716693" y="3047391"/>
            <a:ext cx="4722779" cy="6031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1"/>
            <a:r>
              <a:rPr lang="ar-SA" sz="3600" b="1" dirty="0" smtClean="0">
                <a:solidFill>
                  <a:schemeClr val="tx1"/>
                </a:solidFill>
              </a:rPr>
              <a:t> </a:t>
            </a:r>
            <a:r>
              <a:rPr lang="ar-SA" sz="3600" b="1" dirty="0">
                <a:solidFill>
                  <a:schemeClr val="tx1"/>
                </a:solidFill>
              </a:rPr>
              <a:t>المدرسة صوتو </a:t>
            </a:r>
            <a:r>
              <a:rPr lang="ar-SA" sz="3600" b="1" dirty="0" smtClean="0">
                <a:solidFill>
                  <a:schemeClr val="tx1"/>
                </a:solidFill>
              </a:rPr>
              <a:t>مانيكا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ar-SA" sz="3600" b="1" dirty="0" smtClean="0">
                <a:solidFill>
                  <a:schemeClr val="tx1"/>
                </a:solidFill>
              </a:rPr>
              <a:t>للفاضل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27447" y="3715155"/>
            <a:ext cx="3784255" cy="6031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200" dirty="0" smtClean="0"/>
              <a:t> </a:t>
            </a:r>
            <a:r>
              <a:rPr lang="ar-SA" sz="3200" b="1" dirty="0">
                <a:solidFill>
                  <a:schemeClr val="tx1"/>
                </a:solidFill>
              </a:rPr>
              <a:t>برهان الدين </a:t>
            </a:r>
            <a:r>
              <a:rPr lang="ar-SA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,</a:t>
            </a:r>
            <a:r>
              <a:rPr lang="ar-SA" sz="3200" b="1" dirty="0" smtClean="0">
                <a:solidFill>
                  <a:schemeClr val="tx1"/>
                </a:solidFill>
              </a:rPr>
              <a:t> </a:t>
            </a:r>
            <a:r>
              <a:rPr lang="ar-SA" sz="3200" b="1" dirty="0">
                <a:solidFill>
                  <a:schemeClr val="tx1"/>
                </a:solidFill>
              </a:rPr>
              <a:t>بهولا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472" y="1490472"/>
            <a:ext cx="3010468" cy="29443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ound Single Corner Rectangle 9"/>
          <p:cNvSpPr/>
          <p:nvPr/>
        </p:nvSpPr>
        <p:spPr>
          <a:xfrm>
            <a:off x="1138137" y="4999611"/>
            <a:ext cx="5544766" cy="391133"/>
          </a:xfrm>
          <a:prstGeom prst="round1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rgbClr val="002060"/>
                </a:solidFill>
              </a:rPr>
              <a:t>معهد تدريب المعلمين لمدارس بنغلاديش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216681" y="5390744"/>
            <a:ext cx="6867728" cy="437744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rgbClr val="002060"/>
                </a:solidFill>
              </a:rPr>
              <a:t>الدورة العربية التخصصية للمحاضرين والأساتذة المساعدين (١١٧)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723985" y="5828488"/>
            <a:ext cx="1853120" cy="44747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الرقم : ١٣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591713" y="5570539"/>
            <a:ext cx="26556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…….</a:t>
            </a:r>
            <a:r>
              <a:rPr lang="ar-SA" sz="3200" b="1" dirty="0" smtClean="0">
                <a:solidFill>
                  <a:srgbClr val="FF0000"/>
                </a:solidFill>
              </a:rPr>
              <a:t>تواصل معنا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6" name="Picture 15">
            <a:hlinkClick r:id="rId3" action="ppaction://hlinkfile"/>
            <a:extLst>
              <a:ext uri="{FF2B5EF4-FFF2-40B4-BE49-F238E27FC236}">
                <a16:creationId xmlns:a16="http://schemas.microsoft.com/office/drawing/2014/main" id="{D9600F95-DD97-85EE-CF83-E42F291EE2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823463" y="6155315"/>
            <a:ext cx="519220" cy="488676"/>
          </a:xfrm>
          <a:prstGeom prst="rect">
            <a:avLst/>
          </a:prstGeom>
        </p:spPr>
      </p:pic>
      <p:pic>
        <p:nvPicPr>
          <p:cNvPr id="17" name="Picture 16">
            <a:hlinkClick r:id="rId5"/>
            <a:extLst>
              <a:ext uri="{FF2B5EF4-FFF2-40B4-BE49-F238E27FC236}">
                <a16:creationId xmlns:a16="http://schemas.microsoft.com/office/drawing/2014/main" id="{07085001-6DD5-A5EF-B22C-0E80B3D18D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188" y="6155314"/>
            <a:ext cx="519219" cy="48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3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3712464" y="914400"/>
            <a:ext cx="3218688" cy="1097280"/>
          </a:xfrm>
          <a:prstGeom prst="hexag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solidFill>
                  <a:srgbClr val="00B050"/>
                </a:solidFill>
              </a:rPr>
              <a:t>الواجب المنزلي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94944" y="2514600"/>
            <a:ext cx="10305288" cy="2843784"/>
          </a:xfrm>
          <a:prstGeom prst="ellipse">
            <a:avLst/>
          </a:prstGeom>
          <a:solidFill>
            <a:schemeClr val="accent1"/>
          </a:solidFill>
          <a:ln>
            <a:solidFill>
              <a:srgbClr val="226D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b="1" dirty="0">
                <a:solidFill>
                  <a:srgbClr val="C00000"/>
                </a:solidFill>
              </a:rPr>
              <a:t>استعمال الكلمات في التالية في الجملة إنشائك </a:t>
            </a:r>
            <a:endParaRPr lang="en-US" sz="3600" b="1" dirty="0">
              <a:solidFill>
                <a:srgbClr val="C00000"/>
              </a:solidFill>
            </a:endParaRPr>
          </a:p>
          <a:p>
            <a:pPr algn="ctr"/>
            <a:r>
              <a:rPr lang="ar-SA" sz="3600" b="1" dirty="0">
                <a:solidFill>
                  <a:srgbClr val="C00000"/>
                </a:solidFill>
              </a:rPr>
              <a:t>خبرت - مرسل - اشعار - نوائب</a:t>
            </a:r>
            <a:r>
              <a:rPr lang="ar-SA" sz="3600" b="1" dirty="0" smtClean="0">
                <a:solidFill>
                  <a:srgbClr val="C00000"/>
                </a:solidFill>
              </a:rPr>
              <a:t>.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2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FB8D2E-E86E-6094-9F5E-BB8524FADAC9}"/>
              </a:ext>
            </a:extLst>
          </p:cNvPr>
          <p:cNvSpPr txBox="1"/>
          <p:nvPr/>
        </p:nvSpPr>
        <p:spPr>
          <a:xfrm rot="20604619">
            <a:off x="522731" y="587811"/>
            <a:ext cx="2624709" cy="58477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من فضالك---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64608" y="446024"/>
            <a:ext cx="4343400" cy="7315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هَلْ لَدَيْكُمْ أَيُّ أَسْئِلَةٍ </a:t>
            </a:r>
            <a:r>
              <a:rPr lang="ar-SA" sz="4000" b="1" dirty="0" smtClean="0">
                <a:solidFill>
                  <a:schemeClr val="tx1"/>
                </a:solidFill>
              </a:rPr>
              <a:t>أُخْرَى</a:t>
            </a:r>
            <a:endParaRPr lang="ar-SA" sz="4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448" y="2012061"/>
            <a:ext cx="9695863" cy="484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7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225" y="442563"/>
            <a:ext cx="4983480" cy="4983480"/>
          </a:xfrm>
        </p:spPr>
      </p:pic>
    </p:spTree>
    <p:extLst>
      <p:ext uri="{BB962C8B-B14F-4D97-AF65-F5344CB8AC3E}">
        <p14:creationId xmlns:p14="http://schemas.microsoft.com/office/powerpoint/2010/main" val="369300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746273" y="5317251"/>
            <a:ext cx="5466944" cy="729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448379" y="681950"/>
            <a:ext cx="5466944" cy="729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8379" y="513559"/>
            <a:ext cx="5249709" cy="1095786"/>
          </a:xfrm>
        </p:spPr>
        <p:txBody>
          <a:bodyPr>
            <a:noAutofit/>
          </a:bodyPr>
          <a:lstStyle/>
          <a:p>
            <a:pPr algn="r" rtl="1"/>
            <a:r>
              <a:rPr lang="ar-SA" sz="4400" dirty="0" smtClean="0">
                <a:solidFill>
                  <a:schemeClr val="tx1"/>
                </a:solidFill>
              </a:rPr>
              <a:t>المادة: اللغة العربية الإتصالية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6503" y="5433962"/>
            <a:ext cx="4268821" cy="625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2800" b="1" dirty="0" smtClean="0">
                <a:solidFill>
                  <a:srgbClr val="FF0000"/>
                </a:solidFill>
              </a:rPr>
              <a:t>العنوان:</a:t>
            </a:r>
            <a:r>
              <a:rPr lang="ar-SA" sz="2800" dirty="0" smtClean="0">
                <a:solidFill>
                  <a:srgbClr val="FF0000"/>
                </a:solidFill>
              </a:rPr>
              <a:t>   </a:t>
            </a:r>
            <a:r>
              <a:rPr lang="ar-SA" sz="2800" b="1" dirty="0"/>
              <a:t>قصيدة ورقة بن نوفل </a:t>
            </a:r>
            <a:endParaRPr lang="en-US" sz="2800" b="1" dirty="0"/>
          </a:p>
        </p:txBody>
      </p:sp>
      <p:sp>
        <p:nvSpPr>
          <p:cNvPr id="7" name="AutoShape 2" descr="blob:https://web.whatsapp.com/62bfc513-ee10-437d-9550-2522fbf5798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916" y="1481210"/>
            <a:ext cx="4896789" cy="377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46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18298" y="1071174"/>
            <a:ext cx="5894961" cy="69066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8298" y="1163925"/>
            <a:ext cx="5778229" cy="59791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 rtl="1"/>
            <a:r>
              <a:rPr lang="ar-SA" sz="3200" dirty="0" smtClean="0"/>
              <a:t>بنهاية </a:t>
            </a:r>
            <a:r>
              <a:rPr lang="ar-SA" sz="3200" dirty="0"/>
              <a:t>الدرس </a:t>
            </a:r>
            <a:r>
              <a:rPr lang="ar-SA" sz="3200" dirty="0" smtClean="0"/>
              <a:t>نتوقع أن  نكون قادرين على:</a:t>
            </a:r>
            <a:endParaRPr lang="en-US" sz="3200" dirty="0"/>
          </a:p>
        </p:txBody>
      </p:sp>
      <p:sp>
        <p:nvSpPr>
          <p:cNvPr id="5" name="Round Same Side Corner Rectangle 4"/>
          <p:cNvSpPr/>
          <p:nvPr/>
        </p:nvSpPr>
        <p:spPr>
          <a:xfrm>
            <a:off x="9056452" y="1071174"/>
            <a:ext cx="2702732" cy="690664"/>
          </a:xfrm>
          <a:prstGeom prst="round2Same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3200" b="1" dirty="0">
                <a:solidFill>
                  <a:srgbClr val="FF0000"/>
                </a:solidFill>
              </a:rPr>
              <a:t>الأهداف التعليمية </a:t>
            </a:r>
            <a:r>
              <a:rPr lang="ar-SA" sz="2800" dirty="0">
                <a:solidFill>
                  <a:srgbClr val="FF0000"/>
                </a:solidFill>
              </a:rPr>
              <a:t>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28607" y="2099809"/>
            <a:ext cx="6157609" cy="72633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r" rtl="1">
              <a:buFont typeface="Wingdings" panose="05000000000000000000" pitchFamily="2" charset="2"/>
              <a:buChar char="§"/>
            </a:pPr>
            <a:r>
              <a:rPr lang="ar-SA" sz="3200" b="1" dirty="0"/>
              <a:t>قراءة القصيدة </a:t>
            </a:r>
            <a:r>
              <a:rPr lang="ar-SA" sz="3200" b="1" dirty="0" smtClean="0"/>
              <a:t>جيدا</a:t>
            </a:r>
            <a:endParaRPr lang="en-US" sz="32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2786973" y="3009034"/>
            <a:ext cx="6157609" cy="8052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SA" sz="3200" b="1" dirty="0"/>
              <a:t>ذكر معاني بعض الكلمات الغربية </a:t>
            </a:r>
          </a:p>
          <a:p>
            <a:pPr algn="ctr" rtl="1"/>
            <a:endParaRPr lang="en-US" sz="4800" dirty="0" smtClean="0"/>
          </a:p>
        </p:txBody>
      </p:sp>
      <p:sp>
        <p:nvSpPr>
          <p:cNvPr id="17" name="Rounded Rectangle 16"/>
          <p:cNvSpPr/>
          <p:nvPr/>
        </p:nvSpPr>
        <p:spPr>
          <a:xfrm>
            <a:off x="4197482" y="4076065"/>
            <a:ext cx="4688733" cy="72633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r" rtl="1">
              <a:buFont typeface="Wingdings" panose="05000000000000000000" pitchFamily="2" charset="2"/>
              <a:buChar char="§"/>
            </a:pPr>
            <a:r>
              <a:rPr lang="ar-SA" sz="3200" b="1" dirty="0"/>
              <a:t>إجابة الأسئلة شفهيا </a:t>
            </a:r>
            <a:r>
              <a:rPr lang="ar-SA" sz="3200" b="1" dirty="0" smtClean="0"/>
              <a:t>وكتابة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390090" y="4985290"/>
            <a:ext cx="5496125" cy="72633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rtl="1">
              <a:buFont typeface="Wingdings" panose="05000000000000000000" pitchFamily="2" charset="2"/>
              <a:buChar char="§"/>
            </a:pPr>
            <a:r>
              <a:rPr lang="ar-SA" sz="3200" b="1" dirty="0">
                <a:solidFill>
                  <a:schemeClr val="bg1"/>
                </a:solidFill>
              </a:rPr>
              <a:t>استخلاص العبر والدروس من </a:t>
            </a:r>
            <a:r>
              <a:rPr lang="ar-SA" sz="3200" b="1" dirty="0" smtClean="0">
                <a:solidFill>
                  <a:schemeClr val="bg1"/>
                </a:solidFill>
              </a:rPr>
              <a:t>حياته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75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  <p:bldP spid="11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430" y="4014216"/>
            <a:ext cx="8578013" cy="674177"/>
          </a:xfrm>
        </p:spPr>
        <p:txBody>
          <a:bodyPr>
            <a:normAutofit fontScale="90000"/>
          </a:bodyPr>
          <a:lstStyle/>
          <a:p>
            <a:pPr algn="r" rtl="1"/>
            <a:r>
              <a:rPr lang="en-US" sz="4400" b="1" dirty="0">
                <a:solidFill>
                  <a:schemeClr val="bg1"/>
                </a:solidFill>
              </a:rPr>
              <a:t/>
            </a:r>
            <a:br>
              <a:rPr lang="en-US" sz="4400" b="1" dirty="0">
                <a:solidFill>
                  <a:schemeClr val="bg1"/>
                </a:solidFill>
              </a:rPr>
            </a:b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2568522" y="932688"/>
            <a:ext cx="8159885" cy="1673352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31726" y="530352"/>
            <a:ext cx="8578013" cy="2075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SA" b="1" dirty="0">
                <a:solidFill>
                  <a:schemeClr val="tx1"/>
                </a:solidFill>
              </a:rPr>
              <a:t>هل تعرفون من هو ورقة بن نوفل</a:t>
            </a:r>
            <a:r>
              <a:rPr lang="ar-SA" b="1" dirty="0" smtClean="0">
                <a:solidFill>
                  <a:schemeClr val="tx1"/>
                </a:solidFill>
              </a:rPr>
              <a:t>؟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9" name="Round Single Corner Rectangle 8"/>
          <p:cNvSpPr/>
          <p:nvPr/>
        </p:nvSpPr>
        <p:spPr>
          <a:xfrm>
            <a:off x="2568523" y="3191256"/>
            <a:ext cx="8159885" cy="1746504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24226" y="3730556"/>
            <a:ext cx="8578013" cy="957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SA" b="1" dirty="0">
                <a:solidFill>
                  <a:schemeClr val="tx1"/>
                </a:solidFill>
              </a:rPr>
              <a:t>هل سمعتم هذا الاسم من قبل</a:t>
            </a:r>
            <a:r>
              <a:rPr lang="ar-SA" b="1" dirty="0" smtClean="0">
                <a:solidFill>
                  <a:schemeClr val="tx1"/>
                </a:solidFill>
              </a:rPr>
              <a:t>؟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774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746787" y="136235"/>
            <a:ext cx="3054486" cy="1108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rgbClr val="7030A0"/>
                </a:solidFill>
              </a:rPr>
              <a:t>اسمه ونسبه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594695" y="143738"/>
            <a:ext cx="3537626" cy="1108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solidFill>
                  <a:srgbClr val="7030A0"/>
                </a:solidFill>
              </a:rPr>
              <a:t>نشأته </a:t>
            </a:r>
            <a:r>
              <a:rPr lang="ar-SA" sz="3200" dirty="0">
                <a:solidFill>
                  <a:srgbClr val="7030A0"/>
                </a:solidFill>
              </a:rPr>
              <a:t>ودينه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62058" y="143738"/>
            <a:ext cx="3537626" cy="1108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solidFill>
                  <a:srgbClr val="7030A0"/>
                </a:solidFill>
              </a:rPr>
              <a:t>مكانته بين قومه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83680" y="1717394"/>
            <a:ext cx="4261103" cy="7587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2400" b="1" dirty="0" smtClean="0">
                <a:solidFill>
                  <a:srgbClr val="C00000"/>
                </a:solidFill>
              </a:rPr>
              <a:t>اسمه ونسبه :</a:t>
            </a:r>
            <a:r>
              <a:rPr lang="ar-SA" sz="2400" b="1" dirty="0" smtClean="0">
                <a:solidFill>
                  <a:schemeClr val="tx1"/>
                </a:solidFill>
              </a:rPr>
              <a:t> </a:t>
            </a:r>
            <a:r>
              <a:rPr lang="ar-SA" sz="2400" b="1" dirty="0" smtClean="0">
                <a:solidFill>
                  <a:srgbClr val="002060"/>
                </a:solidFill>
              </a:rPr>
              <a:t> </a:t>
            </a:r>
            <a:r>
              <a:rPr lang="ar-SA" sz="2800" b="1" dirty="0">
                <a:solidFill>
                  <a:schemeClr val="tx1"/>
                </a:solidFill>
              </a:rPr>
              <a:t>ورقة بن نوفل</a:t>
            </a:r>
            <a:endParaRPr lang="ar-SA" sz="2800" b="1" dirty="0" smtClean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29392" y="2548208"/>
            <a:ext cx="6236208" cy="7587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2400" b="1" dirty="0" smtClean="0">
                <a:solidFill>
                  <a:srgbClr val="C00000"/>
                </a:solidFill>
              </a:rPr>
              <a:t>اسمه الكامل :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ar-SA" sz="2400" b="1" dirty="0" smtClean="0">
                <a:solidFill>
                  <a:srgbClr val="002060"/>
                </a:solidFill>
              </a:rPr>
              <a:t> </a:t>
            </a:r>
            <a:r>
              <a:rPr lang="ar-SA" sz="2400" b="1" dirty="0">
                <a:solidFill>
                  <a:schemeClr val="tx1"/>
                </a:solidFill>
              </a:rPr>
              <a:t>ورقة بن نوفل بن أسد بن عبد العزى القرشي</a:t>
            </a:r>
            <a:endParaRPr lang="ar-SA" sz="2400" b="1" dirty="0" smtClean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0281" y="3371519"/>
            <a:ext cx="8025319" cy="7587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2400" b="1" dirty="0" smtClean="0">
                <a:solidFill>
                  <a:srgbClr val="C00000"/>
                </a:solidFill>
              </a:rPr>
              <a:t>نشأته</a:t>
            </a:r>
            <a:r>
              <a:rPr lang="ar-SA" sz="2400" dirty="0" smtClean="0">
                <a:solidFill>
                  <a:srgbClr val="7030A0"/>
                </a:solidFill>
              </a:rPr>
              <a:t> </a:t>
            </a:r>
            <a:r>
              <a:rPr lang="ar-SA" sz="2400" b="1" dirty="0" smtClean="0">
                <a:solidFill>
                  <a:srgbClr val="C00000"/>
                </a:solidFill>
              </a:rPr>
              <a:t>: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ar-SA" sz="2400" b="1" dirty="0">
                <a:solidFill>
                  <a:schemeClr val="tx1"/>
                </a:solidFill>
              </a:rPr>
              <a:t>نشأ في مكة المكرمة في أسرة شريفة من قريش</a:t>
            </a:r>
            <a:endParaRPr lang="ar-SA" sz="2400" b="1" dirty="0" smtClean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139696" y="5046415"/>
            <a:ext cx="8925905" cy="7587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2400" dirty="0">
                <a:solidFill>
                  <a:srgbClr val="C00000"/>
                </a:solidFill>
              </a:rPr>
              <a:t>علمه </a:t>
            </a:r>
            <a:r>
              <a:rPr lang="ar-SA" sz="2400" dirty="0" smtClean="0">
                <a:solidFill>
                  <a:srgbClr val="C00000"/>
                </a:solidFill>
              </a:rPr>
              <a:t>وثقافته </a:t>
            </a:r>
            <a:r>
              <a:rPr lang="en-US" sz="2400" b="1" dirty="0" smtClean="0">
                <a:solidFill>
                  <a:schemeClr val="tx1"/>
                </a:solidFill>
              </a:rPr>
              <a:t>:</a:t>
            </a:r>
            <a:r>
              <a:rPr lang="ar-SA" sz="2400" b="1" dirty="0" smtClean="0">
                <a:solidFill>
                  <a:schemeClr val="tx1"/>
                </a:solidFill>
              </a:rPr>
              <a:t> كان </a:t>
            </a:r>
            <a:r>
              <a:rPr lang="ar-SA" sz="2400" b="1" dirty="0">
                <a:solidFill>
                  <a:schemeClr val="tx1"/>
                </a:solidFill>
              </a:rPr>
              <a:t>عالماً بالكتب السابقة، وخاصة </a:t>
            </a:r>
            <a:r>
              <a:rPr lang="ar-SA" sz="2400" b="1" dirty="0" smtClean="0">
                <a:solidFill>
                  <a:schemeClr val="tx1"/>
                </a:solidFill>
              </a:rPr>
              <a:t>الإنجيل.وكان </a:t>
            </a:r>
            <a:r>
              <a:rPr lang="ar-SA" sz="2400" b="1" dirty="0">
                <a:solidFill>
                  <a:schemeClr val="tx1"/>
                </a:solidFill>
              </a:rPr>
              <a:t>يقرأ ويكتب باللغة العربية</a:t>
            </a:r>
            <a:endParaRPr lang="ar-SA" sz="2400" b="1" dirty="0" smtClean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40281" y="4226855"/>
            <a:ext cx="8025319" cy="7662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2400" dirty="0" smtClean="0">
                <a:solidFill>
                  <a:srgbClr val="C00000"/>
                </a:solidFill>
              </a:rPr>
              <a:t> </a:t>
            </a:r>
          </a:p>
          <a:p>
            <a:pPr algn="r" rtl="1"/>
            <a:r>
              <a:rPr lang="ar-SA" sz="2400" b="1" dirty="0" smtClean="0">
                <a:solidFill>
                  <a:srgbClr val="C00000"/>
                </a:solidFill>
              </a:rPr>
              <a:t>دينه </a:t>
            </a:r>
            <a:r>
              <a:rPr lang="en-US" sz="2400" b="1" dirty="0" smtClean="0">
                <a:solidFill>
                  <a:srgbClr val="C00000"/>
                </a:solidFill>
              </a:rPr>
              <a:t>:</a:t>
            </a:r>
            <a:r>
              <a:rPr lang="ar-SA" sz="2400" b="1" dirty="0" smtClean="0">
                <a:solidFill>
                  <a:srgbClr val="C00000"/>
                </a:solidFill>
              </a:rPr>
              <a:t> </a:t>
            </a:r>
            <a:r>
              <a:rPr lang="ar-SA" sz="2400" b="1" dirty="0" smtClean="0">
                <a:solidFill>
                  <a:schemeClr val="tx1"/>
                </a:solidFill>
              </a:rPr>
              <a:t>كان </a:t>
            </a:r>
            <a:r>
              <a:rPr lang="ar-SA" sz="2400" b="1" dirty="0">
                <a:solidFill>
                  <a:schemeClr val="tx1"/>
                </a:solidFill>
              </a:rPr>
              <a:t>من الحنفاء الذين تركوا عبادة الأصنام وآمنوا بالله </a:t>
            </a:r>
            <a:r>
              <a:rPr lang="ar-SA" sz="2400" b="1" dirty="0" smtClean="0">
                <a:solidFill>
                  <a:schemeClr val="tx1"/>
                </a:solidFill>
              </a:rPr>
              <a:t>الواحد</a:t>
            </a:r>
          </a:p>
          <a:p>
            <a:pPr algn="r" rtl="1">
              <a:buFont typeface="Arial" panose="020B0604020202020204" pitchFamily="34" charset="0"/>
              <a:buChar char="•"/>
            </a:pPr>
            <a:endParaRPr lang="ar-SA" sz="2400" b="1" dirty="0" smtClean="0">
              <a:solidFill>
                <a:srgbClr val="00206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139695" y="5898000"/>
            <a:ext cx="8925905" cy="7587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2400" b="1" dirty="0" smtClean="0">
                <a:solidFill>
                  <a:srgbClr val="C00000"/>
                </a:solidFill>
              </a:rPr>
              <a:t>وفاته </a:t>
            </a:r>
            <a:r>
              <a:rPr lang="en-US" sz="2400" b="1" dirty="0" smtClean="0">
                <a:solidFill>
                  <a:schemeClr val="tx1"/>
                </a:solidFill>
              </a:rPr>
              <a:t>:</a:t>
            </a:r>
            <a:r>
              <a:rPr lang="ar-SA" sz="2400" b="1" dirty="0" smtClean="0">
                <a:solidFill>
                  <a:schemeClr val="tx1"/>
                </a:solidFill>
              </a:rPr>
              <a:t> توفي ورقة بن نوفل في بداية الدعوة الإسلامية بمكة المكرمة</a:t>
            </a:r>
          </a:p>
        </p:txBody>
      </p:sp>
    </p:spTree>
    <p:extLst>
      <p:ext uri="{BB962C8B-B14F-4D97-AF65-F5344CB8AC3E}">
        <p14:creationId xmlns:p14="http://schemas.microsoft.com/office/powerpoint/2010/main" val="17133200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66744" y="137160"/>
            <a:ext cx="3584448" cy="576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/>
              <a:t>قصيدة ورقة بن نوفل</a:t>
            </a:r>
            <a:r>
              <a:rPr lang="ar-SA" dirty="0"/>
              <a:t> 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18744" y="1655064"/>
            <a:ext cx="11009376" cy="786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وأخبار صدق خبرت عن </a:t>
            </a:r>
            <a:r>
              <a:rPr lang="ar-SA" sz="3600" b="1" dirty="0" smtClean="0">
                <a:solidFill>
                  <a:schemeClr val="tx1"/>
                </a:solidFill>
              </a:rPr>
              <a:t>محمد     *     </a:t>
            </a:r>
            <a:r>
              <a:rPr lang="ar-SA" sz="3600" b="1" dirty="0">
                <a:solidFill>
                  <a:schemeClr val="tx1"/>
                </a:solidFill>
              </a:rPr>
              <a:t>يخبرها عنه إذا غاب ناصح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8744" y="2657856"/>
            <a:ext cx="11009376" cy="786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بأن </a:t>
            </a:r>
            <a:r>
              <a:rPr lang="ar-SA" sz="3600" b="1" dirty="0">
                <a:solidFill>
                  <a:schemeClr val="tx1"/>
                </a:solidFill>
              </a:rPr>
              <a:t>ابن عبد الله أحمد </a:t>
            </a:r>
            <a:r>
              <a:rPr lang="ar-SA" sz="3600" b="1" dirty="0" smtClean="0">
                <a:solidFill>
                  <a:schemeClr val="tx1"/>
                </a:solidFill>
              </a:rPr>
              <a:t>مرسل           *   </a:t>
            </a:r>
            <a:r>
              <a:rPr lang="ar-SA" sz="3600" b="1" dirty="0">
                <a:solidFill>
                  <a:schemeClr val="tx1"/>
                </a:solidFill>
              </a:rPr>
              <a:t>إلى كل من ضمت عليه الأباطح</a:t>
            </a:r>
            <a:r>
              <a:rPr lang="ar-SA" sz="3600" b="1" dirty="0" smtClean="0">
                <a:solidFill>
                  <a:schemeClr val="tx1"/>
                </a:solidFill>
              </a:rPr>
              <a:t>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8744" y="3596640"/>
            <a:ext cx="11009376" cy="786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وظني به أن سوف يبعث صادقا </a:t>
            </a:r>
            <a:r>
              <a:rPr lang="ar-SA" sz="3600" b="1" dirty="0" smtClean="0">
                <a:solidFill>
                  <a:schemeClr val="tx1"/>
                </a:solidFill>
              </a:rPr>
              <a:t>     *     </a:t>
            </a:r>
            <a:r>
              <a:rPr lang="ar-SA" sz="3600" b="1" dirty="0">
                <a:solidFill>
                  <a:schemeClr val="tx1"/>
                </a:solidFill>
              </a:rPr>
              <a:t>كما أرسل العبدان هود وصالح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8744" y="4535424"/>
            <a:ext cx="11009376" cy="786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وموسى وإبراهيم حتى يرى له</a:t>
            </a:r>
            <a:r>
              <a:rPr lang="ar-SA" sz="3600" b="1" dirty="0" smtClean="0">
                <a:solidFill>
                  <a:schemeClr val="tx1"/>
                </a:solidFill>
              </a:rPr>
              <a:t>      *    </a:t>
            </a:r>
            <a:r>
              <a:rPr lang="ar-SA" sz="3600" b="1" dirty="0">
                <a:solidFill>
                  <a:schemeClr val="tx1"/>
                </a:solidFill>
              </a:rPr>
              <a:t>بهاء ومنشور من الذكر واضح 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17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6392" y="164592"/>
            <a:ext cx="3584448" cy="576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/>
              <a:t>الترجمة باللغة البنغالية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864608" y="875538"/>
            <a:ext cx="7194804" cy="1172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b="1" dirty="0">
                <a:solidFill>
                  <a:schemeClr val="tx1"/>
                </a:solidFill>
              </a:rPr>
              <a:t>وَأَخْبَارُ صِدْقٍ خَبَّرَتْ عَنْ </a:t>
            </a:r>
            <a:r>
              <a:rPr lang="ar-SA" b="1" dirty="0" smtClean="0">
                <a:solidFill>
                  <a:schemeClr val="tx1"/>
                </a:solidFill>
              </a:rPr>
              <a:t>مُحَمَّدٍ</a:t>
            </a:r>
            <a:br>
              <a:rPr lang="ar-SA" b="1" dirty="0" smtClean="0">
                <a:solidFill>
                  <a:schemeClr val="tx1"/>
                </a:solidFill>
              </a:rPr>
            </a:br>
            <a:r>
              <a:rPr lang="bn-BD" b="1" dirty="0" smtClean="0">
                <a:solidFill>
                  <a:schemeClr val="tx1"/>
                </a:solidFill>
              </a:rPr>
              <a:t>সত্যনিষ্ঠ </a:t>
            </a:r>
            <a:r>
              <a:rPr lang="bn-BD" b="1" dirty="0">
                <a:solidFill>
                  <a:schemeClr val="tx1"/>
                </a:solidFill>
              </a:rPr>
              <a:t>সংবাদসমূহ আমাকে মুহাম্মদ সম্পর্কে অবহিত করেছে</a:t>
            </a:r>
            <a:r>
              <a:rPr lang="bn-BD" b="1" dirty="0" smtClean="0">
                <a:solidFill>
                  <a:schemeClr val="tx1"/>
                </a:solidFill>
              </a:rPr>
              <a:t>।</a:t>
            </a:r>
            <a:endParaRPr lang="ar-SA" b="1" dirty="0" smtClean="0">
              <a:solidFill>
                <a:schemeClr val="tx1"/>
              </a:solidFill>
            </a:endParaRPr>
          </a:p>
          <a:p>
            <a:pPr algn="r" rtl="1"/>
            <a:r>
              <a:rPr lang="ar-SA" b="1" dirty="0">
                <a:solidFill>
                  <a:schemeClr val="tx1"/>
                </a:solidFill>
              </a:rPr>
              <a:t>يُخْبِرُهَا عَنْهُ إِذَا غَابَ نَاصِحٌ</a:t>
            </a:r>
            <a:br>
              <a:rPr lang="ar-SA" b="1" dirty="0">
                <a:solidFill>
                  <a:schemeClr val="tx1"/>
                </a:solidFill>
              </a:rPr>
            </a:br>
            <a:r>
              <a:rPr lang="bn-BD" b="1" dirty="0">
                <a:solidFill>
                  <a:schemeClr val="tx1"/>
                </a:solidFill>
              </a:rPr>
              <a:t>তিনি অনুপস্থিত থাকলেও তাঁর সম্পর্কে সংবাদ দেয় এক কল্যাণকামী ব্যক্তি</a:t>
            </a:r>
            <a:r>
              <a:rPr lang="bn-BD" b="1" dirty="0" smtClean="0">
                <a:solidFill>
                  <a:schemeClr val="tx1"/>
                </a:solidFill>
              </a:rPr>
              <a:t>।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64608" y="2130552"/>
            <a:ext cx="7194804" cy="1353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b="1" dirty="0" smtClean="0">
                <a:solidFill>
                  <a:schemeClr val="tx1"/>
                </a:solidFill>
              </a:rPr>
              <a:t>بِأَنِ </a:t>
            </a:r>
            <a:r>
              <a:rPr lang="ar-SA" b="1" dirty="0">
                <a:solidFill>
                  <a:schemeClr val="tx1"/>
                </a:solidFill>
              </a:rPr>
              <a:t>ابْنَ عَبْدِ اللَّهِ أَحْمَدُ مُرْسَلُ</a:t>
            </a:r>
            <a:br>
              <a:rPr lang="ar-SA" b="1" dirty="0">
                <a:solidFill>
                  <a:schemeClr val="tx1"/>
                </a:solidFill>
              </a:rPr>
            </a:br>
            <a:r>
              <a:rPr lang="bn-BD" b="1" dirty="0">
                <a:solidFill>
                  <a:schemeClr val="tx1"/>
                </a:solidFill>
              </a:rPr>
              <a:t>যে, আবদুল্লাহর পুত্র আহমদ একজন প্রেরিত রাসূল</a:t>
            </a:r>
            <a:r>
              <a:rPr lang="bn-BD" b="1" dirty="0" smtClean="0">
                <a:solidFill>
                  <a:schemeClr val="tx1"/>
                </a:solidFill>
              </a:rPr>
              <a:t>।</a:t>
            </a:r>
            <a:endParaRPr lang="ar-SA" b="1" dirty="0" smtClean="0">
              <a:solidFill>
                <a:schemeClr val="tx1"/>
              </a:solidFill>
            </a:endParaRPr>
          </a:p>
          <a:p>
            <a:pPr algn="r" rtl="1"/>
            <a:r>
              <a:rPr lang="ar-SA" b="1" dirty="0">
                <a:solidFill>
                  <a:schemeClr val="tx1"/>
                </a:solidFill>
              </a:rPr>
              <a:t>إِلَى كُلِّ مَنْ ضَمَّتْ عَلَيْهِ الْأَبَاطِحُ</a:t>
            </a:r>
            <a:br>
              <a:rPr lang="ar-SA" b="1" dirty="0">
                <a:solidFill>
                  <a:schemeClr val="tx1"/>
                </a:solidFill>
              </a:rPr>
            </a:br>
            <a:r>
              <a:rPr lang="bn-BD" b="1" dirty="0">
                <a:solidFill>
                  <a:schemeClr val="tx1"/>
                </a:solidFill>
              </a:rPr>
              <a:t>সকল মানুষের প্রতি, যাদেরকে উপত্যকা ও জনপদসমূহ আশ্রয় দিয়েছে</a:t>
            </a:r>
            <a:r>
              <a:rPr lang="bn-BD" b="1" dirty="0" smtClean="0">
                <a:solidFill>
                  <a:schemeClr val="tx1"/>
                </a:solidFill>
              </a:rPr>
              <a:t>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64608" y="5084064"/>
            <a:ext cx="7194804" cy="1472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b="1" dirty="0" smtClean="0">
                <a:solidFill>
                  <a:schemeClr val="tx1"/>
                </a:solidFill>
              </a:rPr>
              <a:t>وَمُوسَى وَإِبْرَاهِيمُ حَتَّى يُرَى لَهُ</a:t>
            </a:r>
            <a:br>
              <a:rPr lang="ar-SA" b="1" dirty="0" smtClean="0">
                <a:solidFill>
                  <a:schemeClr val="tx1"/>
                </a:solidFill>
              </a:rPr>
            </a:br>
            <a:r>
              <a:rPr lang="bn-BD" b="1" dirty="0" smtClean="0">
                <a:solidFill>
                  <a:schemeClr val="tx1"/>
                </a:solidFill>
              </a:rPr>
              <a:t>যেমন মূসা ও ইবরাহীমের জন্য প্রকাশিত হয়েছিল।</a:t>
            </a:r>
            <a:endParaRPr lang="ar-SA" b="1" dirty="0" smtClean="0">
              <a:solidFill>
                <a:schemeClr val="tx1"/>
              </a:solidFill>
            </a:endParaRPr>
          </a:p>
          <a:p>
            <a:pPr algn="r" rtl="1"/>
            <a:r>
              <a:rPr lang="ar-SA" b="1" dirty="0" smtClean="0">
                <a:solidFill>
                  <a:schemeClr val="tx1"/>
                </a:solidFill>
              </a:rPr>
              <a:t>بَهَاءٌ وَمَنْشُورٌ مِنَ الذِّكْرِ وَاضِحُ</a:t>
            </a:r>
            <a:br>
              <a:rPr lang="ar-SA" b="1" dirty="0" smtClean="0">
                <a:solidFill>
                  <a:schemeClr val="tx1"/>
                </a:solidFill>
              </a:rPr>
            </a:br>
            <a:r>
              <a:rPr lang="bn-BD" b="1" dirty="0" smtClean="0">
                <a:solidFill>
                  <a:schemeClr val="tx1"/>
                </a:solidFill>
              </a:rPr>
              <a:t>তাঁর থাকবে মহিমা এবং সুস্পষ্ট এক প্রসারিত স্মরণীয় বাণী।</a:t>
            </a:r>
          </a:p>
          <a:p>
            <a:pPr algn="r" rtl="1"/>
            <a:endParaRPr lang="bn-BD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64608" y="3566160"/>
            <a:ext cx="7194804" cy="14356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b="1" dirty="0">
                <a:solidFill>
                  <a:schemeClr val="tx1"/>
                </a:solidFill>
              </a:rPr>
              <a:t>وَظَنِّي بِهِ أَنْ سَوْفَ يُبْعَثَ صَادِقًا</a:t>
            </a:r>
            <a:br>
              <a:rPr lang="ar-SA" b="1" dirty="0">
                <a:solidFill>
                  <a:schemeClr val="tx1"/>
                </a:solidFill>
              </a:rPr>
            </a:br>
            <a:r>
              <a:rPr lang="bn-BD" b="1" dirty="0">
                <a:solidFill>
                  <a:schemeClr val="tx1"/>
                </a:solidFill>
              </a:rPr>
              <a:t>আর আমার ধারণা, তিনি অচিরেই সত্যসহ প্রেরিত হবেন</a:t>
            </a:r>
            <a:r>
              <a:rPr lang="bn-BD" b="1" dirty="0" smtClean="0">
                <a:solidFill>
                  <a:schemeClr val="tx1"/>
                </a:solidFill>
              </a:rPr>
              <a:t>।</a:t>
            </a:r>
            <a:endParaRPr lang="ar-SA" b="1" dirty="0">
              <a:solidFill>
                <a:schemeClr val="tx1"/>
              </a:solidFill>
            </a:endParaRPr>
          </a:p>
          <a:p>
            <a:pPr algn="r" rtl="1"/>
            <a:r>
              <a:rPr lang="ar-SA" b="1" dirty="0" smtClean="0">
                <a:solidFill>
                  <a:schemeClr val="tx1"/>
                </a:solidFill>
              </a:rPr>
              <a:t>كَمَا </a:t>
            </a:r>
            <a:r>
              <a:rPr lang="ar-SA" b="1" dirty="0">
                <a:solidFill>
                  <a:schemeClr val="tx1"/>
                </a:solidFill>
              </a:rPr>
              <a:t>أُرْسِلَ الْعَبْدَانِ هُودٌ وَصَالِحُ</a:t>
            </a:r>
            <a:br>
              <a:rPr lang="ar-SA" b="1" dirty="0">
                <a:solidFill>
                  <a:schemeClr val="tx1"/>
                </a:solidFill>
              </a:rPr>
            </a:br>
            <a:r>
              <a:rPr lang="bn-BD" b="1" dirty="0" smtClean="0">
                <a:solidFill>
                  <a:schemeClr val="tx1"/>
                </a:solidFill>
              </a:rPr>
              <a:t>যেমন </a:t>
            </a:r>
            <a:r>
              <a:rPr lang="bn-BD" b="1" dirty="0">
                <a:solidFill>
                  <a:schemeClr val="tx1"/>
                </a:solidFill>
              </a:rPr>
              <a:t>প্রেরিত হয়েছিলেন দুই বান্দা হূদ ও সালিহ</a:t>
            </a:r>
            <a:r>
              <a:rPr lang="bn-BD" b="1" dirty="0" smtClean="0">
                <a:solidFill>
                  <a:schemeClr val="tx1"/>
                </a:solidFill>
              </a:rPr>
              <a:t>।</a:t>
            </a:r>
            <a:endParaRPr lang="bn-BD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9032" y="841248"/>
            <a:ext cx="7424928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المجموعة ١: </a:t>
            </a:r>
            <a:r>
              <a:rPr lang="ar-SA" sz="3200" b="1" dirty="0">
                <a:solidFill>
                  <a:schemeClr val="tx1"/>
                </a:solidFill>
              </a:rPr>
              <a:t>استخرج </a:t>
            </a:r>
            <a:r>
              <a:rPr lang="ar-SA" sz="3200" b="1" dirty="0" smtClean="0">
                <a:solidFill>
                  <a:schemeClr val="tx1"/>
                </a:solidFill>
              </a:rPr>
              <a:t>الافعال الماضية من </a:t>
            </a:r>
            <a:r>
              <a:rPr lang="ar-SA" sz="3200" b="1" dirty="0">
                <a:solidFill>
                  <a:schemeClr val="tx1"/>
                </a:solidFill>
              </a:rPr>
              <a:t>القصيدة-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0896" y="2090928"/>
            <a:ext cx="8513064" cy="713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1"/>
            <a:r>
              <a:rPr lang="ar-SA" sz="3200" b="1" dirty="0">
                <a:solidFill>
                  <a:srgbClr val="FF0000"/>
                </a:solidFill>
              </a:rPr>
              <a:t>المجموعة ٢: </a:t>
            </a:r>
            <a:r>
              <a:rPr lang="ar-SA" sz="3200" b="1" dirty="0">
                <a:solidFill>
                  <a:schemeClr val="tx1"/>
                </a:solidFill>
              </a:rPr>
              <a:t>استخرج المنصرف وغير المنصرف من </a:t>
            </a:r>
            <a:r>
              <a:rPr lang="ar-SA" sz="3200" b="1" dirty="0" smtClean="0">
                <a:solidFill>
                  <a:schemeClr val="tx1"/>
                </a:solidFill>
              </a:rPr>
              <a:t>القصيدة-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99032" y="3194304"/>
            <a:ext cx="7424928" cy="746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المجموعة </a:t>
            </a:r>
            <a:r>
              <a:rPr lang="ar-SA" sz="3200" b="1" dirty="0" smtClean="0">
                <a:solidFill>
                  <a:srgbClr val="FF0000"/>
                </a:solidFill>
              </a:rPr>
              <a:t>٣: </a:t>
            </a:r>
            <a:r>
              <a:rPr lang="ar-SA" sz="3200" b="1" dirty="0" smtClean="0">
                <a:solidFill>
                  <a:schemeClr val="tx1"/>
                </a:solidFill>
              </a:rPr>
              <a:t>استخرج</a:t>
            </a:r>
            <a:r>
              <a:rPr lang="ar-SA" sz="4800" b="1" dirty="0" smtClean="0">
                <a:solidFill>
                  <a:schemeClr val="tx1"/>
                </a:solidFill>
              </a:rPr>
              <a:t> </a:t>
            </a:r>
            <a:r>
              <a:rPr lang="ar-SA" sz="3200" b="1" dirty="0">
                <a:solidFill>
                  <a:schemeClr val="tx1"/>
                </a:solidFill>
              </a:rPr>
              <a:t>الكلمات الغرابيه من القصيدة</a:t>
            </a:r>
            <a:r>
              <a:rPr lang="ar-SA" sz="3200" b="1" dirty="0" smtClean="0">
                <a:solidFill>
                  <a:schemeClr val="tx1"/>
                </a:solidFill>
              </a:rPr>
              <a:t> </a:t>
            </a:r>
            <a:r>
              <a:rPr lang="ar-SA" sz="3200" b="1" dirty="0">
                <a:solidFill>
                  <a:schemeClr val="tx1"/>
                </a:solidFill>
              </a:rPr>
              <a:t>-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189720" y="2090928"/>
            <a:ext cx="2386584" cy="850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rgbClr val="FFFF00"/>
                </a:solidFill>
              </a:rPr>
              <a:t>عمل جماعي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7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5488" y="1642872"/>
            <a:ext cx="8275320" cy="10058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3200" b="1" dirty="0">
                <a:solidFill>
                  <a:schemeClr val="tx1"/>
                </a:solidFill>
              </a:rPr>
              <a:t>فيها ذكر النبي محمد صلى الله عليه وسلم والتصديق برسالته.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5488" y="504444"/>
            <a:ext cx="8275320" cy="10058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3000" b="1" dirty="0">
                <a:solidFill>
                  <a:schemeClr val="tx1"/>
                </a:solidFill>
              </a:rPr>
              <a:t>القصيدة تنسب الى ورقة بن نوفل ولكن فيها بعض الاختلاف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5488" y="2781300"/>
            <a:ext cx="8275320" cy="10058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3200" b="1" dirty="0">
                <a:solidFill>
                  <a:schemeClr val="tx1"/>
                </a:solidFill>
              </a:rPr>
              <a:t>تتحدث عن النبي الخاتم وانه نبي صادق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5488" y="3919728"/>
            <a:ext cx="8275320" cy="10058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3000" b="1" dirty="0">
                <a:solidFill>
                  <a:schemeClr val="tx1"/>
                </a:solidFill>
              </a:rPr>
              <a:t>تبين ان بعض اهل الكتاب كانوا يعرفون خبر النبوة.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5488" y="5163312"/>
            <a:ext cx="8275320" cy="10058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3200" b="1" dirty="0">
                <a:solidFill>
                  <a:schemeClr val="tx1"/>
                </a:solidFill>
              </a:rPr>
              <a:t>القصيدة سهلة وفيها معان دينية مهمة.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878824" y="2007870"/>
            <a:ext cx="2386584" cy="138455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مُلَاحَظَة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4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635</TotalTime>
  <Words>450</Words>
  <Application>Microsoft Office PowerPoint</Application>
  <PresentationFormat>Widescreen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 Light</vt:lpstr>
      <vt:lpstr>Times New Roman</vt:lpstr>
      <vt:lpstr>Vrinda</vt:lpstr>
      <vt:lpstr>Wingdings</vt:lpstr>
      <vt:lpstr>Metropolitan</vt:lpstr>
      <vt:lpstr>PowerPoint Presentation</vt:lpstr>
      <vt:lpstr>المادة: اللغة العربية الإتصالية</vt:lpstr>
      <vt:lpstr>بنهاية الدرس نتوقع أن  نكون قادرين على: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71</cp:revision>
  <dcterms:created xsi:type="dcterms:W3CDTF">2026-05-16T03:39:16Z</dcterms:created>
  <dcterms:modified xsi:type="dcterms:W3CDTF">2026-05-19T15:13:31Z</dcterms:modified>
</cp:coreProperties>
</file>