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FC56D4-2FE5-4E08-8D89-7620CB46D26F}" type="datetimeFigureOut">
              <a:rPr lang="en-US" smtClean="0"/>
              <a:t>28-May-26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51F14-30AC-4BCB-9801-9E77B4AB0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8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FC56D4-2FE5-4E08-8D89-7620CB46D26F}" type="datetimeFigureOut">
              <a:rPr lang="en-US" smtClean="0"/>
              <a:t>28-May-26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51F14-30AC-4BCB-9801-9E77B4AB0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9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FC56D4-2FE5-4E08-8D89-7620CB46D26F}" type="datetimeFigureOut">
              <a:rPr lang="en-US" smtClean="0"/>
              <a:t>28-May-26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51F14-30AC-4BCB-9801-9E77B4AB0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4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Home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D021B85-B54B-F3EF-3636-4C0ACB5D7035}"/>
              </a:ext>
            </a:extLst>
          </p:cNvPr>
          <p:cNvSpPr/>
          <p:nvPr/>
        </p:nvSpPr>
        <p:spPr>
          <a:xfrm flipV="1">
            <a:off x="3612438" y="1489030"/>
            <a:ext cx="7735194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DF1572-13CD-C952-F3D4-D33FB2DD6D4A}"/>
              </a:ext>
            </a:extLst>
          </p:cNvPr>
          <p:cNvSpPr/>
          <p:nvPr/>
        </p:nvSpPr>
        <p:spPr>
          <a:xfrm flipV="1">
            <a:off x="723175" y="1404760"/>
            <a:ext cx="9326880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28BA642-09D9-BD49-A54F-D7ED661EA0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405" b="71901" l="25660" r="74717">
                        <a14:foregroundMark x1="46038" y1="36364" x2="46038" y2="36364"/>
                        <a14:foregroundMark x1="56981" y1="37190" x2="56981" y2="37190"/>
                        <a14:foregroundMark x1="50189" y1="33884" x2="50189" y2="33884"/>
                        <a14:foregroundMark x1="75094" y1="57851" x2="75094" y2="57851"/>
                        <a14:foregroundMark x1="49057" y1="72314" x2="49057" y2="72314"/>
                        <a14:foregroundMark x1="25660" y1="54959" x2="25660" y2="54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69" t="27614" r="22897" b="23032"/>
          <a:stretch/>
        </p:blipFill>
        <p:spPr>
          <a:xfrm>
            <a:off x="4765771" y="512796"/>
            <a:ext cx="1012656" cy="825534"/>
          </a:xfrm>
          <a:prstGeom prst="rect">
            <a:avLst/>
          </a:prstGeom>
        </p:spPr>
      </p:pic>
      <p:sp>
        <p:nvSpPr>
          <p:cNvPr id="9" name="Rounded Rectangle 52">
            <a:extLst>
              <a:ext uri="{FF2B5EF4-FFF2-40B4-BE49-F238E27FC236}">
                <a16:creationId xmlns:a16="http://schemas.microsoft.com/office/drawing/2014/main" xmlns="" id="{B81D8247-BECE-23A2-5BC6-7F450EF7CF9F}"/>
              </a:ext>
            </a:extLst>
          </p:cNvPr>
          <p:cNvSpPr/>
          <p:nvPr/>
        </p:nvSpPr>
        <p:spPr>
          <a:xfrm>
            <a:off x="6096000" y="606905"/>
            <a:ext cx="3612124" cy="67422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B960912-FA9C-BEC5-89D9-79E730653D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18" b="71901" l="25283" r="73585">
                        <a14:foregroundMark x1="25660" y1="57025" x2="25660" y2="57025"/>
                        <a14:foregroundMark x1="51698" y1="70661" x2="51698" y2="70661"/>
                        <a14:foregroundMark x1="48679" y1="71901" x2="48679" y2="71901"/>
                        <a14:foregroundMark x1="73585" y1="57851" x2="73585" y2="57851"/>
                        <a14:foregroundMark x1="53962" y1="36777" x2="53962" y2="36777"/>
                        <a14:foregroundMark x1="33585" y1="39256" x2="33585" y2="39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69" t="27614" r="22897" b="23032"/>
          <a:stretch/>
        </p:blipFill>
        <p:spPr>
          <a:xfrm>
            <a:off x="2464293" y="521052"/>
            <a:ext cx="1012656" cy="8255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FCA88A8-1B3D-5674-A2B2-C3D5F90D12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405" b="72314" l="23396" r="73585">
                        <a14:foregroundMark x1="25660" y1="54959" x2="25660" y2="54959"/>
                        <a14:foregroundMark x1="47547" y1="71901" x2="47547" y2="71901"/>
                        <a14:foregroundMark x1="73962" y1="59091" x2="73962" y2="59091"/>
                        <a14:foregroundMark x1="52075" y1="72727" x2="52075" y2="72727"/>
                        <a14:foregroundMark x1="49811" y1="31818" x2="49811" y2="31818"/>
                        <a14:foregroundMark x1="56981" y1="40496" x2="56981" y2="40496"/>
                        <a14:foregroundMark x1="54340" y1="35124" x2="54340" y2="35124"/>
                        <a14:foregroundMark x1="34340" y1="39669" x2="34340" y2="39669"/>
                        <a14:foregroundMark x1="23396" y1="56612" x2="23396" y2="56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69" t="27614" r="22897" b="23032"/>
          <a:stretch/>
        </p:blipFill>
        <p:spPr>
          <a:xfrm>
            <a:off x="3612438" y="531248"/>
            <a:ext cx="1012656" cy="82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8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FC56D4-2FE5-4E08-8D89-7620CB46D26F}" type="datetimeFigureOut">
              <a:rPr lang="en-US" smtClean="0"/>
              <a:t>28-May-26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51F14-30AC-4BCB-9801-9E77B4AB0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FC56D4-2FE5-4E08-8D89-7620CB46D26F}" type="datetimeFigureOut">
              <a:rPr lang="en-US" smtClean="0"/>
              <a:t>28-May-26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51F14-30AC-4BCB-9801-9E77B4AB0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6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FC56D4-2FE5-4E08-8D89-7620CB46D26F}" type="datetimeFigureOut">
              <a:rPr lang="en-US" smtClean="0"/>
              <a:t>28-May-26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51F14-30AC-4BCB-9801-9E77B4AB0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1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FC56D4-2FE5-4E08-8D89-7620CB46D26F}" type="datetimeFigureOut">
              <a:rPr lang="en-US" smtClean="0"/>
              <a:t>28-May-26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51F14-30AC-4BCB-9801-9E77B4AB0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7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FC56D4-2FE5-4E08-8D89-7620CB46D26F}" type="datetimeFigureOut">
              <a:rPr lang="en-US" smtClean="0"/>
              <a:t>28-May-26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51F14-30AC-4BCB-9801-9E77B4AB0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9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FC56D4-2FE5-4E08-8D89-7620CB46D26F}" type="datetimeFigureOut">
              <a:rPr lang="en-US" smtClean="0"/>
              <a:t>28-May-26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51F14-30AC-4BCB-9801-9E77B4AB0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3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FC56D4-2FE5-4E08-8D89-7620CB46D26F}" type="datetimeFigureOut">
              <a:rPr lang="en-US" smtClean="0"/>
              <a:t>28-May-26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51F14-30AC-4BCB-9801-9E77B4AB0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4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FC56D4-2FE5-4E08-8D89-7620CB46D26F}" type="datetimeFigureOut">
              <a:rPr lang="en-US" smtClean="0"/>
              <a:t>28-May-26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51F14-30AC-4BCB-9801-9E77B4AB0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0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3063" y="181732"/>
            <a:ext cx="12208210" cy="6702394"/>
            <a:chOff x="-16210" y="168858"/>
            <a:chExt cx="12208210" cy="6702394"/>
          </a:xfrm>
        </p:grpSpPr>
        <p:sp>
          <p:nvSpPr>
            <p:cNvPr id="9" name="Oval 8"/>
            <p:cNvSpPr/>
            <p:nvPr/>
          </p:nvSpPr>
          <p:spPr>
            <a:xfrm>
              <a:off x="11152147" y="5828307"/>
              <a:ext cx="1029693" cy="102969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FA2E591-2751-8359-404B-B761EB520B84}"/>
                </a:ext>
              </a:extLst>
            </p:cNvPr>
            <p:cNvSpPr/>
            <p:nvPr/>
          </p:nvSpPr>
          <p:spPr>
            <a:xfrm>
              <a:off x="120426" y="168858"/>
              <a:ext cx="11918731" cy="6511470"/>
            </a:xfrm>
            <a:prstGeom prst="rect">
              <a:avLst/>
            </a:prstGeom>
            <a:noFill/>
            <a:ln w="307975" cap="flat" cmpd="thickThin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16210" y="6457736"/>
              <a:ext cx="12208209" cy="36443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700" b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      </a:t>
              </a:r>
              <a:r>
                <a:rPr lang="en-US" sz="1700" b="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মোহাম্মদ</a:t>
              </a:r>
              <a:r>
                <a:rPr lang="en-US" sz="1700" b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1700" b="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শফিকুল</a:t>
              </a:r>
              <a:r>
                <a:rPr lang="en-US" sz="1700" b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1700" b="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ইসলাম</a:t>
              </a:r>
              <a:r>
                <a:rPr lang="en-US" sz="1700" b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, </a:t>
              </a:r>
              <a:r>
                <a:rPr lang="en-US" sz="1700" b="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সহকারি</a:t>
              </a:r>
              <a:r>
                <a:rPr lang="en-US" sz="1700" b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1700" b="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শিক্ষক</a:t>
              </a:r>
              <a:r>
                <a:rPr lang="en-US" sz="1700" b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, </a:t>
              </a:r>
              <a:r>
                <a:rPr lang="en-US" sz="1700" b="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কাননপুর</a:t>
              </a:r>
              <a:r>
                <a:rPr lang="en-US" sz="1700" b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1700" b="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সপ্রাবি</a:t>
              </a:r>
              <a:r>
                <a:rPr lang="en-US" sz="1700" b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, </a:t>
              </a:r>
              <a:r>
                <a:rPr lang="en-US" sz="1700" b="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দেওয়ানগঞ্জ</a:t>
              </a:r>
              <a:r>
                <a:rPr lang="en-US" sz="1700" b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, </a:t>
              </a:r>
              <a:r>
                <a:rPr lang="en-US" sz="1700" b="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জামালপৃর</a:t>
              </a:r>
              <a:r>
                <a:rPr lang="en-US" sz="1700" b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, ০১৮৪২৬১০২১২, Emil: shafiqulislam383@gmail.com </a:t>
              </a:r>
              <a:endParaRPr lang="en-US" sz="17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147" y="5831399"/>
              <a:ext cx="1039853" cy="1039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87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10" Type="http://schemas.openxmlformats.org/officeDocument/2006/relationships/image" Target="../media/image11.gif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-257628"/>
            <a:ext cx="6554005" cy="368662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63503F9-F20D-4399-BF65-3FC93CE2CA0C}"/>
              </a:ext>
            </a:extLst>
          </p:cNvPr>
          <p:cNvGrpSpPr/>
          <p:nvPr/>
        </p:nvGrpSpPr>
        <p:grpSpPr>
          <a:xfrm>
            <a:off x="9338581" y="544955"/>
            <a:ext cx="3129344" cy="2973724"/>
            <a:chOff x="-3989749" y="1164470"/>
            <a:chExt cx="2996977" cy="4339598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4788247C-E20E-4D07-9048-A980555F2A55}"/>
                </a:ext>
              </a:extLst>
            </p:cNvPr>
            <p:cNvGrpSpPr/>
            <p:nvPr/>
          </p:nvGrpSpPr>
          <p:grpSpPr>
            <a:xfrm>
              <a:off x="-3989749" y="1974459"/>
              <a:ext cx="2996977" cy="3529609"/>
              <a:chOff x="-2111036" y="-28534"/>
              <a:chExt cx="4012291" cy="4242825"/>
            </a:xfrm>
          </p:grpSpPr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CE182A12-60CE-4E6A-8C4A-C4F2FB65E1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490" b="99445" l="10000" r="90000">
                            <a14:foregroundMark x1="40000" y1="6657" x2="47222" y2="8322"/>
                            <a14:foregroundMark x1="51447" y1="7767" x2="53556" y2="7490"/>
                            <a14:foregroundMark x1="47222" y1="8322" x2="51447" y2="7767"/>
                            <a14:foregroundMark x1="53556" y1="7490" x2="55111" y2="9986"/>
                            <a14:foregroundMark x1="29333" y1="89736" x2="49444" y2="90569"/>
                            <a14:foregroundMark x1="49444" y1="90569" x2="63111" y2="89459"/>
                            <a14:foregroundMark x1="63111" y1="89459" x2="57667" y2="95007"/>
                            <a14:foregroundMark x1="57667" y1="95007" x2="54160" y2="96691"/>
                            <a14:backgroundMark x1="28444" y1="91956" x2="40889" y2="98336"/>
                            <a14:backgroundMark x1="40889" y1="98336" x2="53778" y2="96117"/>
                            <a14:backgroundMark x1="53778" y1="96117" x2="48556" y2="98613"/>
                            <a14:backgroundMark x1="48556" y1="98613" x2="30333" y2="99307"/>
                            <a14:backgroundMark x1="30333" y1="99307" x2="28000" y2="93897"/>
                            <a14:backgroundMark x1="56222" y1="15257" x2="56222" y2="15257"/>
                            <a14:backgroundMark x1="51111" y1="7767" x2="51111" y2="7767"/>
                            <a14:backgroundMark x1="73778" y1="28017" x2="73778" y2="2801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11036" y="-28534"/>
                <a:ext cx="4012291" cy="4242825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3533E05F-D65C-487A-A9B2-CEFEC24FC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813" b="89426" l="1437" r="99713">
                            <a14:foregroundMark x1="99713" y1="47734" x2="99713" y2="47734"/>
                            <a14:foregroundMark x1="47126" y1="1813" x2="47126" y2="1813"/>
                            <a14:foregroundMark x1="1437" y1="39879" x2="1437" y2="398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447" y="2951909"/>
                <a:ext cx="646957" cy="868543"/>
              </a:xfrm>
              <a:prstGeom prst="ellipse">
                <a:avLst/>
              </a:prstGeom>
              <a:ln w="76200">
                <a:noFill/>
              </a:ln>
            </p:spPr>
          </p:pic>
          <p:pic>
            <p:nvPicPr>
              <p:cNvPr id="10" name="Picture 9">
                <a:extLst>
                  <a:ext uri="{FF2B5EF4-FFF2-40B4-BE49-F238E27FC236}">
                    <a16:creationId xmlns="" xmlns:a16="http://schemas.microsoft.com/office/drawing/2014/main" id="{4FFFF166-FABC-441C-87C0-FF8396CAF4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813" b="89426" l="1437" r="99713">
                            <a14:foregroundMark x1="99713" y1="47734" x2="99713" y2="47734"/>
                            <a14:foregroundMark x1="47126" y1="1813" x2="47126" y2="1813"/>
                            <a14:foregroundMark x1="1437" y1="39879" x2="1437" y2="398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031" y="2341704"/>
                <a:ext cx="973589" cy="1307047"/>
              </a:xfrm>
              <a:prstGeom prst="ellipse">
                <a:avLst/>
              </a:prstGeom>
              <a:ln w="76200">
                <a:noFill/>
              </a:ln>
            </p:spPr>
          </p:pic>
        </p:grpSp>
        <p:pic>
          <p:nvPicPr>
            <p:cNvPr id="7" name="Picture 2" descr="Flying Bird Gif Flapping Wings Sticker - Flying Bird Gif Bird Flapping Wings Stickers">
              <a:extLst>
                <a:ext uri="{FF2B5EF4-FFF2-40B4-BE49-F238E27FC236}">
                  <a16:creationId xmlns="" xmlns:a16="http://schemas.microsoft.com/office/drawing/2014/main" id="{9022442E-5716-4AB2-8605-7B56BF3D37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73248" y="1164470"/>
              <a:ext cx="1969526" cy="1880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960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3C65B9-7BF9-4297-AC1C-F6C7D115BC0C}"/>
              </a:ext>
            </a:extLst>
          </p:cNvPr>
          <p:cNvSpPr txBox="1"/>
          <p:nvPr/>
        </p:nvSpPr>
        <p:spPr>
          <a:xfrm>
            <a:off x="1363980" y="429185"/>
            <a:ext cx="103696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words in the box (2.1) at page 13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aloud the words in box one by one and tell them to say the opposite words.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chart 3/4 times 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2AB14248-A6CF-4248-AFE1-D406C7BADDC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25215" y="2527713"/>
          <a:ext cx="4922520" cy="3698240"/>
        </p:xfrm>
        <a:graphic>
          <a:graphicData uri="http://schemas.openxmlformats.org/drawingml/2006/table">
            <a:tbl>
              <a:tblPr/>
              <a:tblGrid>
                <a:gridCol w="2461260">
                  <a:extLst>
                    <a:ext uri="{9D8B030D-6E8A-4147-A177-3AD203B41FA5}">
                      <a16:colId xmlns:a16="http://schemas.microsoft.com/office/drawing/2014/main" xmlns="" val="348996093"/>
                    </a:ext>
                  </a:extLst>
                </a:gridCol>
                <a:gridCol w="2461260">
                  <a:extLst>
                    <a:ext uri="{9D8B030D-6E8A-4147-A177-3AD203B41FA5}">
                      <a16:colId xmlns:a16="http://schemas.microsoft.com/office/drawing/2014/main" xmlns="" val="1089669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800" b="1" i="0" dirty="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A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800" b="1" i="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B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17268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800" b="1" i="0" dirty="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dark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800" b="1" i="0" dirty="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light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0528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800" b="1" i="0" dirty="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weak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800" b="1" i="0" dirty="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strong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8947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800" b="1" i="0" dirty="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Near 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800" b="1" i="0" dirty="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4390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800" b="1" i="0" dirty="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clean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800" b="1" i="0" dirty="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dirty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8301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800" b="1" i="0" dirty="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warm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800" b="1" i="0" dirty="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cold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61203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800" b="1" i="0" dirty="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quiet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800" b="1" i="0" dirty="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loud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269357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68BC8799-3AB5-4D25-8468-B3AD816DBEC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44930" y="1444848"/>
          <a:ext cx="948309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515">
                  <a:extLst>
                    <a:ext uri="{9D8B030D-6E8A-4147-A177-3AD203B41FA5}">
                      <a16:colId xmlns:a16="http://schemas.microsoft.com/office/drawing/2014/main" xmlns="" val="4161367177"/>
                    </a:ext>
                  </a:extLst>
                </a:gridCol>
                <a:gridCol w="1580515">
                  <a:extLst>
                    <a:ext uri="{9D8B030D-6E8A-4147-A177-3AD203B41FA5}">
                      <a16:colId xmlns:a16="http://schemas.microsoft.com/office/drawing/2014/main" xmlns="" val="3631760871"/>
                    </a:ext>
                  </a:extLst>
                </a:gridCol>
                <a:gridCol w="1580515">
                  <a:extLst>
                    <a:ext uri="{9D8B030D-6E8A-4147-A177-3AD203B41FA5}">
                      <a16:colId xmlns:a16="http://schemas.microsoft.com/office/drawing/2014/main" xmlns="" val="680556177"/>
                    </a:ext>
                  </a:extLst>
                </a:gridCol>
                <a:gridCol w="1580515">
                  <a:extLst>
                    <a:ext uri="{9D8B030D-6E8A-4147-A177-3AD203B41FA5}">
                      <a16:colId xmlns:a16="http://schemas.microsoft.com/office/drawing/2014/main" xmlns="" val="2965127940"/>
                    </a:ext>
                  </a:extLst>
                </a:gridCol>
                <a:gridCol w="1580515">
                  <a:extLst>
                    <a:ext uri="{9D8B030D-6E8A-4147-A177-3AD203B41FA5}">
                      <a16:colId xmlns:a16="http://schemas.microsoft.com/office/drawing/2014/main" xmlns="" val="3635580918"/>
                    </a:ext>
                  </a:extLst>
                </a:gridCol>
                <a:gridCol w="1580515">
                  <a:extLst>
                    <a:ext uri="{9D8B030D-6E8A-4147-A177-3AD203B41FA5}">
                      <a16:colId xmlns:a16="http://schemas.microsoft.com/office/drawing/2014/main" xmlns="" val="30917871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weak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Near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906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loud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strong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light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3811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16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EB389E1-D707-4EA4-B1D6-35BD73EABA03}"/>
              </a:ext>
            </a:extLst>
          </p:cNvPr>
          <p:cNvSpPr txBox="1"/>
          <p:nvPr/>
        </p:nvSpPr>
        <p:spPr>
          <a:xfrm>
            <a:off x="1134639" y="306452"/>
            <a:ext cx="103696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Now, write the sentences by using opposite words.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99EE64-ADC1-43B7-B850-74CA8765A422}"/>
              </a:ext>
            </a:extLst>
          </p:cNvPr>
          <p:cNvSpPr txBox="1"/>
          <p:nvPr/>
        </p:nvSpPr>
        <p:spPr>
          <a:xfrm>
            <a:off x="1134639" y="931743"/>
            <a:ext cx="103696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cold, healthy, stop, happy and quickly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92FB9A71-5E91-4E28-B0EB-D0555CFED77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45655" y="1926365"/>
          <a:ext cx="4177666" cy="3169920"/>
        </p:xfrm>
        <a:graphic>
          <a:graphicData uri="http://schemas.openxmlformats.org/drawingml/2006/table">
            <a:tbl>
              <a:tblPr/>
              <a:tblGrid>
                <a:gridCol w="2088833">
                  <a:extLst>
                    <a:ext uri="{9D8B030D-6E8A-4147-A177-3AD203B41FA5}">
                      <a16:colId xmlns:a16="http://schemas.microsoft.com/office/drawing/2014/main" xmlns="" val="2445673021"/>
                    </a:ext>
                  </a:extLst>
                </a:gridCol>
                <a:gridCol w="2088833">
                  <a:extLst>
                    <a:ext uri="{9D8B030D-6E8A-4147-A177-3AD203B41FA5}">
                      <a16:colId xmlns:a16="http://schemas.microsoft.com/office/drawing/2014/main" xmlns="" val="38419338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800" b="1" dirty="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Word</a:t>
                      </a:r>
                      <a:endParaRPr lang="en-US" sz="2800" dirty="0">
                        <a:solidFill>
                          <a:srgbClr val="1F1F1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800" b="1" dirty="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Opposite</a:t>
                      </a:r>
                      <a:endParaRPr lang="en-US" sz="2800" dirty="0">
                        <a:solidFill>
                          <a:srgbClr val="1F1F1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8301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800" b="1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cold</a:t>
                      </a:r>
                      <a:endParaRPr lang="en-US" sz="2800">
                        <a:solidFill>
                          <a:srgbClr val="1F1F1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800" b="1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warm</a:t>
                      </a:r>
                      <a:r>
                        <a:rPr lang="en-US" sz="280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2800" b="1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hot</a:t>
                      </a:r>
                      <a:endParaRPr lang="en-US" sz="2800">
                        <a:solidFill>
                          <a:srgbClr val="1F1F1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4389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800" b="1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healthy</a:t>
                      </a:r>
                      <a:endParaRPr lang="en-US" sz="2800">
                        <a:solidFill>
                          <a:srgbClr val="1F1F1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800" b="1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sick</a:t>
                      </a:r>
                      <a:endParaRPr lang="en-US" sz="2800">
                        <a:solidFill>
                          <a:srgbClr val="1F1F1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31266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800" b="1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stop</a:t>
                      </a:r>
                      <a:endParaRPr lang="en-US" sz="2800">
                        <a:solidFill>
                          <a:srgbClr val="1F1F1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800" b="1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</a:t>
                      </a:r>
                      <a:endParaRPr lang="en-US" sz="2800">
                        <a:solidFill>
                          <a:srgbClr val="1F1F1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58643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800" b="1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happy</a:t>
                      </a:r>
                      <a:endParaRPr lang="en-US" sz="2800">
                        <a:solidFill>
                          <a:srgbClr val="1F1F1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800" b="1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sad</a:t>
                      </a:r>
                      <a:endParaRPr lang="en-US" sz="2800">
                        <a:solidFill>
                          <a:srgbClr val="1F1F1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33657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800" b="1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quickly</a:t>
                      </a:r>
                      <a:endParaRPr lang="en-US" sz="2800">
                        <a:solidFill>
                          <a:srgbClr val="1F1F1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2800" b="1" dirty="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slowly</a:t>
                      </a:r>
                      <a:endParaRPr lang="en-US" sz="2800" dirty="0">
                        <a:solidFill>
                          <a:srgbClr val="1F1F1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3343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38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E82375-3F7E-46F9-8B6D-3C244CDCE042}"/>
              </a:ext>
            </a:extLst>
          </p:cNvPr>
          <p:cNvSpPr txBox="1"/>
          <p:nvPr/>
        </p:nvSpPr>
        <p:spPr>
          <a:xfrm>
            <a:off x="921171" y="1035405"/>
            <a:ext cx="108525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 vs. Warm: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"The ice cream is cold, but the cocoa is warm."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BDE52D-C781-411F-A839-015883FB267E}"/>
              </a:ext>
            </a:extLst>
          </p:cNvPr>
          <p:cNvSpPr txBox="1"/>
          <p:nvPr/>
        </p:nvSpPr>
        <p:spPr>
          <a:xfrm>
            <a:off x="763002" y="1926198"/>
            <a:ext cx="1066599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 vs. Sick: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"I eat apples to stay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I stay in bed when I am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sick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 vs. Go: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"The red light means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green light means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Happy vs. Sad: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"I feel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when I play, but I feel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when I drop my toy."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Quickly vs. Slowly: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"The bunny hops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the turtle crawls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288638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658053-2DBD-4798-A788-9067C6689960}"/>
              </a:ext>
            </a:extLst>
          </p:cNvPr>
          <p:cNvSpPr txBox="1"/>
          <p:nvPr/>
        </p:nvSpPr>
        <p:spPr>
          <a:xfrm>
            <a:off x="500064" y="704602"/>
            <a:ext cx="1158387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 Make sentences using the antonyms (opposite meaning) of the underlined words. The first one is done for you.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This water is cold.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The boy is healthy.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Stop writing, please.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Rayan is happy today.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He writes quickly.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556B3C-A9B2-4F1D-9978-193D02E63954}"/>
              </a:ext>
            </a:extLst>
          </p:cNvPr>
          <p:cNvSpPr txBox="1"/>
          <p:nvPr/>
        </p:nvSpPr>
        <p:spPr>
          <a:xfrm>
            <a:off x="6080460" y="2559221"/>
            <a:ext cx="55543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This water is warm.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06223B4-AE8B-4C13-86DF-46FF8A8FC79E}"/>
              </a:ext>
            </a:extLst>
          </p:cNvPr>
          <p:cNvSpPr txBox="1"/>
          <p:nvPr/>
        </p:nvSpPr>
        <p:spPr>
          <a:xfrm>
            <a:off x="6111541" y="3212981"/>
            <a:ext cx="41318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boy is sick.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8EEAF8D-1C21-4130-8C34-579803BFAB0E}"/>
              </a:ext>
            </a:extLst>
          </p:cNvPr>
          <p:cNvSpPr txBox="1"/>
          <p:nvPr/>
        </p:nvSpPr>
        <p:spPr>
          <a:xfrm>
            <a:off x="6080460" y="3800762"/>
            <a:ext cx="50869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Start writing, please.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F8CAE3E-3CA2-41C4-B92B-0D5782EB3F89}"/>
              </a:ext>
            </a:extLst>
          </p:cNvPr>
          <p:cNvSpPr txBox="1"/>
          <p:nvPr/>
        </p:nvSpPr>
        <p:spPr>
          <a:xfrm>
            <a:off x="6096000" y="4388543"/>
            <a:ext cx="54298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Rayan is sad today.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CAF1C80-6CC2-44AD-B3A1-21BAB4A9C503}"/>
              </a:ext>
            </a:extLst>
          </p:cNvPr>
          <p:cNvSpPr txBox="1"/>
          <p:nvPr/>
        </p:nvSpPr>
        <p:spPr>
          <a:xfrm>
            <a:off x="6062136" y="5141066"/>
            <a:ext cx="57052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 writes slowly.</a:t>
            </a:r>
          </a:p>
        </p:txBody>
      </p:sp>
    </p:spTree>
    <p:extLst>
      <p:ext uri="{BB962C8B-B14F-4D97-AF65-F5344CB8AC3E}">
        <p14:creationId xmlns:p14="http://schemas.microsoft.com/office/powerpoint/2010/main" val="34967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1DA93C-2179-41D5-B6D3-FDD84286EB39}"/>
              </a:ext>
            </a:extLst>
          </p:cNvPr>
          <p:cNvSpPr txBox="1"/>
          <p:nvPr/>
        </p:nvSpPr>
        <p:spPr>
          <a:xfrm>
            <a:off x="10022334" y="2012240"/>
            <a:ext cx="187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Thank you all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5D957C-9104-4F8A-815F-A359952F16D7}"/>
              </a:ext>
            </a:extLst>
          </p:cNvPr>
          <p:cNvSpPr txBox="1"/>
          <p:nvPr/>
        </p:nvSpPr>
        <p:spPr>
          <a:xfrm>
            <a:off x="485776" y="497298"/>
            <a:ext cx="1137285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 Make sentences using the antonyms (opposite meaning) of the underlined words. The first one is done for you.</a:t>
            </a:r>
          </a:p>
          <a:p>
            <a:pPr marL="514350" indent="-514350">
              <a:buAutoNum type="alphaLcParenR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water is cold.</a:t>
            </a:r>
          </a:p>
          <a:p>
            <a:pPr marL="514350" indent="-514350">
              <a:buAutoNum type="alphaLcParenR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The boy is healthy.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Stop writing, please.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Rayan is happy today.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He writes quickly.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3F8F8A5-C234-4C53-ABA7-1E5F5F7D4560}"/>
              </a:ext>
            </a:extLst>
          </p:cNvPr>
          <p:cNvSpPr txBox="1"/>
          <p:nvPr/>
        </p:nvSpPr>
        <p:spPr>
          <a:xfrm>
            <a:off x="4731008" y="1427465"/>
            <a:ext cx="42911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water is warm.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59E43F5-77C4-4A4D-951E-7C7C0C0C9CF8}"/>
              </a:ext>
            </a:extLst>
          </p:cNvPr>
          <p:cNvSpPr txBox="1"/>
          <p:nvPr/>
        </p:nvSpPr>
        <p:spPr>
          <a:xfrm>
            <a:off x="4890267" y="2391097"/>
            <a:ext cx="41318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boy is sick.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3B7A3BF-95C4-4CBB-8AD5-4689B6150246}"/>
              </a:ext>
            </a:extLst>
          </p:cNvPr>
          <p:cNvSpPr txBox="1"/>
          <p:nvPr/>
        </p:nvSpPr>
        <p:spPr>
          <a:xfrm>
            <a:off x="5473958" y="3440305"/>
            <a:ext cx="37965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Start writing, please.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E1D8C8E-FC39-42EB-9195-BFBFDF034FD5}"/>
              </a:ext>
            </a:extLst>
          </p:cNvPr>
          <p:cNvSpPr txBox="1"/>
          <p:nvPr/>
        </p:nvSpPr>
        <p:spPr>
          <a:xfrm>
            <a:off x="5794162" y="4342382"/>
            <a:ext cx="41318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Rayan is sad today.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4DE3EFD-BD1F-4770-A43F-189A5B6B3091}"/>
              </a:ext>
            </a:extLst>
          </p:cNvPr>
          <p:cNvSpPr txBox="1"/>
          <p:nvPr/>
        </p:nvSpPr>
        <p:spPr>
          <a:xfrm>
            <a:off x="5614365" y="5417483"/>
            <a:ext cx="53452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writes slowly.</a:t>
            </a:r>
          </a:p>
        </p:txBody>
      </p:sp>
    </p:spTree>
    <p:extLst>
      <p:ext uri="{BB962C8B-B14F-4D97-AF65-F5344CB8AC3E}">
        <p14:creationId xmlns:p14="http://schemas.microsoft.com/office/powerpoint/2010/main" val="101523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7B2368-EA37-4720-A11F-0B8F825B17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6" t="7688" r="32852" b="12806"/>
          <a:stretch/>
        </p:blipFill>
        <p:spPr>
          <a:xfrm>
            <a:off x="1057275" y="1258029"/>
            <a:ext cx="5038725" cy="5194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849108-1662-4CCF-BC52-86B36A5418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3" t="6717" r="32734" b="12807"/>
          <a:stretch/>
        </p:blipFill>
        <p:spPr>
          <a:xfrm>
            <a:off x="6229636" y="1232452"/>
            <a:ext cx="4800600" cy="5194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C97630E-89E0-4B8E-841C-3EDE4240746F}"/>
              </a:ext>
            </a:extLst>
          </p:cNvPr>
          <p:cNvSpPr/>
          <p:nvPr/>
        </p:nvSpPr>
        <p:spPr>
          <a:xfrm>
            <a:off x="324678" y="649357"/>
            <a:ext cx="11542643" cy="5830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 open your English book at page number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  &amp;  13.</a:t>
            </a:r>
          </a:p>
        </p:txBody>
      </p:sp>
    </p:spTree>
    <p:extLst>
      <p:ext uri="{BB962C8B-B14F-4D97-AF65-F5344CB8AC3E}">
        <p14:creationId xmlns:p14="http://schemas.microsoft.com/office/powerpoint/2010/main" val="89059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762C22-0D61-44D1-90BB-5E8480BD26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3" t="35064" r="34728" b="37006"/>
          <a:stretch/>
        </p:blipFill>
        <p:spPr>
          <a:xfrm>
            <a:off x="1505418" y="1509388"/>
            <a:ext cx="9401175" cy="497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0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F2E6AC-C8CB-4CD8-B76E-3F28C1C50F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3" t="62161" r="32734" b="12807"/>
          <a:stretch/>
        </p:blipFill>
        <p:spPr>
          <a:xfrm>
            <a:off x="1155583" y="1795086"/>
            <a:ext cx="10493492" cy="439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84063" y="828198"/>
            <a:ext cx="57976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4"/>
          <a:stretch/>
        </p:blipFill>
        <p:spPr>
          <a:xfrm>
            <a:off x="42954" y="207818"/>
            <a:ext cx="4706467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7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3894" y="503904"/>
            <a:ext cx="3157303" cy="107721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Teacher’s Introduction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83" y="1731499"/>
            <a:ext cx="1874672" cy="18746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2"/>
          <p:cNvSpPr txBox="1"/>
          <p:nvPr/>
        </p:nvSpPr>
        <p:spPr>
          <a:xfrm>
            <a:off x="2433893" y="3597038"/>
            <a:ext cx="3998795" cy="2008244"/>
          </a:xfrm>
          <a:prstGeom prst="rect">
            <a:avLst/>
          </a:prstGeom>
          <a:noFill/>
          <a:ln w="38100">
            <a:noFill/>
          </a:ln>
        </p:spPr>
        <p:txBody>
          <a:bodyPr wrap="square" lIns="68580" tIns="34291" rIns="68580" bIns="3429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Md.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Shaifullah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BBA, MBA (Finance)</a:t>
            </a:r>
          </a:p>
          <a:p>
            <a:r>
              <a:rPr lang="en-US" sz="1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Jagannath</a:t>
            </a:r>
            <a:r>
              <a:rPr lang="en-US" sz="1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University.</a:t>
            </a:r>
          </a:p>
          <a:p>
            <a:endParaRPr lang="en-US" sz="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Teacher,</a:t>
            </a:r>
          </a:p>
          <a:p>
            <a:r>
              <a:rPr lang="en-US" sz="1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Moddho</a:t>
            </a:r>
            <a:r>
              <a:rPr lang="en-US" sz="1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Gayanpara</a:t>
            </a:r>
            <a:r>
              <a:rPr lang="en-US" sz="1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Govt. Primary School.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Patharghata</a:t>
            </a:r>
            <a:r>
              <a:rPr lang="en-US" sz="1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Barguna</a:t>
            </a:r>
            <a:r>
              <a:rPr lang="en-US" sz="1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endParaRPr lang="en-US" sz="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Writer : Children’s Literature &amp;  Education System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A38DEED-73A1-BFF2-4F8F-CB848327FA91}"/>
              </a:ext>
            </a:extLst>
          </p:cNvPr>
          <p:cNvGrpSpPr/>
          <p:nvPr/>
        </p:nvGrpSpPr>
        <p:grpSpPr>
          <a:xfrm>
            <a:off x="6969076" y="337552"/>
            <a:ext cx="3723521" cy="1407347"/>
            <a:chOff x="5599213" y="368524"/>
            <a:chExt cx="4262238" cy="1805492"/>
          </a:xfrm>
        </p:grpSpPr>
        <p:sp>
          <p:nvSpPr>
            <p:cNvPr id="8" name="Callout: Down Arrow 4">
              <a:extLst>
                <a:ext uri="{FF2B5EF4-FFF2-40B4-BE49-F238E27FC236}">
                  <a16:creationId xmlns="" xmlns:a16="http://schemas.microsoft.com/office/drawing/2014/main" id="{05CC5979-E8C8-5D61-64FC-12087EA80CD4}"/>
                </a:ext>
              </a:extLst>
            </p:cNvPr>
            <p:cNvSpPr/>
            <p:nvPr/>
          </p:nvSpPr>
          <p:spPr>
            <a:xfrm>
              <a:off x="5599213" y="592699"/>
              <a:ext cx="4262238" cy="1581317"/>
            </a:xfrm>
            <a:prstGeom prst="downArrowCallou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34462223-ED9C-186B-29FC-7E449D81EDD9}"/>
                </a:ext>
              </a:extLst>
            </p:cNvPr>
            <p:cNvSpPr/>
            <p:nvPr/>
          </p:nvSpPr>
          <p:spPr>
            <a:xfrm>
              <a:off x="5998723" y="368524"/>
              <a:ext cx="3602323" cy="118454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Introduction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067FB03-5F4A-41B4-8B1F-8C970FEE090B}"/>
              </a:ext>
            </a:extLst>
          </p:cNvPr>
          <p:cNvSpPr/>
          <p:nvPr/>
        </p:nvSpPr>
        <p:spPr>
          <a:xfrm>
            <a:off x="6969076" y="2805943"/>
            <a:ext cx="37235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Five </a:t>
            </a:r>
            <a:endParaRPr lang="en-US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Unit: 3 </a:t>
            </a:r>
          </a:p>
          <a:p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Page: 12-13</a:t>
            </a:r>
          </a:p>
          <a:p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Time: 40 Minutes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Topic: Be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Quiet,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</a:t>
            </a:r>
            <a:endParaRPr lang="en-US" sz="28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3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57F5C11-CEB3-4CBA-9209-B2DA2D59A5E6}"/>
              </a:ext>
            </a:extLst>
          </p:cNvPr>
          <p:cNvSpPr txBox="1"/>
          <p:nvPr/>
        </p:nvSpPr>
        <p:spPr>
          <a:xfrm>
            <a:off x="3213481" y="153853"/>
            <a:ext cx="5632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Learning Outcomes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xmlns="" id="{6D1AB23B-AE5F-495B-8F29-6722935C466E}"/>
              </a:ext>
            </a:extLst>
          </p:cNvPr>
          <p:cNvSpPr/>
          <p:nvPr/>
        </p:nvSpPr>
        <p:spPr>
          <a:xfrm>
            <a:off x="5494411" y="926710"/>
            <a:ext cx="1070999" cy="64741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latin typeface="NikoshB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20E5172-D0FD-4C69-9959-80F2028D8660}"/>
              </a:ext>
            </a:extLst>
          </p:cNvPr>
          <p:cNvSpPr txBox="1"/>
          <p:nvPr/>
        </p:nvSpPr>
        <p:spPr>
          <a:xfrm>
            <a:off x="532810" y="1652512"/>
            <a:ext cx="113728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Listen to and understand simple requests and instructions in everyday contexts.​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Speak politely using "please" and participate in short conversations with correct stress and intonation.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Read and comprehend short dialogues and identify the use of opposite words (antonyms).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Write simple sentences using appropriate adjectives and their antonyms correctly.</a:t>
            </a:r>
          </a:p>
        </p:txBody>
      </p:sp>
    </p:spTree>
    <p:extLst>
      <p:ext uri="{BB962C8B-B14F-4D97-AF65-F5344CB8AC3E}">
        <p14:creationId xmlns:p14="http://schemas.microsoft.com/office/powerpoint/2010/main" val="191775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E5FD1DD-1848-4A92-8AD1-54A76A014E29}"/>
              </a:ext>
            </a:extLst>
          </p:cNvPr>
          <p:cNvSpPr txBox="1"/>
          <p:nvPr/>
        </p:nvSpPr>
        <p:spPr>
          <a:xfrm>
            <a:off x="622852" y="548394"/>
            <a:ext cx="10999305" cy="563231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you today?</a:t>
            </a:r>
          </a:p>
          <a:p>
            <a:pPr algn="ctr"/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happy today?</a:t>
            </a:r>
          </a:p>
          <a:p>
            <a:pPr algn="ctr"/>
            <a:r>
              <a: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you like English?</a:t>
            </a:r>
          </a:p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ready for the English class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1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90FAFA-DBB2-49B0-BD8E-F730ED68135F}"/>
              </a:ext>
            </a:extLst>
          </p:cNvPr>
          <p:cNvSpPr txBox="1"/>
          <p:nvPr/>
        </p:nvSpPr>
        <p:spPr>
          <a:xfrm>
            <a:off x="923924" y="1971824"/>
            <a:ext cx="1034414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4.4 Imagine, you are visiting a farm or a zoo. Write 4 sentences in describing what you see. Use common nouns and collective nouns in your sentences. Underline the common nouns and circle the collective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nouns.Example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herd of cows is grazing in the green field.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312226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F30B977-A25B-42AF-AD70-99763EA1E218}"/>
              </a:ext>
            </a:extLst>
          </p:cNvPr>
          <p:cNvSpPr txBox="1"/>
          <p:nvPr/>
        </p:nvSpPr>
        <p:spPr>
          <a:xfrm>
            <a:off x="1329361" y="355188"/>
            <a:ext cx="42295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page 12.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in the text given in Activity 1.1.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9AA8C85-AC5A-4759-BAAD-10906C488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660" y="1049125"/>
            <a:ext cx="6590347" cy="45663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6E97962-B6E4-4827-9646-52979040386F}"/>
              </a:ext>
            </a:extLst>
          </p:cNvPr>
          <p:cNvSpPr txBox="1"/>
          <p:nvPr/>
        </p:nvSpPr>
        <p:spPr>
          <a:xfrm>
            <a:off x="509586" y="2341794"/>
            <a:ext cx="567213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you ever gone to your friend’s house to play?</a:t>
            </a:r>
          </a:p>
          <a:p>
            <a:pPr marL="514350" indent="-514350">
              <a:buAutoNum type="alphaLcParenR"/>
            </a:pP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What kinds of play do you like to games for watch?</a:t>
            </a:r>
          </a:p>
        </p:txBody>
      </p:sp>
    </p:spTree>
    <p:extLst>
      <p:ext uri="{BB962C8B-B14F-4D97-AF65-F5344CB8AC3E}">
        <p14:creationId xmlns:p14="http://schemas.microsoft.com/office/powerpoint/2010/main" val="196616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E843DA-BE0D-4DCD-9718-6BA2D1CAE01B}"/>
              </a:ext>
            </a:extLst>
          </p:cNvPr>
          <p:cNvSpPr txBox="1"/>
          <p:nvPr/>
        </p:nvSpPr>
        <p:spPr>
          <a:xfrm>
            <a:off x="3738314" y="1142436"/>
            <a:ext cx="5703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7008F7-3DD3-435F-A65E-6B83EB21191C}"/>
              </a:ext>
            </a:extLst>
          </p:cNvPr>
          <p:cNvSpPr txBox="1"/>
          <p:nvPr/>
        </p:nvSpPr>
        <p:spPr>
          <a:xfrm>
            <a:off x="1657000" y="3713485"/>
            <a:ext cx="1039836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going to read a text/act out a dialogue about  </a:t>
            </a:r>
          </a:p>
          <a:p>
            <a:pPr algn="ctr"/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Quiet, Please.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126173-7149-4126-9A50-6A139F40393C}"/>
              </a:ext>
            </a:extLst>
          </p:cNvPr>
          <p:cNvSpPr txBox="1"/>
          <p:nvPr/>
        </p:nvSpPr>
        <p:spPr>
          <a:xfrm>
            <a:off x="1184731" y="837510"/>
            <a:ext cx="42295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page 12.</a:t>
            </a:r>
          </a:p>
        </p:txBody>
      </p:sp>
    </p:spTree>
    <p:extLst>
      <p:ext uri="{BB962C8B-B14F-4D97-AF65-F5344CB8AC3E}">
        <p14:creationId xmlns:p14="http://schemas.microsoft.com/office/powerpoint/2010/main" val="217926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7448BB84-776E-41F6-8506-7F6F84303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365676"/>
              </p:ext>
            </p:extLst>
          </p:nvPr>
        </p:nvGraphicFramePr>
        <p:xfrm>
          <a:off x="972512" y="1513246"/>
          <a:ext cx="11100533" cy="4840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6531">
                  <a:extLst>
                    <a:ext uri="{9D8B030D-6E8A-4147-A177-3AD203B41FA5}">
                      <a16:colId xmlns:a16="http://schemas.microsoft.com/office/drawing/2014/main" xmlns="" val="130390302"/>
                    </a:ext>
                  </a:extLst>
                </a:gridCol>
                <a:gridCol w="5654002">
                  <a:extLst>
                    <a:ext uri="{9D8B030D-6E8A-4147-A177-3AD203B41FA5}">
                      <a16:colId xmlns:a16="http://schemas.microsoft.com/office/drawing/2014/main" xmlns="" val="592451176"/>
                    </a:ext>
                  </a:extLst>
                </a:gridCol>
              </a:tblGrid>
              <a:tr h="26647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2657098"/>
                  </a:ext>
                </a:extLst>
              </a:tr>
              <a:tr h="21755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324961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5CEDAC-138A-4A81-A941-F17B2000816F}"/>
              </a:ext>
            </a:extLst>
          </p:cNvPr>
          <p:cNvSpPr txBox="1"/>
          <p:nvPr/>
        </p:nvSpPr>
        <p:spPr>
          <a:xfrm rot="16200000">
            <a:off x="-1389133" y="2644171"/>
            <a:ext cx="378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2B658AD-B799-472F-8EAA-A591C00E06AE}"/>
              </a:ext>
            </a:extLst>
          </p:cNvPr>
          <p:cNvSpPr txBox="1"/>
          <p:nvPr/>
        </p:nvSpPr>
        <p:spPr>
          <a:xfrm>
            <a:off x="3002395" y="1916023"/>
            <a:ext cx="2624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Quiet-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শান্ত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D9DA820-9E97-435A-92FA-49AA950B4917}"/>
              </a:ext>
            </a:extLst>
          </p:cNvPr>
          <p:cNvSpPr txBox="1"/>
          <p:nvPr/>
        </p:nvSpPr>
        <p:spPr>
          <a:xfrm>
            <a:off x="8575225" y="2215803"/>
            <a:ext cx="3026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Loud-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জোরে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DFFEB2F-EB97-4B1E-B508-BFB2FD6052EE}"/>
              </a:ext>
            </a:extLst>
          </p:cNvPr>
          <p:cNvSpPr txBox="1"/>
          <p:nvPr/>
        </p:nvSpPr>
        <p:spPr>
          <a:xfrm>
            <a:off x="2637164" y="4598213"/>
            <a:ext cx="30403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low voice-</a:t>
            </a:r>
            <a:r>
              <a:rPr kumimoji="0" lang="as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নিচু স্বরে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BE8A94F-CE79-4ED3-81D6-2955260FA721}"/>
              </a:ext>
            </a:extLst>
          </p:cNvPr>
          <p:cNvSpPr txBox="1"/>
          <p:nvPr/>
        </p:nvSpPr>
        <p:spPr>
          <a:xfrm>
            <a:off x="7307338" y="4477261"/>
            <a:ext cx="45436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Noisy-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কোলাহলপূর্ণ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FBD13F8-AF8C-4D3A-A8DC-0CB44A9D2C33}"/>
              </a:ext>
            </a:extLst>
          </p:cNvPr>
          <p:cNvSpPr txBox="1"/>
          <p:nvPr/>
        </p:nvSpPr>
        <p:spPr>
          <a:xfrm>
            <a:off x="1184731" y="345902"/>
            <a:ext cx="106760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reading out the text, pre-teach the vocabulary-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 the word aloud first, then spell the word, say or explain the meaning of the word, and then use the word in the sentences.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684963C-8428-4E09-A29C-567F79044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15" y="1517509"/>
            <a:ext cx="2621280" cy="26212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EFA16CB-A838-4C47-9BD2-7FCE6E4A6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860" y="1263881"/>
            <a:ext cx="2507667" cy="25076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A34BE4A-CA15-4AAA-8EFD-08B199E58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5" b="99625" l="17417" r="82167"/>
                    </a14:imgEffect>
                  </a14:imgLayer>
                </a14:imgProps>
              </a:ext>
            </a:extLst>
          </a:blip>
          <a:srcRect l="16296" r="17037"/>
          <a:stretch>
            <a:fillRect/>
          </a:stretch>
        </p:blipFill>
        <p:spPr>
          <a:xfrm flipH="1">
            <a:off x="580188" y="4140677"/>
            <a:ext cx="2434590" cy="2251418"/>
          </a:xfrm>
          <a:prstGeom prst="rect">
            <a:avLst/>
          </a:prstGeom>
        </p:spPr>
      </p:pic>
      <p:pic>
        <p:nvPicPr>
          <p:cNvPr id="18" name="Picture 6" descr="Covering Your Ears: Over 123 Royalty-Free Licensable Stock Illustrations &amp;  Drawings | Shutterstock">
            <a:extLst>
              <a:ext uri="{FF2B5EF4-FFF2-40B4-BE49-F238E27FC236}">
                <a16:creationId xmlns:a16="http://schemas.microsoft.com/office/drawing/2014/main" xmlns="" id="{426E6240-ECDF-449D-922F-1C2B5070A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871" y="3845822"/>
            <a:ext cx="2507668" cy="250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62DC8AF-FCBF-4FEF-B444-EB28E031370C}"/>
              </a:ext>
            </a:extLst>
          </p:cNvPr>
          <p:cNvSpPr txBox="1"/>
          <p:nvPr/>
        </p:nvSpPr>
        <p:spPr>
          <a:xfrm>
            <a:off x="3029036" y="2728663"/>
            <a:ext cx="30899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be quiet.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5B6E3AD-054F-44AF-BB70-C0B35D204822}"/>
              </a:ext>
            </a:extLst>
          </p:cNvPr>
          <p:cNvSpPr txBox="1"/>
          <p:nvPr/>
        </p:nvSpPr>
        <p:spPr>
          <a:xfrm>
            <a:off x="7817305" y="3119613"/>
            <a:ext cx="39914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be too loud sound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8A1E0D5-21D9-4FCD-9537-2D77BD85C093}"/>
              </a:ext>
            </a:extLst>
          </p:cNvPr>
          <p:cNvSpPr txBox="1"/>
          <p:nvPr/>
        </p:nvSpPr>
        <p:spPr>
          <a:xfrm>
            <a:off x="3002395" y="5545989"/>
            <a:ext cx="30517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Speak in low voice-</a:t>
            </a:r>
            <a:endParaRPr 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8EEC55B-8408-4118-915A-91F974E72535}"/>
              </a:ext>
            </a:extLst>
          </p:cNvPr>
          <p:cNvSpPr txBox="1"/>
          <p:nvPr/>
        </p:nvSpPr>
        <p:spPr>
          <a:xfrm>
            <a:off x="8034614" y="5277977"/>
            <a:ext cx="41573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Market is a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Noisy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place.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086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FC00B7-0329-44A7-A9A3-CD1764A876E8}"/>
              </a:ext>
            </a:extLst>
          </p:cNvPr>
          <p:cNvSpPr txBox="1"/>
          <p:nvPr/>
        </p:nvSpPr>
        <p:spPr>
          <a:xfrm>
            <a:off x="985980" y="1154558"/>
            <a:ext cx="10101263" cy="415498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FIRST</a:t>
            </a:r>
          </a:p>
          <a:p>
            <a:pPr algn="ctr"/>
            <a:r>
              <a:rPr lang="en-US" sz="88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SEE OUR ENGLISH BOOK.</a:t>
            </a:r>
          </a:p>
        </p:txBody>
      </p:sp>
    </p:spTree>
    <p:extLst>
      <p:ext uri="{BB962C8B-B14F-4D97-AF65-F5344CB8AC3E}">
        <p14:creationId xmlns:p14="http://schemas.microsoft.com/office/powerpoint/2010/main" val="304355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717</Words>
  <Application>Microsoft Office PowerPoint</Application>
  <PresentationFormat>Widescreen</PresentationFormat>
  <Paragraphs>130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Impact</vt:lpstr>
      <vt:lpstr>Nikosh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Pedp4 WPBX4125BLF102404200</dc:creator>
  <cp:lastModifiedBy>Microsoft account</cp:lastModifiedBy>
  <cp:revision>18</cp:revision>
  <dcterms:created xsi:type="dcterms:W3CDTF">2026-02-08T06:54:19Z</dcterms:created>
  <dcterms:modified xsi:type="dcterms:W3CDTF">2026-05-28T06:47:59Z</dcterms:modified>
</cp:coreProperties>
</file>