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3394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স্বাগত জানিয়ে জিজ্ঞেস করুন: কে কখনো মোবাইলে বা অনলাইনে কিছু কেনা দেখেছ?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বোর্ডে B, C ও 2 এর অর্থ লিখে ছাত্রছাত্রীদের নিজের উদাহরণ বলতে বলুন।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51" y="1366506"/>
            <a:ext cx="10566423" cy="54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751" y="2219817"/>
            <a:ext cx="10566449" cy="38253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51" y="1366506"/>
            <a:ext cx="10566423" cy="54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751" y="2219817"/>
            <a:ext cx="10566449" cy="38253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9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9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170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2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lob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534311" y="812751"/>
            <a:ext cx="2844770" cy="284477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751" y="1672866"/>
            <a:ext cx="10883416" cy="3453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b="1" dirty="0" err="1" smtClean="0">
                <a:solidFill>
                  <a:srgbClr val="E88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৭ম</a:t>
            </a:r>
            <a:r>
              <a:rPr lang="en-US" b="1" dirty="0" smtClean="0">
                <a:solidFill>
                  <a:srgbClr val="E88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00" b="1" dirty="0" err="1" smtClean="0">
                <a:solidFill>
                  <a:srgbClr val="E88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শ্রেণি</a:t>
            </a:r>
            <a:r>
              <a:rPr lang="en-US" sz="1800" b="1" dirty="0" smtClean="0">
                <a:solidFill>
                  <a:srgbClr val="E88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00" b="1" dirty="0">
                <a:solidFill>
                  <a:srgbClr val="E88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 আইসিটি · অধ্যায় ৩</a:t>
            </a:r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751" y="2195917"/>
            <a:ext cx="10883416" cy="1254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9680"/>
              </a:lnSpc>
              <a:buNone/>
            </a:pPr>
            <a:r>
              <a:rPr lang="en-US" sz="8800" b="1" i="0" dirty="0">
                <a:solidFill>
                  <a:srgbClr val="F6F8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ই-কমার্স</a:t>
            </a:r>
            <a:endParaRPr lang="en-US" sz="8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812751" y="3628411"/>
            <a:ext cx="10883416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dirty="0">
                <a:solidFill>
                  <a:srgbClr val="CFE3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ইন্টারনেটে কেনাবেচার সহজ পাঠ</a:t>
            </a:r>
            <a:endParaRPr lang="en-US" sz="24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Image 1" descr="line"/>
          <p:cNvPicPr>
            <a:picLocks noChangeAspect="1"/>
          </p:cNvPicPr>
          <p:nvPr/>
        </p:nvPicPr>
        <p:blipFill>
          <a:blip r:embed="rId4"/>
          <a:srcRect l="-4" r="-4"/>
          <a:stretch/>
        </p:blipFill>
        <p:spPr>
          <a:xfrm>
            <a:off x="812751" y="4258170"/>
            <a:ext cx="1523944" cy="3809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12751" y="4499384"/>
            <a:ext cx="10883416" cy="7111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F6F8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মোঃ গাউসুল হক, সহকারী শিক্ষক</a:t>
            </a:r>
            <a:endParaRPr lang="en-US" sz="1800" dirty="0">
              <a:latin typeface="Arial" charset="0"/>
              <a:ea typeface="Arial" charset="0"/>
              <a:cs typeface="Arial" charset="0"/>
            </a:endParaRPr>
          </a:p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F6F8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কালিকাপুর চৌকুনী মাধ্যমিক বিদ্যালয়, কয়রা, খুলনা</a:t>
            </a:r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1" y="812752"/>
            <a:ext cx="10883416" cy="2743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7A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শিখনফল</a:t>
            </a:r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1" y="1366504"/>
            <a:ext cx="10883416" cy="573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320"/>
              </a:lnSpc>
              <a:buNone/>
            </a:pPr>
            <a:r>
              <a:rPr lang="en-US" sz="3600" b="1" i="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পাঠ শেষে আমরা যা পারব</a:t>
            </a:r>
            <a:endParaRPr lang="en-US" sz="3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755991" y="2219786"/>
            <a:ext cx="10932557" cy="24000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10761" indent="-310761" algn="l">
              <a:lnSpc>
                <a:spcPts val="3740"/>
              </a:lnSpc>
              <a:buSzPct val="100000"/>
              <a:buFontTx/>
              <a:buAutoNum type="arabicPeriod"/>
            </a:pPr>
            <a:r>
              <a:rPr lang="en-US" sz="22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ই-কমার্সের সংজ্ঞা বলতে পারব</a:t>
            </a:r>
            <a:endParaRPr lang="en-US" sz="2200" dirty="0">
              <a:latin typeface="Arial" charset="0"/>
              <a:ea typeface="Arial" charset="0"/>
              <a:cs typeface="Arial" charset="0"/>
            </a:endParaRPr>
          </a:p>
          <a:p>
            <a:pPr marL="310761" indent="-310761" algn="l">
              <a:lnSpc>
                <a:spcPts val="3740"/>
              </a:lnSpc>
              <a:buSzPct val="100000"/>
              <a:buFontTx/>
              <a:buAutoNum type="arabicPeriod"/>
            </a:pPr>
            <a:r>
              <a:rPr lang="en-US" sz="22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B2B, B2C ও C2C ধরন উদাহরণসহ বুঝাতে পারব</a:t>
            </a:r>
            <a:endParaRPr lang="en-US" sz="2200" dirty="0">
              <a:latin typeface="Arial" charset="0"/>
              <a:ea typeface="Arial" charset="0"/>
              <a:cs typeface="Arial" charset="0"/>
            </a:endParaRPr>
          </a:p>
          <a:p>
            <a:pPr marL="310761" indent="-310761" algn="l">
              <a:lnSpc>
                <a:spcPts val="3740"/>
              </a:lnSpc>
              <a:buSzPct val="100000"/>
              <a:buFontTx/>
              <a:buAutoNum type="arabicPeriod"/>
            </a:pPr>
            <a:r>
              <a:rPr lang="en-US" sz="22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ই-কমার্সের সুবিধা ও অসুবিধা বিশ্লেষণ করতে পারব</a:t>
            </a:r>
            <a:endParaRPr lang="en-US" sz="2200" dirty="0">
              <a:latin typeface="Arial" charset="0"/>
              <a:ea typeface="Arial" charset="0"/>
              <a:cs typeface="Arial" charset="0"/>
            </a:endParaRPr>
          </a:p>
          <a:p>
            <a:pPr marL="310761" indent="-310761" algn="l">
              <a:lnSpc>
                <a:spcPts val="3740"/>
              </a:lnSpc>
              <a:buSzPct val="100000"/>
              <a:buFontTx/>
              <a:buAutoNum type="arabicPeriod"/>
            </a:pPr>
            <a:r>
              <a:rPr lang="en-US" sz="22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অনলাইন কেনাকাটার ধাপ ও পেমেন্টের মাধ্যম বলতে পারব</a:t>
            </a:r>
            <a:endParaRPr lang="en-US" sz="2200" dirty="0">
              <a:latin typeface="Arial" charset="0"/>
              <a:ea typeface="Arial" charset="0"/>
              <a:cs typeface="Arial" charset="0"/>
            </a:endParaRPr>
          </a:p>
          <a:p>
            <a:pPr marL="310761" indent="-310761" algn="l">
              <a:lnSpc>
                <a:spcPts val="3740"/>
              </a:lnSpc>
              <a:buSzPct val="100000"/>
              <a:buFontTx/>
              <a:buAutoNum type="arabicPeriod"/>
            </a:pPr>
            <a:r>
              <a:rPr lang="en-US" sz="22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প্রতারণা থেকে বাঁচার সতর্কতা মেনে চলব</a:t>
            </a:r>
            <a:endParaRPr lang="en-US" sz="2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12751" y="6238332"/>
            <a:ext cx="588635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ই-কমার্স · ৮ম শ্রেণি · আইসিটি</a:t>
            </a:r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1" y="812752"/>
            <a:ext cx="10883416" cy="2743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7A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ধারণা</a:t>
            </a:r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1" y="1366504"/>
            <a:ext cx="10883416" cy="573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320"/>
              </a:lnSpc>
              <a:buNone/>
            </a:pPr>
            <a:r>
              <a:rPr lang="en-US" sz="3600" b="1" i="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ই-কমার্স কী?</a:t>
            </a:r>
            <a:endParaRPr lang="en-US" sz="3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9101" y="2226135"/>
            <a:ext cx="6633178" cy="2678094"/>
          </a:xfrm>
          <a:prstGeom prst="roundRect">
            <a:avLst>
              <a:gd name="adj" fmla="val 5454"/>
            </a:avLst>
          </a:prstGeom>
          <a:solidFill>
            <a:srgbClr val="FFFFFF"/>
          </a:solidFill>
          <a:ln w="12700">
            <a:solidFill>
              <a:srgbClr val="D5DED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29503" y="2536537"/>
            <a:ext cx="6192747" cy="12825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2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ইন্টারনেট ও ইলেকট্রনিক মাধ্যম ব্যবহার করে পণ্য বা সেবা কেনাবেচা এবং অর্থ লেনদেনের পদ্ধতিই </a:t>
            </a:r>
            <a:r>
              <a:rPr lang="en-US" sz="2200" b="1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ই-কমার্স</a:t>
            </a:r>
            <a:r>
              <a:rPr lang="en-US" sz="22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।</a:t>
            </a:r>
            <a:endParaRPr lang="en-US" sz="2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29503" y="3946099"/>
            <a:ext cx="6192747" cy="673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00" dirty="0">
                <a:solidFill>
                  <a:srgbClr val="1F7A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সহজ কথায়: দোকানে না গিয়ে মোবাইলে কিনে বাড়িতে বসে পণ্য পাওয়া।</a:t>
            </a:r>
            <a:endParaRPr lang="en-US" sz="1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763400" y="2219785"/>
            <a:ext cx="3615775" cy="2690794"/>
          </a:xfrm>
          <a:prstGeom prst="roundRect">
            <a:avLst>
              <a:gd name="adj" fmla="val 5664"/>
            </a:avLst>
          </a:prstGeom>
          <a:solidFill>
            <a:srgbClr val="1F7A6D"/>
          </a:solidFill>
          <a:ln/>
        </p:spPr>
      </p:sp>
      <p:sp>
        <p:nvSpPr>
          <p:cNvPr id="8" name="Text 6"/>
          <p:cNvSpPr/>
          <p:nvPr/>
        </p:nvSpPr>
        <p:spPr>
          <a:xfrm>
            <a:off x="8068170" y="2894755"/>
            <a:ext cx="3096422" cy="5231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F6F8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E-Commerce</a:t>
            </a:r>
            <a:endParaRPr lang="en-US" sz="2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068170" y="3494092"/>
            <a:ext cx="3096422" cy="3453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F6F8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Electronic Commerce</a:t>
            </a:r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068170" y="3915584"/>
            <a:ext cx="3096422" cy="3453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FFE2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ইলেকট্রনিক বাণিজ্য</a:t>
            </a:r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12751" y="5215350"/>
            <a:ext cx="10883416" cy="330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উদাহরণ:</a:t>
            </a:r>
            <a:r>
              <a:rPr lang="en-US" sz="16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দারাজ · চালডাল · বিকাশে বিল পরিশোধ · অনলাইনে ট্রেনের টিকিট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12751" y="6238332"/>
            <a:ext cx="588635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ই-কমার্স · ৮ম শ্রেণি · আইসিটি</a:t>
            </a:r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1" y="812752"/>
            <a:ext cx="10883416" cy="2743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7A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তুলনা</a:t>
            </a:r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1" y="1366504"/>
            <a:ext cx="10883416" cy="573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320"/>
              </a:lnSpc>
              <a:buNone/>
            </a:pPr>
            <a:r>
              <a:rPr lang="en-US" sz="3600" b="1" i="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ঐতিহ্যবাহী বাণিজ্য বনাম ই-কমার্স</a:t>
            </a:r>
            <a:endParaRPr lang="en-US" sz="3600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4732" y="2231768"/>
          <a:ext cx="10554441" cy="2631168"/>
        </p:xfrm>
        <a:graphic>
          <a:graphicData uri="http://schemas.openxmlformats.org/drawingml/2006/table">
            <a:tbl>
              <a:tblPr/>
              <a:tblGrid>
                <a:gridCol w="23219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6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6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8528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1432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বিষয়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6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1432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ঐতিহ্যবাহী বাণিজ্য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B6B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6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1432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ই-কমার্স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B6B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528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32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স্থান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32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দোকান বা বাজারে সশরীরে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32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ইন্টারনেটে, ওয়েবসাইট বা অ্যাপে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8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528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32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সময়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32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দোকান খোলা থাকার সময়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32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২৪ ঘণ্টা, সপ্তাহের সব দিন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528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32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পণ্য দেখা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32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সরাসরি হাতে নিয়ে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32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ছবি, ভিডিও ও বিবরণ দেখে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528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32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লেনদেন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32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সাধারণত নগদ টাকায়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32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মোবাইল ব্যাংকিং, কার্ড, ক্যাশ অন ডেলিভারি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528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32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পণ্য পাওয়া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32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কেনার সঙ্গে সঙ্গে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432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ডেলিভারির মাধ্যমে বাড়িতে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6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51" y="6238332"/>
            <a:ext cx="588635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ই-কমার্স · ৮ম শ্রেণি · আইসিটি</a:t>
            </a:r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1" y="812753"/>
            <a:ext cx="10883416" cy="2743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7A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ধরন</a:t>
            </a:r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1" y="1366506"/>
            <a:ext cx="10883416" cy="573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320"/>
              </a:lnSpc>
              <a:buNone/>
            </a:pPr>
            <a:r>
              <a:rPr lang="en-US" sz="3600" b="1" i="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ই-কমার্সের তিন ধরন</a:t>
            </a:r>
            <a:endParaRPr lang="en-US" sz="3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9101" y="2226137"/>
            <a:ext cx="3381985" cy="3132722"/>
          </a:xfrm>
          <a:prstGeom prst="roundRect">
            <a:avLst>
              <a:gd name="adj" fmla="val 4662"/>
            </a:avLst>
          </a:prstGeom>
          <a:solidFill>
            <a:srgbClr val="FFFFFF"/>
          </a:solidFill>
          <a:ln w="12700">
            <a:solidFill>
              <a:srgbClr val="D5DED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78676" y="2485712"/>
            <a:ext cx="2948721" cy="665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1F7A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B2B</a:t>
            </a:r>
            <a:endParaRPr lang="en-US" sz="3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78676" y="3227232"/>
            <a:ext cx="2948721" cy="2844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to Business</a:t>
            </a:r>
            <a:endParaRPr lang="en-US" sz="1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78676" y="3587883"/>
            <a:ext cx="2948721" cy="6349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ব্যবসা প্রতিষ্ঠান থেকে ব্যবসা প্রতিষ্ঠানে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78676" y="4298981"/>
            <a:ext cx="2948721" cy="8257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উদাহরণ: পাইকারি বিক্রেতার কাছ থেকে দোকানদারের অনলাইনে মাল কেনা</a:t>
            </a:r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410554" y="2219787"/>
            <a:ext cx="3370817" cy="3145422"/>
          </a:xfrm>
          <a:prstGeom prst="roundRect">
            <a:avLst>
              <a:gd name="adj" fmla="val 4845"/>
            </a:avLst>
          </a:prstGeom>
          <a:solidFill>
            <a:srgbClr val="1F7A6D"/>
          </a:solidFill>
          <a:ln/>
        </p:spPr>
      </p:sp>
      <p:sp>
        <p:nvSpPr>
          <p:cNvPr id="10" name="Text 8"/>
          <p:cNvSpPr/>
          <p:nvPr/>
        </p:nvSpPr>
        <p:spPr>
          <a:xfrm>
            <a:off x="4664498" y="2473731"/>
            <a:ext cx="2948817" cy="665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FFE2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B2C</a:t>
            </a:r>
            <a:endParaRPr lang="en-US" sz="3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664498" y="3215249"/>
            <a:ext cx="2948817" cy="2844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F6F8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to Consumer</a:t>
            </a:r>
            <a:endParaRPr lang="en-US" sz="1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664498" y="3575900"/>
            <a:ext cx="2948817" cy="6349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F6F8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ব্যবসা প্রতিষ্ঠান থেকে সাধারণ ক্রেতার কাছে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664498" y="4287000"/>
            <a:ext cx="2948817" cy="5589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E3F1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উদাহরণ: দারাজ বা চালডাল থেকে কেনাকাটা</a:t>
            </a:r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990839" y="2226137"/>
            <a:ext cx="3381985" cy="3132722"/>
          </a:xfrm>
          <a:prstGeom prst="roundRect">
            <a:avLst>
              <a:gd name="adj" fmla="val 4662"/>
            </a:avLst>
          </a:prstGeom>
          <a:solidFill>
            <a:srgbClr val="FFFFFF"/>
          </a:solidFill>
          <a:ln w="12700">
            <a:solidFill>
              <a:srgbClr val="D5DED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50414" y="2485712"/>
            <a:ext cx="2948721" cy="665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1F7A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C2C</a:t>
            </a:r>
            <a:endParaRPr lang="en-US" sz="3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250414" y="3227232"/>
            <a:ext cx="2948721" cy="2844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Consumer to Consumer</a:t>
            </a:r>
            <a:endParaRPr lang="en-US" sz="1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250414" y="3587883"/>
            <a:ext cx="2948721" cy="6349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এক ক্রেতা থেকে আরেক ক্রেতার কাছে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250414" y="4298981"/>
            <a:ext cx="2948721" cy="5589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উদাহরণ: ফেসবুক মার্কেটপ্লেসে পুরোনো মোবাইল বিক্রি</a:t>
            </a:r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2751" y="6238332"/>
            <a:ext cx="784850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মনে রাখো: B = Business, C = Consumer, 2 = to</a:t>
            </a:r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1" y="812753"/>
            <a:ext cx="10883416" cy="2743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7A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বিশ্লেষণ</a:t>
            </a:r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1" y="1366506"/>
            <a:ext cx="10883416" cy="573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320"/>
              </a:lnSpc>
              <a:buNone/>
            </a:pPr>
            <a:r>
              <a:rPr lang="en-US" sz="3600" b="1" i="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সুবিধা ও অসুবিধা</a:t>
            </a:r>
            <a:endParaRPr lang="en-US" sz="3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751" y="2219787"/>
            <a:ext cx="5130826" cy="2595506"/>
          </a:xfrm>
          <a:prstGeom prst="roundRect">
            <a:avLst>
              <a:gd name="adj" fmla="val 5872"/>
            </a:avLst>
          </a:prstGeom>
          <a:solidFill>
            <a:srgbClr val="E3F1EE"/>
          </a:solidFill>
          <a:ln/>
        </p:spPr>
      </p:sp>
      <p:sp>
        <p:nvSpPr>
          <p:cNvPr id="5" name="Text 3"/>
          <p:cNvSpPr/>
          <p:nvPr/>
        </p:nvSpPr>
        <p:spPr>
          <a:xfrm>
            <a:off x="1066695" y="2473731"/>
            <a:ext cx="4761627" cy="3606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F7A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সুবিধা</a:t>
            </a:r>
            <a:endParaRPr lang="en-US" sz="2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43403" y="2935939"/>
            <a:ext cx="4677299" cy="16508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25000" lnSpcReduction="20000"/>
          </a:bodyPr>
          <a:lstStyle/>
          <a:p>
            <a:pPr marL="177292" indent="-17729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ঘরে বসে ২৪ ঘণ্টা কেনাকাটা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pPr marL="177292" indent="-17729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সময় ও যাতায়াত খরচ কম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pPr marL="177292" indent="-17729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দাম ও রিভিউ তুলনা করা যায়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pPr marL="177292" indent="-17729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প্রত্যন্ত এলাকায়ও পণ্য পৌঁছায়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pPr marL="177292" indent="-17729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কম পুঁজিতে ব্যবসা শুরু করা যায়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248348" y="2219787"/>
            <a:ext cx="5130826" cy="2595506"/>
          </a:xfrm>
          <a:prstGeom prst="roundRect">
            <a:avLst>
              <a:gd name="adj" fmla="val 5872"/>
            </a:avLst>
          </a:prstGeom>
          <a:solidFill>
            <a:srgbClr val="FFE9D6"/>
          </a:solidFill>
          <a:ln/>
        </p:spPr>
      </p:sp>
      <p:sp>
        <p:nvSpPr>
          <p:cNvPr id="8" name="Text 6"/>
          <p:cNvSpPr/>
          <p:nvPr/>
        </p:nvSpPr>
        <p:spPr>
          <a:xfrm>
            <a:off x="6502292" y="2473731"/>
            <a:ext cx="4761627" cy="3606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A846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অসুবিধা</a:t>
            </a:r>
            <a:endParaRPr lang="en-US" sz="2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579000" y="2935939"/>
            <a:ext cx="4677299" cy="16508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25000" lnSpcReduction="20000"/>
          </a:bodyPr>
          <a:lstStyle/>
          <a:p>
            <a:pPr marL="177292" indent="-17729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পণ্য ছুঁয়ে দেখা যায় না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pPr marL="177292" indent="-17729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ইন্টারনেট ও ডিভাইস ছাড়া সম্ভব নয়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pPr marL="177292" indent="-17729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ছবির সঙ্গে আসল পণ্য না-ও মিলতে পারে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pPr marL="177292" indent="-17729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প্রতারক ওয়েবসাইটের ঝুঁকি আছে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pPr marL="177292" indent="-17729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ব্যক্তিগত তথ্য চুরির ভয় থাকে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12751" y="6238332"/>
            <a:ext cx="784850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ভেবে দেখো: কয়রায় অনলাইনে কেনা পণ্য পৌঁছাতে কী সমস্যা হতে পারে?</a:t>
            </a:r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1" y="812753"/>
            <a:ext cx="10883416" cy="2743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7A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কেনাকাটা</a:t>
            </a:r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1" y="1366506"/>
            <a:ext cx="10883416" cy="573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320"/>
              </a:lnSpc>
              <a:buNone/>
            </a:pPr>
            <a:r>
              <a:rPr lang="en-US" sz="3600" b="1" i="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ছয় ধাপে অনলাইন কেনাকাটা</a:t>
            </a:r>
            <a:endParaRPr lang="en-US" sz="3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9101" y="2226137"/>
            <a:ext cx="3374029" cy="1357080"/>
          </a:xfrm>
          <a:prstGeom prst="roundRect">
            <a:avLst>
              <a:gd name="adj" fmla="val 10762"/>
            </a:avLst>
          </a:prstGeom>
          <a:solidFill>
            <a:srgbClr val="FFFFFF"/>
          </a:solidFill>
          <a:ln w="12700">
            <a:solidFill>
              <a:srgbClr val="D5DED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7850" y="2434887"/>
            <a:ext cx="3045228" cy="5943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E88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</a:t>
            </a:r>
            <a:endParaRPr lang="en-US" sz="3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27850" y="3054536"/>
            <a:ext cx="3045228" cy="3453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পণ্য খোঁজা</a:t>
            </a:r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408948" y="2226137"/>
            <a:ext cx="3374029" cy="1357080"/>
          </a:xfrm>
          <a:prstGeom prst="roundRect">
            <a:avLst>
              <a:gd name="adj" fmla="val 10762"/>
            </a:avLst>
          </a:prstGeom>
          <a:solidFill>
            <a:srgbClr val="FFFFFF"/>
          </a:solidFill>
          <a:ln w="12700">
            <a:solidFill>
              <a:srgbClr val="D5DED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17697" y="2434887"/>
            <a:ext cx="3045228" cy="5943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E88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২</a:t>
            </a:r>
            <a:endParaRPr lang="en-US" sz="3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617697" y="3054536"/>
            <a:ext cx="3045228" cy="3453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দাম ও রিভিউ দেখা</a:t>
            </a:r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998795" y="2226137"/>
            <a:ext cx="3374029" cy="1357080"/>
          </a:xfrm>
          <a:prstGeom prst="roundRect">
            <a:avLst>
              <a:gd name="adj" fmla="val 10762"/>
            </a:avLst>
          </a:prstGeom>
          <a:solidFill>
            <a:srgbClr val="FFFFFF"/>
          </a:solidFill>
          <a:ln w="12700">
            <a:solidFill>
              <a:srgbClr val="D5DED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07544" y="2434887"/>
            <a:ext cx="3045228" cy="5943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E88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৩</a:t>
            </a:r>
            <a:endParaRPr lang="en-US" sz="3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207544" y="3054536"/>
            <a:ext cx="3045228" cy="3453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কার্টে যোগ করা</a:t>
            </a:r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19101" y="3799036"/>
            <a:ext cx="3374029" cy="1357080"/>
          </a:xfrm>
          <a:prstGeom prst="roundRect">
            <a:avLst>
              <a:gd name="adj" fmla="val 10762"/>
            </a:avLst>
          </a:prstGeom>
          <a:solidFill>
            <a:srgbClr val="FFFFFF"/>
          </a:solidFill>
          <a:ln w="12700">
            <a:solidFill>
              <a:srgbClr val="D5DED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27850" y="4007783"/>
            <a:ext cx="3045228" cy="5943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E88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৪</a:t>
            </a:r>
            <a:endParaRPr lang="en-US" sz="3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027850" y="4627432"/>
            <a:ext cx="3045228" cy="3453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ঠিকানা দিয়ে অর্ডার</a:t>
            </a:r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402598" y="3792686"/>
            <a:ext cx="3386729" cy="1369780"/>
          </a:xfrm>
          <a:prstGeom prst="roundRect">
            <a:avLst>
              <a:gd name="adj" fmla="val 11126"/>
            </a:avLst>
          </a:prstGeom>
          <a:solidFill>
            <a:srgbClr val="1F7A6D"/>
          </a:solidFill>
          <a:ln/>
        </p:spPr>
      </p:sp>
      <p:sp>
        <p:nvSpPr>
          <p:cNvPr id="17" name="Text 15"/>
          <p:cNvSpPr/>
          <p:nvPr/>
        </p:nvSpPr>
        <p:spPr>
          <a:xfrm>
            <a:off x="4605716" y="3995803"/>
            <a:ext cx="3069909" cy="5943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FFE2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৫</a:t>
            </a:r>
            <a:endParaRPr lang="en-US" sz="3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605716" y="4615452"/>
            <a:ext cx="3069909" cy="3453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6F8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পেমেন্ট বেছে নেওয়া</a:t>
            </a:r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998795" y="3799036"/>
            <a:ext cx="3374029" cy="1357080"/>
          </a:xfrm>
          <a:prstGeom prst="roundRect">
            <a:avLst>
              <a:gd name="adj" fmla="val 10762"/>
            </a:avLst>
          </a:prstGeom>
          <a:solidFill>
            <a:srgbClr val="FFFFFF"/>
          </a:solidFill>
          <a:ln w="12700">
            <a:solidFill>
              <a:srgbClr val="D5DED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07544" y="4007783"/>
            <a:ext cx="3045228" cy="5943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E88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৬</a:t>
            </a:r>
            <a:endParaRPr lang="en-US" sz="3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207544" y="4627432"/>
            <a:ext cx="3045228" cy="3453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পণ্য বুঝে নেওয়া</a:t>
            </a:r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12751" y="6238332"/>
            <a:ext cx="588635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ই-কমার্স · ৮ম শ্রেণি · আইসিটি</a:t>
            </a:r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1" y="812753"/>
            <a:ext cx="10883416" cy="2743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7A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পেমেন্ট</a:t>
            </a:r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1" y="1366506"/>
            <a:ext cx="10883416" cy="573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320"/>
              </a:lnSpc>
              <a:buNone/>
            </a:pPr>
            <a:r>
              <a:rPr lang="en-US" sz="3600" b="1" i="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টাকা দেওয়ার চার মাধ্যম</a:t>
            </a:r>
            <a:endParaRPr lang="en-US" sz="3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9101" y="2226137"/>
            <a:ext cx="2476567" cy="2564741"/>
          </a:xfrm>
          <a:prstGeom prst="roundRect">
            <a:avLst>
              <a:gd name="adj" fmla="val 5897"/>
            </a:avLst>
          </a:prstGeom>
          <a:solidFill>
            <a:srgbClr val="FFFFFF"/>
          </a:solidFill>
          <a:ln w="12700">
            <a:solidFill>
              <a:srgbClr val="D5DEDA"/>
            </a:solidFill>
            <a:prstDash val="solid"/>
          </a:ln>
        </p:spPr>
      </p:sp>
      <p:pic>
        <p:nvPicPr>
          <p:cNvPr id="5" name="Image 0" descr="Hom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53310" y="2460346"/>
            <a:ext cx="457155" cy="45715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53310" y="3019059"/>
            <a:ext cx="2068395" cy="604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ক্যাশ অন ডেলিভারি</a:t>
            </a:r>
            <a:endParaRPr lang="en-US" sz="1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53310" y="3699644"/>
            <a:ext cx="2068395" cy="8824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পণ্য হাতে পেয়ে ডেলিভারিম্যানকে টাকা দেওয়া</a:t>
            </a:r>
            <a:endParaRPr lang="en-US" sz="15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3511486" y="2226137"/>
            <a:ext cx="2476567" cy="2564741"/>
          </a:xfrm>
          <a:prstGeom prst="roundRect">
            <a:avLst>
              <a:gd name="adj" fmla="val 5897"/>
            </a:avLst>
          </a:prstGeom>
          <a:solidFill>
            <a:srgbClr val="FFFFFF"/>
          </a:solidFill>
          <a:ln w="12700">
            <a:solidFill>
              <a:srgbClr val="D5DEDA"/>
            </a:solidFill>
            <a:prstDash val="solid"/>
          </a:ln>
        </p:spPr>
      </p:sp>
      <p:pic>
        <p:nvPicPr>
          <p:cNvPr id="9" name="Image 1" descr="PaperPlan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745695" y="2460346"/>
            <a:ext cx="457155" cy="45715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745695" y="3019059"/>
            <a:ext cx="2068395" cy="314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মোবাইল ব্যাংকিং</a:t>
            </a:r>
            <a:endParaRPr lang="en-US" sz="1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3745695" y="3410130"/>
            <a:ext cx="2068395" cy="59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বিকাশ, নগদ, রকেটের মাধ্যমে টাকা পাঠানো</a:t>
            </a:r>
            <a:endParaRPr lang="en-US" sz="15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6203872" y="2226137"/>
            <a:ext cx="2476567" cy="2564741"/>
          </a:xfrm>
          <a:prstGeom prst="roundRect">
            <a:avLst>
              <a:gd name="adj" fmla="val 5897"/>
            </a:avLst>
          </a:prstGeom>
          <a:solidFill>
            <a:srgbClr val="FFFFFF"/>
          </a:solidFill>
          <a:ln w="12700">
            <a:solidFill>
              <a:srgbClr val="D5DEDA"/>
            </a:solidFill>
            <a:prstDash val="solid"/>
          </a:ln>
        </p:spPr>
      </p:sp>
      <p:pic>
        <p:nvPicPr>
          <p:cNvPr id="13" name="Image 2" descr="Key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438080" y="2460346"/>
            <a:ext cx="457155" cy="45715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438080" y="3019059"/>
            <a:ext cx="2068395" cy="604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ডেবিট / ক্রেডিট কার্ড</a:t>
            </a:r>
            <a:endParaRPr lang="en-US" sz="1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6438080" y="3699644"/>
            <a:ext cx="2068395" cy="59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কার্ডের তথ্য দিয়ে অনলাইনে মূল্য পরিশোধ</a:t>
            </a:r>
            <a:endParaRPr lang="en-US" sz="15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Shape 11"/>
          <p:cNvSpPr/>
          <p:nvPr/>
        </p:nvSpPr>
        <p:spPr>
          <a:xfrm>
            <a:off x="8896257" y="2226137"/>
            <a:ext cx="2476567" cy="2564741"/>
          </a:xfrm>
          <a:prstGeom prst="roundRect">
            <a:avLst>
              <a:gd name="adj" fmla="val 5897"/>
            </a:avLst>
          </a:prstGeom>
          <a:solidFill>
            <a:srgbClr val="FFFFFF"/>
          </a:solidFill>
          <a:ln w="12700">
            <a:solidFill>
              <a:srgbClr val="D5DEDA"/>
            </a:solidFill>
            <a:prstDash val="solid"/>
          </a:ln>
        </p:spPr>
      </p:sp>
      <p:pic>
        <p:nvPicPr>
          <p:cNvPr id="17" name="Image 3" descr="Globe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130465" y="2460346"/>
            <a:ext cx="457155" cy="45715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9130465" y="3019059"/>
            <a:ext cx="2068395" cy="604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80"/>
              </a:lnSpc>
              <a:buNone/>
            </a:pPr>
            <a:r>
              <a:rPr lang="en-US" sz="1900" b="1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ইন্টারনেট ব্যাংকিং</a:t>
            </a:r>
            <a:endParaRPr lang="en-US" sz="1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Text 13"/>
          <p:cNvSpPr/>
          <p:nvPr/>
        </p:nvSpPr>
        <p:spPr>
          <a:xfrm>
            <a:off x="9130465" y="3699644"/>
            <a:ext cx="2068395" cy="59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ব্যাংক অ্যাকাউন্ট থেকে সরাসরি স্থানান্তর</a:t>
            </a:r>
            <a:endParaRPr lang="en-US" sz="15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" name="Text 14"/>
          <p:cNvSpPr/>
          <p:nvPr/>
        </p:nvSpPr>
        <p:spPr>
          <a:xfrm>
            <a:off x="812751" y="6238335"/>
            <a:ext cx="915660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ই-কমার্স ব্যবসার উপাদান: ওয়েবসাইট বা অ্যাপ · পণ্যের তালিকা · পেমেন্ট · ডেলিভারি · গ্রাহকসেবা</a:t>
            </a:r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32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1" y="812750"/>
            <a:ext cx="10883416" cy="2743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88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নিরাপত্তা</a:t>
            </a:r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1" y="1366509"/>
            <a:ext cx="10883416" cy="573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320"/>
              </a:lnSpc>
              <a:buNone/>
            </a:pPr>
            <a:r>
              <a:rPr lang="en-US" sz="3600" b="1" i="0" dirty="0">
                <a:solidFill>
                  <a:srgbClr val="F6F8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নিরাপদে অনলাইনে কেনাকাটা</a:t>
            </a:r>
            <a:endParaRPr lang="en-US" sz="3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751" y="2219790"/>
            <a:ext cx="5207019" cy="761832"/>
          </a:xfrm>
          <a:prstGeom prst="roundRect">
            <a:avLst>
              <a:gd name="adj" fmla="val 16670"/>
            </a:avLst>
          </a:prstGeom>
          <a:solidFill>
            <a:srgbClr val="1E4650"/>
          </a:solidFill>
          <a:ln/>
        </p:spPr>
      </p:sp>
      <p:pic>
        <p:nvPicPr>
          <p:cNvPr id="5" name="Image 0" descr="Verified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1329" y="2397540"/>
            <a:ext cx="406329" cy="40632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00043" y="2449581"/>
            <a:ext cx="2725633" cy="3276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F6F8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বিশ্বস্ত সাইট থেকে কেনো</a:t>
            </a:r>
            <a:endParaRPr lang="en-US" sz="1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6172155" y="2219790"/>
            <a:ext cx="5207019" cy="761832"/>
          </a:xfrm>
          <a:prstGeom prst="roundRect">
            <a:avLst>
              <a:gd name="adj" fmla="val 16670"/>
            </a:avLst>
          </a:prstGeom>
          <a:solidFill>
            <a:srgbClr val="1E4650"/>
          </a:solidFill>
          <a:ln/>
        </p:spPr>
      </p:sp>
      <p:pic>
        <p:nvPicPr>
          <p:cNvPr id="8" name="Image 1" descr="Loc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400733" y="2397540"/>
            <a:ext cx="406329" cy="40632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959447" y="2449581"/>
            <a:ext cx="2976338" cy="3276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F6F8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 ও তালার চিহ্ন দেখো</a:t>
            </a:r>
            <a:endParaRPr lang="en-US" sz="1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812751" y="3134004"/>
            <a:ext cx="5207019" cy="761832"/>
          </a:xfrm>
          <a:prstGeom prst="roundRect">
            <a:avLst>
              <a:gd name="adj" fmla="val 16670"/>
            </a:avLst>
          </a:prstGeom>
          <a:solidFill>
            <a:srgbClr val="1E4650"/>
          </a:solidFill>
          <a:ln/>
        </p:spPr>
      </p:sp>
      <p:pic>
        <p:nvPicPr>
          <p:cNvPr id="11" name="Image 2" descr="Warni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41329" y="3311754"/>
            <a:ext cx="406329" cy="40632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600043" y="3363801"/>
            <a:ext cx="3806518" cy="3276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F6F8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অতিরিক্ত ছাড়ের বিজ্ঞাপনে সাবধান</a:t>
            </a:r>
            <a:endParaRPr lang="en-US" sz="1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Shape 8"/>
          <p:cNvSpPr/>
          <p:nvPr/>
        </p:nvSpPr>
        <p:spPr>
          <a:xfrm>
            <a:off x="6172155" y="3134004"/>
            <a:ext cx="5207019" cy="761832"/>
          </a:xfrm>
          <a:prstGeom prst="roundRect">
            <a:avLst>
              <a:gd name="adj" fmla="val 16670"/>
            </a:avLst>
          </a:prstGeom>
          <a:solidFill>
            <a:srgbClr val="1E4650"/>
          </a:solidFill>
          <a:ln/>
        </p:spPr>
      </p:sp>
      <p:pic>
        <p:nvPicPr>
          <p:cNvPr id="14" name="Image 3" descr="Key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400733" y="3311754"/>
            <a:ext cx="406329" cy="406329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959447" y="3363801"/>
            <a:ext cx="4002522" cy="3276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F6F8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পিন, পাসওয়ার্ড ও ওটিপি কাউকে নয়</a:t>
            </a:r>
            <a:endParaRPr lang="en-US" sz="1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Shape 10"/>
          <p:cNvSpPr/>
          <p:nvPr/>
        </p:nvSpPr>
        <p:spPr>
          <a:xfrm>
            <a:off x="812751" y="4048218"/>
            <a:ext cx="5207019" cy="761832"/>
          </a:xfrm>
          <a:prstGeom prst="roundRect">
            <a:avLst>
              <a:gd name="adj" fmla="val 16670"/>
            </a:avLst>
          </a:prstGeom>
          <a:solidFill>
            <a:srgbClr val="1E4650"/>
          </a:solidFill>
          <a:ln/>
        </p:spPr>
      </p:sp>
      <p:pic>
        <p:nvPicPr>
          <p:cNvPr id="17" name="Image 4" descr="CheckCircle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41329" y="4225975"/>
            <a:ext cx="406329" cy="406329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600043" y="4278015"/>
            <a:ext cx="2892657" cy="3276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F6F8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পণ্য খুলে মিলিয়ে বুঝে নাও</a:t>
            </a:r>
            <a:endParaRPr lang="en-US" sz="1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Shape 12"/>
          <p:cNvSpPr/>
          <p:nvPr/>
        </p:nvSpPr>
        <p:spPr>
          <a:xfrm>
            <a:off x="6172155" y="4048218"/>
            <a:ext cx="5207019" cy="761832"/>
          </a:xfrm>
          <a:prstGeom prst="roundRect">
            <a:avLst>
              <a:gd name="adj" fmla="val 16670"/>
            </a:avLst>
          </a:prstGeom>
          <a:solidFill>
            <a:srgbClr val="1E4650"/>
          </a:solidFill>
          <a:ln/>
        </p:spPr>
      </p:sp>
      <p:pic>
        <p:nvPicPr>
          <p:cNvPr id="20" name="Image 5" descr="Users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400733" y="4225975"/>
            <a:ext cx="406329" cy="406329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6959447" y="4278015"/>
            <a:ext cx="4075532" cy="3276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F6F8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অভিভাবকের অনুমতি ও সহায়তা নাও</a:t>
            </a:r>
            <a:endParaRPr lang="en-US" sz="1700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1" y="812750"/>
            <a:ext cx="10883416" cy="2743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7A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কার্যক্রম</a:t>
            </a:r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1" y="1366509"/>
            <a:ext cx="10883416" cy="573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320"/>
              </a:lnSpc>
              <a:buNone/>
            </a:pPr>
            <a:r>
              <a:rPr lang="en-US" sz="3600" b="1" i="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দলীয় কাজ ও মূল্যায়ন</a:t>
            </a:r>
            <a:endParaRPr lang="en-US" sz="3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751" y="2219790"/>
            <a:ext cx="5118845" cy="2944551"/>
          </a:xfrm>
          <a:prstGeom prst="roundRect">
            <a:avLst>
              <a:gd name="adj" fmla="val 5176"/>
            </a:avLst>
          </a:prstGeom>
          <a:solidFill>
            <a:srgbClr val="1F7A6D"/>
          </a:solidFill>
          <a:ln/>
        </p:spPr>
      </p:sp>
      <p:sp>
        <p:nvSpPr>
          <p:cNvPr id="5" name="Text 3"/>
          <p:cNvSpPr/>
          <p:nvPr/>
        </p:nvSpPr>
        <p:spPr>
          <a:xfrm>
            <a:off x="1066695" y="2473734"/>
            <a:ext cx="4749286" cy="3606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FFE2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দলীয় কাজ</a:t>
            </a:r>
            <a:endParaRPr lang="en-US" sz="2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66695" y="2935939"/>
            <a:ext cx="4749286" cy="6755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60"/>
              </a:lnSpc>
              <a:buNone/>
            </a:pPr>
            <a:r>
              <a:rPr lang="en-US" sz="1600" dirty="0">
                <a:solidFill>
                  <a:srgbClr val="F6F8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৪-৫ জনের দলে পোস্টার পেপারে যেকোনো একটি করো: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43403" y="3713032"/>
            <a:ext cx="4664958" cy="10006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292" indent="-17729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F6F8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একটি কাল্পনিক অনলাইন দোকানের নাম, তিনটি পণ্য ও পেমেন্টের মাধ্যম লেখো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pPr marL="177292" indent="-17729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F6F8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B2B, B2C, C2C-এর তিনটি করে উদাহরণ লেখো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242717" y="2226140"/>
            <a:ext cx="5130107" cy="2931851"/>
          </a:xfrm>
          <a:prstGeom prst="roundRect">
            <a:avLst>
              <a:gd name="adj" fmla="val 4981"/>
            </a:avLst>
          </a:prstGeom>
          <a:solidFill>
            <a:srgbClr val="FFFFFF"/>
          </a:solidFill>
          <a:ln w="12700">
            <a:solidFill>
              <a:srgbClr val="D5DED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02292" y="2485715"/>
            <a:ext cx="4749286" cy="3606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F7A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মূল্যায়ন প্রশ্ন</a:t>
            </a:r>
            <a:endParaRPr lang="en-US" sz="2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530429" y="2947919"/>
            <a:ext cx="4713530" cy="19758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225863" indent="-225863" algn="l">
              <a:lnSpc>
                <a:spcPts val="2560"/>
              </a:lnSpc>
              <a:buSzPct val="100000"/>
              <a:buFontTx/>
              <a:buAutoNum type="arabicPeriod"/>
            </a:pPr>
            <a:r>
              <a:rPr lang="en-US" sz="16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ই-কমার্স কাকে বলে?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pPr marL="225863" indent="-225863" algn="l">
              <a:lnSpc>
                <a:spcPts val="2560"/>
              </a:lnSpc>
              <a:buSzPct val="100000"/>
              <a:buFontTx/>
              <a:buAutoNum type="arabicPeriod"/>
            </a:pPr>
            <a:r>
              <a:rPr lang="en-US" sz="16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B2C ও C2C-এর পার্থক্য লেখো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pPr marL="225863" indent="-225863" algn="l">
              <a:lnSpc>
                <a:spcPts val="2560"/>
              </a:lnSpc>
              <a:buSzPct val="100000"/>
              <a:buFontTx/>
              <a:buAutoNum type="arabicPeriod"/>
            </a:pPr>
            <a:r>
              <a:rPr lang="en-US" sz="16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তিনটি সুবিধা ও দুটি অসুবিধা লেখো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pPr marL="225863" indent="-225863" algn="l">
              <a:lnSpc>
                <a:spcPts val="2560"/>
              </a:lnSpc>
              <a:buSzPct val="100000"/>
              <a:buFontTx/>
              <a:buAutoNum type="arabicPeriod"/>
            </a:pPr>
            <a:r>
              <a:rPr lang="en-US" sz="16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কী কী সতর্কতা মানা উচিত?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pPr marL="225863" indent="-225863" algn="l">
              <a:lnSpc>
                <a:spcPts val="2560"/>
              </a:lnSpc>
              <a:buSzPct val="100000"/>
              <a:buFontTx/>
              <a:buAutoNum type="arabicPeriod"/>
            </a:pPr>
            <a:r>
              <a:rPr lang="en-US" sz="1600" dirty="0">
                <a:solidFill>
                  <a:srgbClr val="143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একজন কৃষক ই-কমার্সে কীভাবে উপকৃত হতে পারেন?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12751" y="6238335"/>
            <a:ext cx="981065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বাড়ির কাজ: পরিবারের কেউ অনলাইনে কিছু কিনেছেন কি না জেনে ধাপ ও পেমেন্টের মাধ্যম লিখে আনো।</a:t>
            </a:r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32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51" y="1939448"/>
            <a:ext cx="10883416" cy="3453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E88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সারকথা</a:t>
            </a:r>
            <a:endParaRPr lang="en-US" sz="1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51" y="2513323"/>
            <a:ext cx="10883416" cy="6857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000" b="1" i="0" dirty="0">
                <a:solidFill>
                  <a:srgbClr val="F6F8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ই-কমার্স মানে ইন্টারনেটে কেনাবেচা</a:t>
            </a:r>
            <a:endParaRPr lang="en-US" sz="4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751" y="3427636"/>
            <a:ext cx="10883416" cy="4724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2200" dirty="0">
                <a:solidFill>
                  <a:srgbClr val="CFE3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সচেতন থাকলে সময় ও খরচ বাঁচে, অসচেতন হলে ঠকার ঝুঁকি বাড়ে।</a:t>
            </a:r>
            <a:endParaRPr lang="en-US" sz="22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Image 0" descr="line"/>
          <p:cNvPicPr>
            <a:picLocks noChangeAspect="1"/>
          </p:cNvPicPr>
          <p:nvPr/>
        </p:nvPicPr>
        <p:blipFill>
          <a:blip r:embed="rId3"/>
          <a:srcRect l="-4" r="-4"/>
          <a:stretch/>
        </p:blipFill>
        <p:spPr>
          <a:xfrm>
            <a:off x="812751" y="4128622"/>
            <a:ext cx="1523944" cy="3809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12751" y="4420667"/>
            <a:ext cx="10883416" cy="5231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F6F8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ধন্যবাদ</a:t>
            </a:r>
            <a:endParaRPr lang="en-US" sz="2800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ই-কমার্স — ৮ম শ্রেণি আইসিটি পাঠ স্লাইড">
  <a:themeElements>
    <a:clrScheme name="ই-কমার্স — ৮ম শ্রেণি আইসিটি পাঠ স্লাইড">
      <a:dk1>
        <a:srgbClr val="14323A"/>
      </a:dk1>
      <a:lt1>
        <a:srgbClr val="F6F8F5"/>
      </a:lt1>
      <a:dk2>
        <a:srgbClr val="4D6469"/>
      </a:dk2>
      <a:lt2>
        <a:srgbClr val="DFE4E2"/>
      </a:lt2>
      <a:accent1>
        <a:srgbClr val="1F7A6D"/>
      </a:accent1>
      <a:accent2>
        <a:srgbClr val="E8833A"/>
      </a:accent2>
      <a:accent3>
        <a:srgbClr val="FFE2C8"/>
      </a:accent3>
      <a:accent4>
        <a:srgbClr val="FFE9D6"/>
      </a:accent4>
      <a:accent5>
        <a:srgbClr val="A8460F"/>
      </a:accent5>
      <a:accent6>
        <a:srgbClr val="5B6670"/>
      </a:accent6>
      <a:hlink>
        <a:srgbClr val="0563C1"/>
      </a:hlink>
      <a:folHlink>
        <a:srgbClr val="954F72"/>
      </a:folHlink>
    </a:clrScheme>
    <a:fontScheme name="ই-কমার্স — ৮ম শ্রেণি আইসিটি পাঠ স্লাইড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613</Words>
  <Application>Microsoft Office PowerPoint</Application>
  <PresentationFormat>Widescreen</PresentationFormat>
  <Paragraphs>138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NikoshBAN</vt:lpstr>
      <vt:lpstr>ই-কমার্স — ৮ম শ্রেণি আইসিটি পাঠ স্লাইড</vt:lpstr>
      <vt:lpstr>শুভেচ্ছা</vt:lpstr>
      <vt:lpstr>ই-কমার্স</vt:lpstr>
      <vt:lpstr>পাঠ শেষে আমরা যা পারব</vt:lpstr>
      <vt:lpstr>ই-কমার্স কী?</vt:lpstr>
      <vt:lpstr>ঐতিহ্যবাহী বাণিজ্য বনাম ই-কমার্স</vt:lpstr>
      <vt:lpstr>ই-কমার্সের তিন ধরন</vt:lpstr>
      <vt:lpstr>সুবিধা ও অসুবিধা</vt:lpstr>
      <vt:lpstr>ছয় ধাপে অনলাইন কেনাকাটা</vt:lpstr>
      <vt:lpstr>টাকা দেওয়ার চার মাধ্যম</vt:lpstr>
      <vt:lpstr>নিরাপদে অনলাইনে কেনাকাটা</vt:lpstr>
      <vt:lpstr>দলীয় কাজ ও মূল্যায়ন</vt:lpstr>
      <vt:lpstr>ই-কমার্স মানে ইন্টারনেটে কেনাবেচা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ই-কমার্স — ৮ম শ্রেণি আইসিটি পাঠ স্লাইড</dc:title>
  <dc:subject/>
  <dc:creator>lab-03pc-04</dc:creator>
  <cp:lastModifiedBy>lab-03pc-04</cp:lastModifiedBy>
  <cp:revision>3</cp:revision>
  <dcterms:created xsi:type="dcterms:W3CDTF">2026-11-03T02:04:00Z</dcterms:created>
  <dcterms:modified xsi:type="dcterms:W3CDTF">2026-11-03T02:05:41Z</dcterms:modified>
</cp:coreProperties>
</file>