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72" r:id="rId2"/>
    <p:sldId id="270" r:id="rId3"/>
    <p:sldId id="271" r:id="rId4"/>
    <p:sldId id="258" r:id="rId5"/>
    <p:sldId id="264" r:id="rId6"/>
    <p:sldId id="262" r:id="rId7"/>
    <p:sldId id="263" r:id="rId8"/>
    <p:sldId id="266" r:id="rId9"/>
    <p:sldId id="265" r:id="rId10"/>
    <p:sldId id="267" r:id="rId11"/>
    <p:sldId id="273" r:id="rId12"/>
    <p:sldId id="274"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0853361"/>
      </p:ext>
    </p:extLst>
  </p:cSld>
  <p:clrMapOvr>
    <a:masterClrMapping/>
  </p:clrMapOvr>
  <p:transition spd="slow">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B6AA6-5D59-0082-8101-6249538DEC11}"/>
              </a:ext>
            </a:extLst>
          </p:cNvPr>
          <p:cNvSpPr>
            <a:spLocks noGrp="1"/>
          </p:cNvSpPr>
          <p:nvPr>
            <p:ph type="title"/>
          </p:nvPr>
        </p:nvSpPr>
        <p:spPr>
          <a:xfrm>
            <a:off x="1094192" y="2492188"/>
            <a:ext cx="8596668" cy="1320800"/>
          </a:xfrm>
        </p:spPr>
        <p:txBody>
          <a:bodyPr>
            <a:normAutofit fontScale="90000"/>
          </a:bodyPr>
          <a:lstStyle/>
          <a:p>
            <a:r>
              <a:rPr lang="en-US" sz="4800" dirty="0" err="1"/>
              <a:t>আজকের</a:t>
            </a:r>
            <a:r>
              <a:rPr lang="en-US" sz="4800" dirty="0"/>
              <a:t> </a:t>
            </a:r>
            <a:r>
              <a:rPr lang="en-US" sz="4800" dirty="0" err="1"/>
              <a:t>ক্লাসে</a:t>
            </a:r>
            <a:r>
              <a:rPr lang="en-US" sz="4800" dirty="0"/>
              <a:t> </a:t>
            </a:r>
            <a:r>
              <a:rPr lang="en-US" sz="4800" dirty="0" err="1"/>
              <a:t>সবাইকে</a:t>
            </a:r>
            <a:r>
              <a:rPr lang="en-US" sz="4800" dirty="0"/>
              <a:t> </a:t>
            </a:r>
            <a:r>
              <a:rPr lang="en-US" sz="4800" dirty="0" err="1"/>
              <a:t>স্বাগতম</a:t>
            </a:r>
            <a:endParaRPr lang="en-US" sz="4800" dirty="0"/>
          </a:p>
        </p:txBody>
      </p:sp>
    </p:spTree>
    <p:extLst>
      <p:ext uri="{BB962C8B-B14F-4D97-AF65-F5344CB8AC3E}">
        <p14:creationId xmlns:p14="http://schemas.microsoft.com/office/powerpoint/2010/main" val="325753324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grpId="0" nodeType="clickEffect">
                                  <p:stCondLst>
                                    <p:cond delay="0"/>
                                  </p:stCondLst>
                                  <p:childTnLst>
                                    <p:animEffect transition="out" filter="fade">
                                      <p:cBhvr>
                                        <p:cTn id="6" dur="2000"/>
                                        <p:tgtEl>
                                          <p:spTgt spid="2"/>
                                        </p:tgtEl>
                                      </p:cBhvr>
                                    </p:animEffect>
                                    <p:anim calcmode="lin" valueType="num">
                                      <p:cBhvr>
                                        <p:cTn id="7"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
                                        </p:tgtEl>
                                        <p:attrNameLst>
                                          <p:attrName>ppt_h</p:attrName>
                                        </p:attrNameLst>
                                      </p:cBhvr>
                                      <p:tavLst>
                                        <p:tav tm="0">
                                          <p:val>
                                            <p:strVal val="ppt_h"/>
                                          </p:val>
                                        </p:tav>
                                        <p:tav tm="100000">
                                          <p:val>
                                            <p:strVal val="ppt_h"/>
                                          </p:val>
                                        </p:tav>
                                      </p:tavLst>
                                    </p:anim>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02D46-DD68-1155-6292-D535C28B9CAD}"/>
              </a:ext>
            </a:extLst>
          </p:cNvPr>
          <p:cNvSpPr>
            <a:spLocks noGrp="1"/>
          </p:cNvSpPr>
          <p:nvPr>
            <p:ph type="title"/>
          </p:nvPr>
        </p:nvSpPr>
        <p:spPr>
          <a:xfrm>
            <a:off x="677334" y="609600"/>
            <a:ext cx="3208866" cy="615670"/>
          </a:xfrm>
        </p:spPr>
        <p:txBody>
          <a:bodyPr>
            <a:normAutofit fontScale="90000"/>
          </a:bodyPr>
          <a:lstStyle/>
          <a:p>
            <a:r>
              <a:rPr lang="en-US" dirty="0" err="1"/>
              <a:t>শিক্ষক</a:t>
            </a:r>
            <a:r>
              <a:rPr lang="en-US" dirty="0"/>
              <a:t> </a:t>
            </a:r>
            <a:r>
              <a:rPr lang="en-US" dirty="0" err="1"/>
              <a:t>পরিচিতি</a:t>
            </a:r>
            <a:r>
              <a:rPr lang="en-US" dirty="0"/>
              <a:t>:</a:t>
            </a:r>
          </a:p>
        </p:txBody>
      </p:sp>
      <p:sp>
        <p:nvSpPr>
          <p:cNvPr id="3" name="Content Placeholder 2">
            <a:extLst>
              <a:ext uri="{FF2B5EF4-FFF2-40B4-BE49-F238E27FC236}">
                <a16:creationId xmlns:a16="http://schemas.microsoft.com/office/drawing/2014/main" id="{38D1026B-4E90-1306-40F5-5C33D1102BCC}"/>
              </a:ext>
            </a:extLst>
          </p:cNvPr>
          <p:cNvSpPr>
            <a:spLocks noGrp="1"/>
          </p:cNvSpPr>
          <p:nvPr>
            <p:ph idx="1"/>
          </p:nvPr>
        </p:nvSpPr>
        <p:spPr>
          <a:xfrm>
            <a:off x="677334" y="2160589"/>
            <a:ext cx="4311525" cy="2075235"/>
          </a:xfrm>
        </p:spPr>
        <p:txBody>
          <a:bodyPr/>
          <a:lstStyle/>
          <a:p>
            <a:r>
              <a:rPr lang="en-US" dirty="0" err="1"/>
              <a:t>মশিউর</a:t>
            </a:r>
            <a:r>
              <a:rPr lang="en-US" dirty="0"/>
              <a:t> </a:t>
            </a:r>
            <a:r>
              <a:rPr lang="en-US" dirty="0" err="1"/>
              <a:t>রেজা</a:t>
            </a:r>
            <a:r>
              <a:rPr lang="en-US" dirty="0"/>
              <a:t> </a:t>
            </a:r>
            <a:r>
              <a:rPr lang="en-US" dirty="0" err="1"/>
              <a:t>চৌধুরী</a:t>
            </a:r>
            <a:endParaRPr lang="en-US" dirty="0"/>
          </a:p>
          <a:p>
            <a:r>
              <a:rPr lang="en-US" dirty="0" err="1"/>
              <a:t>প্রভাষক</a:t>
            </a:r>
            <a:endParaRPr lang="en-US" dirty="0"/>
          </a:p>
          <a:p>
            <a:r>
              <a:rPr lang="en-US" dirty="0" err="1"/>
              <a:t>ব্যবসায়</a:t>
            </a:r>
            <a:r>
              <a:rPr lang="en-US" dirty="0"/>
              <a:t> </a:t>
            </a:r>
            <a:r>
              <a:rPr lang="en-US" dirty="0" err="1"/>
              <a:t>সংগঠন</a:t>
            </a:r>
            <a:r>
              <a:rPr lang="en-US" dirty="0"/>
              <a:t> ও </a:t>
            </a:r>
            <a:r>
              <a:rPr lang="en-US" dirty="0" err="1"/>
              <a:t>ব্যবস্থাপনা</a:t>
            </a:r>
            <a:endParaRPr lang="en-US" dirty="0"/>
          </a:p>
          <a:p>
            <a:r>
              <a:rPr lang="en-US" dirty="0" err="1"/>
              <a:t>শহীদ</a:t>
            </a:r>
            <a:r>
              <a:rPr lang="en-US" dirty="0"/>
              <a:t> </a:t>
            </a:r>
            <a:r>
              <a:rPr lang="en-US" dirty="0" err="1"/>
              <a:t>স্মৃতি</a:t>
            </a:r>
            <a:r>
              <a:rPr lang="en-US" dirty="0"/>
              <a:t> </a:t>
            </a:r>
            <a:r>
              <a:rPr lang="en-US" dirty="0" err="1"/>
              <a:t>মহবিদ্যালয়</a:t>
            </a:r>
            <a:endParaRPr lang="en-US" dirty="0"/>
          </a:p>
          <a:p>
            <a:r>
              <a:rPr lang="en-US" dirty="0" err="1"/>
              <a:t>আদর্শনগর</a:t>
            </a:r>
            <a:r>
              <a:rPr lang="en-US" dirty="0"/>
              <a:t>, </a:t>
            </a:r>
            <a:r>
              <a:rPr lang="en-US" dirty="0" err="1"/>
              <a:t>মোহনগঞ্জ</a:t>
            </a:r>
            <a:r>
              <a:rPr lang="en-US" dirty="0"/>
              <a:t>, </a:t>
            </a:r>
            <a:r>
              <a:rPr lang="en-US" dirty="0" err="1"/>
              <a:t>নেত্রকোনা</a:t>
            </a:r>
            <a:r>
              <a:rPr lang="en-US" dirty="0"/>
              <a:t>।</a:t>
            </a:r>
          </a:p>
        </p:txBody>
      </p:sp>
      <p:sp>
        <p:nvSpPr>
          <p:cNvPr id="4" name="Content Placeholder 2">
            <a:extLst>
              <a:ext uri="{FF2B5EF4-FFF2-40B4-BE49-F238E27FC236}">
                <a16:creationId xmlns:a16="http://schemas.microsoft.com/office/drawing/2014/main" id="{18C00DAD-8D99-4E3F-8C97-A883DFE3D15E}"/>
              </a:ext>
            </a:extLst>
          </p:cNvPr>
          <p:cNvSpPr txBox="1">
            <a:spLocks/>
          </p:cNvSpPr>
          <p:nvPr/>
        </p:nvSpPr>
        <p:spPr>
          <a:xfrm>
            <a:off x="5455523" y="3557495"/>
            <a:ext cx="4885266" cy="207523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dirty="0" err="1"/>
              <a:t>শ্রেণি</a:t>
            </a:r>
            <a:r>
              <a:rPr lang="en-US" dirty="0"/>
              <a:t>: </a:t>
            </a:r>
            <a:r>
              <a:rPr lang="en-US" dirty="0" err="1"/>
              <a:t>একাদশ</a:t>
            </a:r>
            <a:endParaRPr lang="en-US" dirty="0"/>
          </a:p>
          <a:p>
            <a:r>
              <a:rPr lang="en-US" dirty="0"/>
              <a:t> </a:t>
            </a:r>
            <a:r>
              <a:rPr lang="en-US" dirty="0" err="1"/>
              <a:t>বিষয়</a:t>
            </a:r>
            <a:r>
              <a:rPr lang="en-US" dirty="0"/>
              <a:t>: </a:t>
            </a:r>
            <a:r>
              <a:rPr lang="en-US" dirty="0" err="1"/>
              <a:t>ব্যবসায়</a:t>
            </a:r>
            <a:r>
              <a:rPr lang="en-US" dirty="0"/>
              <a:t> </a:t>
            </a:r>
            <a:r>
              <a:rPr lang="en-US" dirty="0" err="1"/>
              <a:t>সংগঠন</a:t>
            </a:r>
            <a:r>
              <a:rPr lang="en-US" dirty="0"/>
              <a:t> ও ব্যবস্থাপনা-১ম </a:t>
            </a:r>
            <a:r>
              <a:rPr lang="en-US" dirty="0" err="1"/>
              <a:t>পত্র</a:t>
            </a:r>
            <a:endParaRPr lang="en-US" dirty="0"/>
          </a:p>
          <a:p>
            <a:r>
              <a:rPr lang="en-US" dirty="0"/>
              <a:t>অধ্যায়-১ম- </a:t>
            </a:r>
            <a:r>
              <a:rPr lang="en-US" dirty="0" err="1"/>
              <a:t>ব্যবসায়ের</a:t>
            </a:r>
            <a:r>
              <a:rPr lang="en-US" dirty="0"/>
              <a:t> </a:t>
            </a:r>
            <a:r>
              <a:rPr lang="en-US" dirty="0" err="1"/>
              <a:t>মৌলিক</a:t>
            </a:r>
            <a:r>
              <a:rPr lang="en-US" dirty="0"/>
              <a:t> </a:t>
            </a:r>
            <a:r>
              <a:rPr lang="en-US" dirty="0" err="1"/>
              <a:t>ধারণা</a:t>
            </a:r>
            <a:endParaRPr lang="en-US" dirty="0"/>
          </a:p>
          <a:p>
            <a:r>
              <a:rPr lang="en-US" dirty="0" err="1"/>
              <a:t>সময়</a:t>
            </a:r>
            <a:r>
              <a:rPr lang="en-US" dirty="0"/>
              <a:t>: ৪৫মিনিট</a:t>
            </a:r>
          </a:p>
          <a:p>
            <a:r>
              <a:rPr lang="en-US" dirty="0" err="1"/>
              <a:t>তারিখ</a:t>
            </a:r>
            <a:r>
              <a:rPr lang="en-US" dirty="0"/>
              <a:t>: </a:t>
            </a:r>
          </a:p>
        </p:txBody>
      </p:sp>
      <p:pic>
        <p:nvPicPr>
          <p:cNvPr id="8" name="Picture 7">
            <a:extLst>
              <a:ext uri="{FF2B5EF4-FFF2-40B4-BE49-F238E27FC236}">
                <a16:creationId xmlns:a16="http://schemas.microsoft.com/office/drawing/2014/main" id="{85E57AC9-1E84-43FE-7279-663E2BE9A47D}"/>
              </a:ext>
            </a:extLst>
          </p:cNvPr>
          <p:cNvPicPr>
            <a:picLocks noChangeAspect="1"/>
          </p:cNvPicPr>
          <p:nvPr/>
        </p:nvPicPr>
        <p:blipFill>
          <a:blip r:embed="rId2"/>
          <a:stretch>
            <a:fillRect/>
          </a:stretch>
        </p:blipFill>
        <p:spPr>
          <a:xfrm>
            <a:off x="6096000" y="645554"/>
            <a:ext cx="2537012" cy="2487611"/>
          </a:xfrm>
          <a:prstGeom prst="rect">
            <a:avLst/>
          </a:prstGeom>
        </p:spPr>
      </p:pic>
    </p:spTree>
    <p:extLst>
      <p:ext uri="{BB962C8B-B14F-4D97-AF65-F5344CB8AC3E}">
        <p14:creationId xmlns:p14="http://schemas.microsoft.com/office/powerpoint/2010/main" val="18156830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5" fill="hold" grpId="0" nodeType="clickEffect">
                                  <p:stCondLst>
                                    <p:cond delay="0"/>
                                  </p:stCondLst>
                                  <p:childTnLst>
                                    <p:animEffect transition="out" filter="randombar(vertic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barn(inVertical)">
                                      <p:cBhvr>
                                        <p:cTn id="39" dur="500"/>
                                        <p:tgtEl>
                                          <p:spTgt spid="4">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4">
                                            <p:txEl>
                                              <p:pRg st="1" end="1"/>
                                            </p:txEl>
                                          </p:spTgt>
                                        </p:tgtEl>
                                        <p:attrNameLst>
                                          <p:attrName>style.visibility</p:attrName>
                                        </p:attrNameLst>
                                      </p:cBhvr>
                                      <p:to>
                                        <p:strVal val="visible"/>
                                      </p:to>
                                    </p:set>
                                    <p:animEffect transition="in" filter="fade">
                                      <p:cBhvr>
                                        <p:cTn id="44" dur="1000"/>
                                        <p:tgtEl>
                                          <p:spTgt spid="4">
                                            <p:txEl>
                                              <p:pRg st="1" end="1"/>
                                            </p:txEl>
                                          </p:spTgt>
                                        </p:tgtEl>
                                      </p:cBhvr>
                                    </p:animEffect>
                                    <p:anim calcmode="lin" valueType="num">
                                      <p:cBhvr>
                                        <p:cTn id="4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4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8" presetClass="emph" presetSubtype="0" fill="hold" nodeType="clickEffect">
                                  <p:stCondLst>
                                    <p:cond delay="0"/>
                                  </p:stCondLst>
                                  <p:childTnLst>
                                    <p:animRot by="21600000">
                                      <p:cBhvr>
                                        <p:cTn id="50" dur="2000" fill="hold"/>
                                        <p:tgtEl>
                                          <p:spTgt spid="4">
                                            <p:txEl>
                                              <p:pRg st="2" end="2"/>
                                            </p:txEl>
                                          </p:spTgt>
                                        </p:tgtEl>
                                        <p:attrNameLst>
                                          <p:attrName>r</p:attrName>
                                        </p:attrNameLst>
                                      </p:cBhvr>
                                    </p:animRo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 calcmode="lin" valueType="num">
                                      <p:cBhvr additive="base">
                                        <p:cTn id="5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4" end="4"/>
                                            </p:txEl>
                                          </p:spTgt>
                                        </p:tgtEl>
                                        <p:attrNameLst>
                                          <p:attrName>style.visibility</p:attrName>
                                        </p:attrNameLst>
                                      </p:cBhvr>
                                      <p:to>
                                        <p:strVal val="visible"/>
                                      </p:to>
                                    </p:set>
                                    <p:anim calcmode="lin" valueType="num">
                                      <p:cBhvr additive="base">
                                        <p:cTn id="6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8" presetClass="emph" presetSubtype="0" fill="hold" nodeType="clickEffect">
                                  <p:stCondLst>
                                    <p:cond delay="0"/>
                                  </p:stCondLst>
                                  <p:childTnLst>
                                    <p:animRot by="21600000">
                                      <p:cBhvr>
                                        <p:cTn id="66"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C5DC3520-6FC4-9CAF-C49F-C3498C3E8713}"/>
              </a:ext>
            </a:extLst>
          </p:cNvPr>
          <p:cNvPicPr>
            <a:picLocks noChangeAspect="1"/>
          </p:cNvPicPr>
          <p:nvPr/>
        </p:nvPicPr>
        <p:blipFill>
          <a:blip r:embed="rId2"/>
          <a:stretch>
            <a:fillRect/>
          </a:stretch>
        </p:blipFill>
        <p:spPr>
          <a:xfrm>
            <a:off x="1" y="-13473"/>
            <a:ext cx="4114800" cy="2443608"/>
          </a:xfrm>
          <a:prstGeom prst="rect">
            <a:avLst/>
          </a:prstGeom>
        </p:spPr>
      </p:pic>
      <p:sp>
        <p:nvSpPr>
          <p:cNvPr id="35" name="TextBox 34">
            <a:extLst>
              <a:ext uri="{FF2B5EF4-FFF2-40B4-BE49-F238E27FC236}">
                <a16:creationId xmlns:a16="http://schemas.microsoft.com/office/drawing/2014/main" id="{0D6AB70A-F555-772C-DC7E-59E87F3F21A9}"/>
              </a:ext>
            </a:extLst>
          </p:cNvPr>
          <p:cNvSpPr txBox="1"/>
          <p:nvPr/>
        </p:nvSpPr>
        <p:spPr>
          <a:xfrm>
            <a:off x="2795447" y="1968470"/>
            <a:ext cx="1479177" cy="461665"/>
          </a:xfrm>
          <a:prstGeom prst="rect">
            <a:avLst/>
          </a:prstGeom>
          <a:noFill/>
        </p:spPr>
        <p:txBody>
          <a:bodyPr wrap="square">
            <a:spAutoFit/>
          </a:bodyPr>
          <a:lstStyle/>
          <a:p>
            <a:r>
              <a:rPr lang="en-US" sz="2400" dirty="0" err="1">
                <a:solidFill>
                  <a:srgbClr val="FFFF00"/>
                </a:solidFill>
                <a:latin typeface="SutonnyMJ" pitchFamily="2" charset="0"/>
              </a:rPr>
              <a:t>grm</a:t>
            </a:r>
            <a:r>
              <a:rPr lang="en-US" sz="2400" dirty="0">
                <a:solidFill>
                  <a:srgbClr val="FFFF00"/>
                </a:solidFill>
                <a:latin typeface="SutonnyMJ" pitchFamily="2" charset="0"/>
              </a:rPr>
              <a:t> AvniY </a:t>
            </a:r>
            <a:endParaRPr lang="en-US" dirty="0">
              <a:solidFill>
                <a:srgbClr val="FFFF00"/>
              </a:solidFill>
            </a:endParaRPr>
          </a:p>
        </p:txBody>
      </p:sp>
      <p:pic>
        <p:nvPicPr>
          <p:cNvPr id="39" name="Picture 38">
            <a:extLst>
              <a:ext uri="{FF2B5EF4-FFF2-40B4-BE49-F238E27FC236}">
                <a16:creationId xmlns:a16="http://schemas.microsoft.com/office/drawing/2014/main" id="{0DEBAE56-AB4F-543F-C24F-758F141C6918}"/>
              </a:ext>
            </a:extLst>
          </p:cNvPr>
          <p:cNvPicPr>
            <a:picLocks noChangeAspect="1"/>
          </p:cNvPicPr>
          <p:nvPr/>
        </p:nvPicPr>
        <p:blipFill>
          <a:blip r:embed="rId3"/>
          <a:stretch>
            <a:fillRect/>
          </a:stretch>
        </p:blipFill>
        <p:spPr>
          <a:xfrm>
            <a:off x="4182037" y="-69294"/>
            <a:ext cx="4146037" cy="2534771"/>
          </a:xfrm>
          <a:prstGeom prst="rect">
            <a:avLst/>
          </a:prstGeom>
        </p:spPr>
      </p:pic>
      <p:sp>
        <p:nvSpPr>
          <p:cNvPr id="41" name="TextBox 40">
            <a:extLst>
              <a:ext uri="{FF2B5EF4-FFF2-40B4-BE49-F238E27FC236}">
                <a16:creationId xmlns:a16="http://schemas.microsoft.com/office/drawing/2014/main" id="{9C6DCEED-48A9-5311-EF4C-F9D2DD4DD3D1}"/>
              </a:ext>
            </a:extLst>
          </p:cNvPr>
          <p:cNvSpPr txBox="1"/>
          <p:nvPr/>
        </p:nvSpPr>
        <p:spPr>
          <a:xfrm>
            <a:off x="5501391" y="1914882"/>
            <a:ext cx="1048870" cy="461665"/>
          </a:xfrm>
          <a:prstGeom prst="rect">
            <a:avLst/>
          </a:prstGeom>
          <a:noFill/>
        </p:spPr>
        <p:txBody>
          <a:bodyPr wrap="square">
            <a:spAutoFit/>
          </a:bodyPr>
          <a:lstStyle/>
          <a:p>
            <a:r>
              <a:rPr lang="en-US" sz="2400" dirty="0">
                <a:solidFill>
                  <a:srgbClr val="FFFF00"/>
                </a:solidFill>
                <a:latin typeface="SutonnyMJ" pitchFamily="2" charset="0"/>
              </a:rPr>
              <a:t>K…</a:t>
            </a:r>
            <a:r>
              <a:rPr lang="en-US" sz="2400" dirty="0" err="1">
                <a:solidFill>
                  <a:srgbClr val="FFFF00"/>
                </a:solidFill>
                <a:latin typeface="SutonnyMJ" pitchFamily="2" charset="0"/>
              </a:rPr>
              <a:t>wl</a:t>
            </a:r>
            <a:r>
              <a:rPr lang="en-US" sz="2400" dirty="0">
                <a:solidFill>
                  <a:srgbClr val="FFFF00"/>
                </a:solidFill>
                <a:latin typeface="SutonnyMJ" pitchFamily="2" charset="0"/>
              </a:rPr>
              <a:t> </a:t>
            </a:r>
            <a:r>
              <a:rPr lang="en-US" sz="2400" dirty="0" err="1">
                <a:solidFill>
                  <a:srgbClr val="FFFF00"/>
                </a:solidFill>
                <a:latin typeface="SutonnyMJ" pitchFamily="2" charset="0"/>
              </a:rPr>
              <a:t>KvR</a:t>
            </a:r>
            <a:endParaRPr lang="en-US" sz="1800" dirty="0">
              <a:solidFill>
                <a:srgbClr val="FFFF00"/>
              </a:solidFill>
            </a:endParaRPr>
          </a:p>
        </p:txBody>
      </p:sp>
      <p:pic>
        <p:nvPicPr>
          <p:cNvPr id="43" name="Picture 42">
            <a:extLst>
              <a:ext uri="{FF2B5EF4-FFF2-40B4-BE49-F238E27FC236}">
                <a16:creationId xmlns:a16="http://schemas.microsoft.com/office/drawing/2014/main" id="{79A63707-DC0D-861A-1DB4-33D4E265610C}"/>
              </a:ext>
            </a:extLst>
          </p:cNvPr>
          <p:cNvPicPr>
            <a:picLocks noChangeAspect="1"/>
          </p:cNvPicPr>
          <p:nvPr/>
        </p:nvPicPr>
        <p:blipFill>
          <a:blip r:embed="rId4"/>
          <a:stretch>
            <a:fillRect/>
          </a:stretch>
        </p:blipFill>
        <p:spPr>
          <a:xfrm>
            <a:off x="1" y="2465477"/>
            <a:ext cx="4192822" cy="2534771"/>
          </a:xfrm>
          <a:prstGeom prst="rect">
            <a:avLst/>
          </a:prstGeom>
        </p:spPr>
      </p:pic>
      <p:sp>
        <p:nvSpPr>
          <p:cNvPr id="45" name="TextBox 44">
            <a:extLst>
              <a:ext uri="{FF2B5EF4-FFF2-40B4-BE49-F238E27FC236}">
                <a16:creationId xmlns:a16="http://schemas.microsoft.com/office/drawing/2014/main" id="{3A8D3D92-36CE-24CF-AC8F-31D4711AAAF2}"/>
              </a:ext>
            </a:extLst>
          </p:cNvPr>
          <p:cNvSpPr txBox="1"/>
          <p:nvPr/>
        </p:nvSpPr>
        <p:spPr>
          <a:xfrm>
            <a:off x="1283353" y="2514800"/>
            <a:ext cx="1210236" cy="461665"/>
          </a:xfrm>
          <a:prstGeom prst="rect">
            <a:avLst/>
          </a:prstGeom>
          <a:noFill/>
        </p:spPr>
        <p:txBody>
          <a:bodyPr wrap="square">
            <a:spAutoFit/>
          </a:bodyPr>
          <a:lstStyle/>
          <a:p>
            <a:r>
              <a:rPr lang="en-US" sz="2400" dirty="0" err="1">
                <a:solidFill>
                  <a:srgbClr val="002060"/>
                </a:solidFill>
                <a:latin typeface="SutonnyMJ" pitchFamily="2" charset="0"/>
              </a:rPr>
              <a:t>cï</a:t>
            </a:r>
            <a:r>
              <a:rPr lang="en-US" sz="2400" dirty="0">
                <a:solidFill>
                  <a:srgbClr val="002060"/>
                </a:solidFill>
                <a:latin typeface="SutonnyMJ" pitchFamily="2" charset="0"/>
              </a:rPr>
              <a:t> </a:t>
            </a:r>
            <a:r>
              <a:rPr lang="en-US" sz="2400" dirty="0" err="1">
                <a:solidFill>
                  <a:srgbClr val="002060"/>
                </a:solidFill>
                <a:latin typeface="SutonnyMJ" pitchFamily="2" charset="0"/>
              </a:rPr>
              <a:t>wkKvi</a:t>
            </a:r>
            <a:endParaRPr lang="en-US" sz="1800" dirty="0">
              <a:solidFill>
                <a:srgbClr val="002060"/>
              </a:solidFill>
            </a:endParaRPr>
          </a:p>
        </p:txBody>
      </p:sp>
      <p:pic>
        <p:nvPicPr>
          <p:cNvPr id="47" name="Picture 46">
            <a:extLst>
              <a:ext uri="{FF2B5EF4-FFF2-40B4-BE49-F238E27FC236}">
                <a16:creationId xmlns:a16="http://schemas.microsoft.com/office/drawing/2014/main" id="{CB9EF939-5124-C397-3F26-93F0976B0FDD}"/>
              </a:ext>
            </a:extLst>
          </p:cNvPr>
          <p:cNvPicPr>
            <a:picLocks noChangeAspect="1"/>
          </p:cNvPicPr>
          <p:nvPr/>
        </p:nvPicPr>
        <p:blipFill>
          <a:blip r:embed="rId5"/>
          <a:stretch>
            <a:fillRect/>
          </a:stretch>
        </p:blipFill>
        <p:spPr>
          <a:xfrm>
            <a:off x="4274624" y="2546780"/>
            <a:ext cx="4053450" cy="2453468"/>
          </a:xfrm>
          <a:prstGeom prst="rect">
            <a:avLst/>
          </a:prstGeom>
        </p:spPr>
      </p:pic>
      <p:sp>
        <p:nvSpPr>
          <p:cNvPr id="49" name="TextBox 48">
            <a:extLst>
              <a:ext uri="{FF2B5EF4-FFF2-40B4-BE49-F238E27FC236}">
                <a16:creationId xmlns:a16="http://schemas.microsoft.com/office/drawing/2014/main" id="{6B24D92F-1C27-E17A-24AD-F254C5CE0A55}"/>
              </a:ext>
            </a:extLst>
          </p:cNvPr>
          <p:cNvSpPr txBox="1"/>
          <p:nvPr/>
        </p:nvSpPr>
        <p:spPr>
          <a:xfrm>
            <a:off x="5110309" y="2655486"/>
            <a:ext cx="1495284" cy="461665"/>
          </a:xfrm>
          <a:prstGeom prst="rect">
            <a:avLst/>
          </a:prstGeom>
          <a:noFill/>
        </p:spPr>
        <p:txBody>
          <a:bodyPr wrap="square">
            <a:spAutoFit/>
          </a:bodyPr>
          <a:lstStyle/>
          <a:p>
            <a:r>
              <a:rPr lang="en-US" sz="2400" dirty="0" err="1">
                <a:solidFill>
                  <a:schemeClr val="tx1"/>
                </a:solidFill>
                <a:latin typeface="SutonnyMJ" pitchFamily="2" charset="0"/>
              </a:rPr>
              <a:t>cY</a:t>
            </a:r>
            <a:r>
              <a:rPr lang="en-US" sz="2400" dirty="0">
                <a:solidFill>
                  <a:schemeClr val="tx1"/>
                </a:solidFill>
                <a:latin typeface="SutonnyMJ" pitchFamily="2" charset="0"/>
              </a:rPr>
              <a:t>¨ </a:t>
            </a:r>
            <a:r>
              <a:rPr lang="en-US" sz="2400" dirty="0" err="1">
                <a:solidFill>
                  <a:schemeClr val="tx1"/>
                </a:solidFill>
                <a:latin typeface="SutonnyMJ" pitchFamily="2" charset="0"/>
              </a:rPr>
              <a:t>wewbgq</a:t>
            </a:r>
            <a:endParaRPr lang="en-US" dirty="0"/>
          </a:p>
        </p:txBody>
      </p:sp>
      <p:pic>
        <p:nvPicPr>
          <p:cNvPr id="51" name="Picture 50">
            <a:extLst>
              <a:ext uri="{FF2B5EF4-FFF2-40B4-BE49-F238E27FC236}">
                <a16:creationId xmlns:a16="http://schemas.microsoft.com/office/drawing/2014/main" id="{0B59ABAC-623E-AD08-E177-46CDC9D8B3FE}"/>
              </a:ext>
            </a:extLst>
          </p:cNvPr>
          <p:cNvPicPr>
            <a:picLocks noChangeAspect="1"/>
          </p:cNvPicPr>
          <p:nvPr/>
        </p:nvPicPr>
        <p:blipFill>
          <a:blip r:embed="rId6"/>
          <a:stretch>
            <a:fillRect/>
          </a:stretch>
        </p:blipFill>
        <p:spPr>
          <a:xfrm>
            <a:off x="8328074" y="1208331"/>
            <a:ext cx="3863925" cy="3156820"/>
          </a:xfrm>
          <a:prstGeom prst="rect">
            <a:avLst/>
          </a:prstGeom>
        </p:spPr>
      </p:pic>
      <p:sp>
        <p:nvSpPr>
          <p:cNvPr id="53" name="TextBox 52">
            <a:extLst>
              <a:ext uri="{FF2B5EF4-FFF2-40B4-BE49-F238E27FC236}">
                <a16:creationId xmlns:a16="http://schemas.microsoft.com/office/drawing/2014/main" id="{50A1A653-E1F1-03A0-D5AE-888A2FDA68C0}"/>
              </a:ext>
            </a:extLst>
          </p:cNvPr>
          <p:cNvSpPr txBox="1"/>
          <p:nvPr/>
        </p:nvSpPr>
        <p:spPr>
          <a:xfrm>
            <a:off x="8296837" y="1396087"/>
            <a:ext cx="2208401" cy="461665"/>
          </a:xfrm>
          <a:prstGeom prst="rect">
            <a:avLst/>
          </a:prstGeom>
          <a:noFill/>
        </p:spPr>
        <p:txBody>
          <a:bodyPr wrap="square">
            <a:spAutoFit/>
          </a:bodyPr>
          <a:lstStyle/>
          <a:p>
            <a:r>
              <a:rPr lang="en-US" sz="2400" dirty="0" err="1">
                <a:solidFill>
                  <a:srgbClr val="FFFF00"/>
                </a:solidFill>
                <a:latin typeface="SutonnyMJ" pitchFamily="2" charset="0"/>
              </a:rPr>
              <a:t>Drcv`b</a:t>
            </a:r>
            <a:r>
              <a:rPr lang="en-US" sz="2400" dirty="0">
                <a:solidFill>
                  <a:srgbClr val="FFFF00"/>
                </a:solidFill>
                <a:latin typeface="SutonnyMJ" pitchFamily="2" charset="0"/>
              </a:rPr>
              <a:t> </a:t>
            </a:r>
            <a:r>
              <a:rPr lang="en-US" sz="2400" dirty="0" err="1">
                <a:solidFill>
                  <a:srgbClr val="FFFF00"/>
                </a:solidFill>
                <a:latin typeface="SutonnyMJ" pitchFamily="2" charset="0"/>
              </a:rPr>
              <a:t>cÖ‡Póv</a:t>
            </a:r>
            <a:r>
              <a:rPr lang="en-US" sz="2400" dirty="0">
                <a:solidFill>
                  <a:srgbClr val="FFFF00"/>
                </a:solidFill>
                <a:latin typeface="SutonnyMJ" pitchFamily="2" charset="0"/>
              </a:rPr>
              <a:t> </a:t>
            </a:r>
            <a:endParaRPr lang="en-US" dirty="0">
              <a:solidFill>
                <a:srgbClr val="FFFF00"/>
              </a:solidFill>
            </a:endParaRPr>
          </a:p>
        </p:txBody>
      </p:sp>
    </p:spTree>
    <p:extLst>
      <p:ext uri="{BB962C8B-B14F-4D97-AF65-F5344CB8AC3E}">
        <p14:creationId xmlns:p14="http://schemas.microsoft.com/office/powerpoint/2010/main" val="36235320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1000"/>
                                        <p:tgtEl>
                                          <p:spTgt spid="39"/>
                                        </p:tgtEl>
                                      </p:cBhvr>
                                    </p:animEffect>
                                    <p:anim calcmode="lin" valueType="num">
                                      <p:cBhvr>
                                        <p:cTn id="22" dur="1000" fill="hold"/>
                                        <p:tgtEl>
                                          <p:spTgt spid="39"/>
                                        </p:tgtEl>
                                        <p:attrNameLst>
                                          <p:attrName>ppt_x</p:attrName>
                                        </p:attrNameLst>
                                      </p:cBhvr>
                                      <p:tavLst>
                                        <p:tav tm="0">
                                          <p:val>
                                            <p:strVal val="#ppt_x"/>
                                          </p:val>
                                        </p:tav>
                                        <p:tav tm="100000">
                                          <p:val>
                                            <p:strVal val="#ppt_x"/>
                                          </p:val>
                                        </p:tav>
                                      </p:tavLst>
                                    </p:anim>
                                    <p:anim calcmode="lin" valueType="num">
                                      <p:cBhvr>
                                        <p:cTn id="23"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1000"/>
                                        <p:tgtEl>
                                          <p:spTgt spid="41"/>
                                        </p:tgtEl>
                                      </p:cBhvr>
                                    </p:animEffect>
                                    <p:anim calcmode="lin" valueType="num">
                                      <p:cBhvr>
                                        <p:cTn id="29" dur="1000" fill="hold"/>
                                        <p:tgtEl>
                                          <p:spTgt spid="41"/>
                                        </p:tgtEl>
                                        <p:attrNameLst>
                                          <p:attrName>ppt_x</p:attrName>
                                        </p:attrNameLst>
                                      </p:cBhvr>
                                      <p:tavLst>
                                        <p:tav tm="0">
                                          <p:val>
                                            <p:strVal val="#ppt_x"/>
                                          </p:val>
                                        </p:tav>
                                        <p:tav tm="100000">
                                          <p:val>
                                            <p:strVal val="#ppt_x"/>
                                          </p:val>
                                        </p:tav>
                                      </p:tavLst>
                                    </p:anim>
                                    <p:anim calcmode="lin" valueType="num">
                                      <p:cBhvr>
                                        <p:cTn id="30"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ppt_x"/>
                                          </p:val>
                                        </p:tav>
                                        <p:tav tm="100000">
                                          <p:val>
                                            <p:strVal val="#ppt_x"/>
                                          </p:val>
                                        </p:tav>
                                      </p:tavLst>
                                    </p:anim>
                                    <p:anim calcmode="lin" valueType="num">
                                      <p:cBhvr additive="base">
                                        <p:cTn id="36"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barn(inVertical)">
                                      <p:cBhvr>
                                        <p:cTn id="41" dur="500"/>
                                        <p:tgtEl>
                                          <p:spTgt spid="45"/>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anim calcmode="lin" valueType="num">
                                      <p:cBhvr>
                                        <p:cTn id="47" dur="1000" fill="hold"/>
                                        <p:tgtEl>
                                          <p:spTgt spid="47"/>
                                        </p:tgtEl>
                                        <p:attrNameLst>
                                          <p:attrName>ppt_x</p:attrName>
                                        </p:attrNameLst>
                                      </p:cBhvr>
                                      <p:tavLst>
                                        <p:tav tm="0">
                                          <p:val>
                                            <p:strVal val="#ppt_x"/>
                                          </p:val>
                                        </p:tav>
                                        <p:tav tm="100000">
                                          <p:val>
                                            <p:strVal val="#ppt_x"/>
                                          </p:val>
                                        </p:tav>
                                      </p:tavLst>
                                    </p:anim>
                                    <p:anim calcmode="lin" valueType="num">
                                      <p:cBhvr>
                                        <p:cTn id="4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down)">
                                      <p:cBhvr>
                                        <p:cTn id="53" dur="500"/>
                                        <p:tgtEl>
                                          <p:spTgt spid="49"/>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barn(inVertical)">
                                      <p:cBhvr>
                                        <p:cTn id="6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41" grpId="0"/>
      <p:bldP spid="45" grpId="0"/>
      <p:bldP spid="49" grpId="0"/>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FA8BA-80A3-6DA4-902C-C3EEB2B6A9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3017BE-6185-39F8-6DD8-371699B42724}"/>
              </a:ext>
            </a:extLst>
          </p:cNvPr>
          <p:cNvSpPr>
            <a:spLocks noGrp="1"/>
          </p:cNvSpPr>
          <p:nvPr>
            <p:ph type="title"/>
          </p:nvPr>
        </p:nvSpPr>
        <p:spPr>
          <a:xfrm>
            <a:off x="798356" y="1013011"/>
            <a:ext cx="4795619" cy="654425"/>
          </a:xfrm>
        </p:spPr>
        <p:txBody>
          <a:bodyPr>
            <a:normAutofit fontScale="90000"/>
          </a:bodyPr>
          <a:lstStyle/>
          <a:p>
            <a:r>
              <a:rPr lang="bn-BD" dirty="0">
                <a:latin typeface="SutonnyOMJ" panose="01010600010101010101" pitchFamily="2" charset="0"/>
                <a:cs typeface="SutonnyOMJ" panose="01010600010101010101" pitchFamily="2" charset="0"/>
              </a:rPr>
              <a:t>অধ্যায়ের পাঠগুলো পড়ে যা যা শিখব</a:t>
            </a:r>
            <a:br>
              <a:rPr lang="en-US" dirty="0">
                <a:latin typeface="SutonnyOMJ" panose="01010600010101010101" pitchFamily="2" charset="0"/>
                <a:cs typeface="SutonnyOMJ" panose="01010600010101010101" pitchFamily="2" charset="0"/>
              </a:rPr>
            </a:br>
            <a:endParaRPr lang="en-US" dirty="0">
              <a:latin typeface="SutonnyOMJ" panose="01010600010101010101" pitchFamily="2" charset="0"/>
              <a:cs typeface="SutonnyOMJ" panose="01010600010101010101" pitchFamily="2" charset="0"/>
            </a:endParaRPr>
          </a:p>
        </p:txBody>
      </p:sp>
      <p:sp>
        <p:nvSpPr>
          <p:cNvPr id="7" name="TextBox 6">
            <a:extLst>
              <a:ext uri="{FF2B5EF4-FFF2-40B4-BE49-F238E27FC236}">
                <a16:creationId xmlns:a16="http://schemas.microsoft.com/office/drawing/2014/main" id="{FA420332-70F8-89BC-C1BE-D579E2A7D07C}"/>
              </a:ext>
            </a:extLst>
          </p:cNvPr>
          <p:cNvSpPr txBox="1"/>
          <p:nvPr/>
        </p:nvSpPr>
        <p:spPr>
          <a:xfrm>
            <a:off x="2541493" y="1875364"/>
            <a:ext cx="6104964" cy="2369880"/>
          </a:xfrm>
          <a:prstGeom prst="rect">
            <a:avLst/>
          </a:prstGeom>
          <a:noFill/>
        </p:spPr>
        <p:txBody>
          <a:bodyPr wrap="square">
            <a:spAutoFit/>
          </a:bodyPr>
          <a:lstStyle/>
          <a:p>
            <a:pPr marL="0" marR="0" algn="just">
              <a:lnSpc>
                <a:spcPct val="100000"/>
              </a:lnSpc>
              <a:spcAft>
                <a:spcPts val="800"/>
              </a:spcAft>
              <a:buNone/>
            </a:pPr>
            <a:r>
              <a:rPr lang="bn-BD" sz="3600" kern="100" dirty="0">
                <a:effectLst/>
                <a:latin typeface="+mn-lt"/>
                <a:ea typeface="Times New Roman" panose="02020603050405020304" pitchFamily="18" charset="0"/>
                <a:cs typeface="SutonnyOMJ" panose="01010600010101010101" pitchFamily="2" charset="0"/>
              </a:rPr>
              <a:t>ব্যবসায়ের ধারণা</a:t>
            </a:r>
            <a:r>
              <a:rPr lang="en-US" sz="3600" kern="100" dirty="0">
                <a:effectLst/>
                <a:latin typeface="+mn-lt"/>
                <a:ea typeface="Times New Roman" panose="02020603050405020304" pitchFamily="18" charset="0"/>
                <a:cs typeface="Vrinda"/>
              </a:rPr>
              <a:t>;</a:t>
            </a:r>
          </a:p>
          <a:p>
            <a:pPr marL="0" marR="0" algn="just">
              <a:lnSpc>
                <a:spcPct val="100000"/>
              </a:lnSpc>
              <a:spcAft>
                <a:spcPts val="800"/>
              </a:spcAft>
              <a:buNone/>
            </a:pPr>
            <a:r>
              <a:rPr lang="bn-IN" sz="3600" dirty="0">
                <a:latin typeface="SutonnyOMJ" panose="01010600010101010101" pitchFamily="2" charset="0"/>
                <a:cs typeface="SutonnyOMJ" panose="01010600010101010101" pitchFamily="2" charset="0"/>
              </a:rPr>
              <a:t>ব্যবসায়ের ক্রমবিকাশ</a:t>
            </a:r>
            <a:r>
              <a:rPr lang="en-US" sz="3600" dirty="0">
                <a:latin typeface="SutonnyOMJ" panose="01010600010101010101" pitchFamily="2" charset="0"/>
                <a:cs typeface="SutonnyOMJ" panose="01010600010101010101" pitchFamily="2" charset="0"/>
              </a:rPr>
              <a:t>;</a:t>
            </a:r>
          </a:p>
          <a:p>
            <a:pPr algn="just">
              <a:spcAft>
                <a:spcPts val="800"/>
              </a:spcAft>
            </a:pPr>
            <a:r>
              <a:rPr lang="bn-IN" sz="3200" dirty="0">
                <a:latin typeface="SutonnyOMJ" panose="01010600010101010101" pitchFamily="2" charset="0"/>
                <a:cs typeface="SutonnyOMJ" panose="01010600010101010101" pitchFamily="2" charset="0"/>
              </a:rPr>
              <a:t>ব্যবসায়ের বৈশিষ্ট্য</a:t>
            </a:r>
            <a:r>
              <a:rPr lang="en-US" sz="3200" dirty="0">
                <a:latin typeface="SutonnyOMJ" panose="01010600010101010101" pitchFamily="2" charset="0"/>
                <a:cs typeface="SutonnyOMJ" panose="01010600010101010101" pitchFamily="2" charset="0"/>
              </a:rPr>
              <a:t>;</a:t>
            </a:r>
            <a:endParaRPr lang="en-US" sz="3200" kern="100" dirty="0">
              <a:ea typeface="Times New Roman" panose="02020603050405020304" pitchFamily="18" charset="0"/>
              <a:cs typeface="Vrinda"/>
            </a:endParaRPr>
          </a:p>
          <a:p>
            <a:pPr marL="0" marR="0" algn="just">
              <a:lnSpc>
                <a:spcPct val="100000"/>
              </a:lnSpc>
              <a:spcAft>
                <a:spcPts val="800"/>
              </a:spcAft>
              <a:buNone/>
            </a:pPr>
            <a:endParaRPr lang="en-US" sz="2400" kern="100" dirty="0">
              <a:effectLst/>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72934048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1000"/>
                                        <p:tgtEl>
                                          <p:spTgt spid="7">
                                            <p:txEl>
                                              <p:pRg st="0" end="0"/>
                                            </p:txEl>
                                          </p:spTgt>
                                        </p:tgtEl>
                                      </p:cBhvr>
                                    </p:animEffect>
                                    <p:anim calcmode="lin" valueType="num">
                                      <p:cBhvr>
                                        <p:cTn id="14"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1000"/>
                                        <p:tgtEl>
                                          <p:spTgt spid="7">
                                            <p:txEl>
                                              <p:pRg st="1" end="1"/>
                                            </p:txEl>
                                          </p:spTgt>
                                        </p:tgtEl>
                                      </p:cBhvr>
                                    </p:animEffect>
                                    <p:anim calcmode="lin" valueType="num">
                                      <p:cBhvr>
                                        <p:cTn id="21"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fade">
                                      <p:cBhvr>
                                        <p:cTn id="27" dur="1000"/>
                                        <p:tgtEl>
                                          <p:spTgt spid="7">
                                            <p:txEl>
                                              <p:pRg st="2" end="2"/>
                                            </p:txEl>
                                          </p:spTgt>
                                        </p:tgtEl>
                                      </p:cBhvr>
                                    </p:animEffect>
                                    <p:anim calcmode="lin" valueType="num">
                                      <p:cBhvr>
                                        <p:cTn id="28"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2E35EC1-C84E-798F-31D7-B9F11057ADF1}"/>
              </a:ext>
            </a:extLst>
          </p:cNvPr>
          <p:cNvPicPr>
            <a:picLocks noChangeAspect="1"/>
          </p:cNvPicPr>
          <p:nvPr/>
        </p:nvPicPr>
        <p:blipFill>
          <a:blip r:embed="rId2"/>
          <a:stretch>
            <a:fillRect/>
          </a:stretch>
        </p:blipFill>
        <p:spPr>
          <a:xfrm>
            <a:off x="7752977" y="-264"/>
            <a:ext cx="4183529" cy="2353235"/>
          </a:xfrm>
          <a:prstGeom prst="rect">
            <a:avLst/>
          </a:prstGeom>
        </p:spPr>
      </p:pic>
      <p:sp>
        <p:nvSpPr>
          <p:cNvPr id="11" name="TextBox 10">
            <a:extLst>
              <a:ext uri="{FF2B5EF4-FFF2-40B4-BE49-F238E27FC236}">
                <a16:creationId xmlns:a16="http://schemas.microsoft.com/office/drawing/2014/main" id="{11E3C002-787F-6031-4526-7193D3A2CF1A}"/>
              </a:ext>
            </a:extLst>
          </p:cNvPr>
          <p:cNvSpPr txBox="1"/>
          <p:nvPr/>
        </p:nvSpPr>
        <p:spPr>
          <a:xfrm>
            <a:off x="255494" y="92448"/>
            <a:ext cx="6104964" cy="461665"/>
          </a:xfrm>
          <a:prstGeom prst="rect">
            <a:avLst/>
          </a:prstGeom>
          <a:noFill/>
        </p:spPr>
        <p:txBody>
          <a:bodyPr wrap="square">
            <a:spAutoFit/>
          </a:bodyPr>
          <a:lstStyle/>
          <a:p>
            <a:r>
              <a:rPr lang="bn-IN" sz="2400" dirty="0">
                <a:solidFill>
                  <a:srgbClr val="FF0000"/>
                </a:solidFill>
                <a:latin typeface="SutonnyOMJ" panose="01010600010101010101" pitchFamily="2" charset="0"/>
                <a:cs typeface="SutonnyOMJ" panose="01010600010101010101" pitchFamily="2" charset="0"/>
              </a:rPr>
              <a:t>১.১ </a:t>
            </a:r>
            <a:r>
              <a:rPr lang="bn-IN" sz="2400" u="sng" dirty="0">
                <a:solidFill>
                  <a:srgbClr val="FF0000"/>
                </a:solidFill>
                <a:latin typeface="SutonnyOMJ" panose="01010600010101010101" pitchFamily="2" charset="0"/>
                <a:cs typeface="SutonnyOMJ" panose="01010600010101010101" pitchFamily="2" charset="0"/>
              </a:rPr>
              <a:t>ব্যবসায়ের ধারণা (</a:t>
            </a:r>
            <a:r>
              <a:rPr lang="en-IN" sz="2400" u="sng" dirty="0">
                <a:solidFill>
                  <a:srgbClr val="FF0000"/>
                </a:solidFill>
                <a:cs typeface="SutonnyOMJ" panose="01010600010101010101" pitchFamily="2" charset="0"/>
              </a:rPr>
              <a:t>Concept of Business</a:t>
            </a:r>
            <a:r>
              <a:rPr lang="en-IN" sz="2400" u="sng" dirty="0">
                <a:solidFill>
                  <a:srgbClr val="FF0000"/>
                </a:solidFill>
                <a:latin typeface="SutonnyOMJ" panose="01010600010101010101" pitchFamily="2" charset="0"/>
                <a:cs typeface="SutonnyOMJ" panose="01010600010101010101" pitchFamily="2" charset="0"/>
              </a:rPr>
              <a:t>): </a:t>
            </a:r>
            <a:endParaRPr lang="en-US" dirty="0">
              <a:solidFill>
                <a:srgbClr val="FF0000"/>
              </a:solidFill>
            </a:endParaRPr>
          </a:p>
        </p:txBody>
      </p:sp>
      <p:sp>
        <p:nvSpPr>
          <p:cNvPr id="13" name="TextBox 12">
            <a:extLst>
              <a:ext uri="{FF2B5EF4-FFF2-40B4-BE49-F238E27FC236}">
                <a16:creationId xmlns:a16="http://schemas.microsoft.com/office/drawing/2014/main" id="{EBF4F9B9-4B21-FC9E-EA93-D1250F95F201}"/>
              </a:ext>
            </a:extLst>
          </p:cNvPr>
          <p:cNvSpPr txBox="1"/>
          <p:nvPr/>
        </p:nvSpPr>
        <p:spPr>
          <a:xfrm>
            <a:off x="403411" y="554113"/>
            <a:ext cx="6817660" cy="1938992"/>
          </a:xfrm>
          <a:prstGeom prst="rect">
            <a:avLst/>
          </a:prstGeom>
          <a:noFill/>
        </p:spPr>
        <p:txBody>
          <a:bodyPr wrap="square">
            <a:spAutoFit/>
          </a:bodyPr>
          <a:lstStyle/>
          <a:p>
            <a:pPr algn="just"/>
            <a:r>
              <a:rPr lang="en-US" sz="2000" dirty="0">
                <a:latin typeface="SutonnyOMJ" panose="01010600010101010101" pitchFamily="2" charset="0"/>
                <a:cs typeface="SutonnyOMJ" panose="01010600010101010101" pitchFamily="2" charset="0"/>
              </a:rPr>
              <a:t>“ক’’ </a:t>
            </a:r>
            <a:r>
              <a:rPr lang="bn-IN" sz="2000" dirty="0">
                <a:latin typeface="SutonnyOMJ" panose="01010600010101010101" pitchFamily="2" charset="0"/>
                <a:cs typeface="SutonnyOMJ" panose="01010600010101010101" pitchFamily="2" charset="0"/>
              </a:rPr>
              <a:t>তার নিজস্ব ও লিজকৃত মোট </a:t>
            </a:r>
            <a:r>
              <a:rPr lang="en-US" sz="2000" dirty="0">
                <a:latin typeface="SutonnyOMJ" panose="01010600010101010101" pitchFamily="2" charset="0"/>
                <a:cs typeface="SutonnyOMJ" panose="01010600010101010101" pitchFamily="2" charset="0"/>
              </a:rPr>
              <a:t>১</a:t>
            </a:r>
            <a:r>
              <a:rPr lang="bn-IN" sz="2000" dirty="0">
                <a:latin typeface="SutonnyOMJ" panose="01010600010101010101" pitchFamily="2" charset="0"/>
                <a:cs typeface="SutonnyOMJ" panose="01010600010101010101" pitchFamily="2" charset="0"/>
              </a:rPr>
              <a:t>০০ একর জমিতে গমের আবাদ করেন। উৎপাদিত গম থেকে তিনি নিজের কারখানাতেই আটা ও ময়দা তৈরি করেন। এই আটা ও ময়দার কিছু অংশ তিনি সরাসরি বাজারজাত করেন। বাকিটুকু দিয়ে ব্রেড ও বিস্কুট তৈরি করে নিজস্ব ব্যবস্থাপনায় সরাসরি এবং খুচরা ব্যবসায়ীদের মাধ্যমে ভোক্তাদের কাছে সরবরাহ করেন। এভাবে তিনি ব্যবসায়টি থেকে মুনাফা অর্জন করেন। ওপরে বর্ণিত </a:t>
            </a:r>
            <a:r>
              <a:rPr lang="en-US" sz="2000" dirty="0">
                <a:latin typeface="SutonnyOMJ" panose="01010600010101010101" pitchFamily="2" charset="0"/>
                <a:cs typeface="SutonnyOMJ" panose="01010600010101010101" pitchFamily="2" charset="0"/>
              </a:rPr>
              <a:t>“ক’’</a:t>
            </a:r>
            <a:r>
              <a:rPr lang="bn-IN" sz="2000" dirty="0">
                <a:latin typeface="SutonnyOMJ" panose="01010600010101010101" pitchFamily="2" charset="0"/>
                <a:cs typeface="SutonnyOMJ" panose="01010600010101010101" pitchFamily="2" charset="0"/>
              </a:rPr>
              <a:t>র কার্যাবলিকে ব্যবসায় বলা যায়।</a:t>
            </a:r>
            <a:endParaRPr lang="en-US" sz="1600" dirty="0"/>
          </a:p>
        </p:txBody>
      </p:sp>
      <p:sp>
        <p:nvSpPr>
          <p:cNvPr id="15" name="TextBox 14">
            <a:extLst>
              <a:ext uri="{FF2B5EF4-FFF2-40B4-BE49-F238E27FC236}">
                <a16:creationId xmlns:a16="http://schemas.microsoft.com/office/drawing/2014/main" id="{F8CFE95D-26CB-CAAD-68B4-8C3C034F76E6}"/>
              </a:ext>
            </a:extLst>
          </p:cNvPr>
          <p:cNvSpPr txBox="1"/>
          <p:nvPr/>
        </p:nvSpPr>
        <p:spPr>
          <a:xfrm>
            <a:off x="349209" y="2493105"/>
            <a:ext cx="6976705" cy="1938992"/>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শব্দটির ইংরেজি প্রতিশব্দ হলো </a:t>
            </a:r>
            <a:r>
              <a:rPr lang="en-IN" sz="2000" kern="100" dirty="0">
                <a:effectLst/>
                <a:ea typeface="Times New Roman" panose="02020603050405020304" pitchFamily="18" charset="0"/>
                <a:cs typeface="Vrinda"/>
              </a:rPr>
              <a:t>Business। </a:t>
            </a:r>
            <a:r>
              <a:rPr lang="bn-IN" sz="2000" kern="100" dirty="0">
                <a:effectLst/>
                <a:latin typeface="+mn-lt"/>
                <a:ea typeface="Times New Roman" panose="02020603050405020304" pitchFamily="18" charset="0"/>
                <a:cs typeface="SutonnyOMJ" panose="01010600010101010101" pitchFamily="2" charset="0"/>
              </a:rPr>
              <a:t>এর অর্থ হলো কোনো কাজে ব্যস্ত থাকা (</a:t>
            </a:r>
            <a:r>
              <a:rPr lang="en-IN" sz="2000" kern="100" dirty="0">
                <a:effectLst/>
                <a:latin typeface="+mn-lt"/>
                <a:ea typeface="Times New Roman" panose="02020603050405020304" pitchFamily="18" charset="0"/>
                <a:cs typeface="Vrinda"/>
              </a:rPr>
              <a:t>State of being busy)। </a:t>
            </a:r>
            <a:r>
              <a:rPr lang="bn-IN" sz="2000" kern="100" dirty="0">
                <a:effectLst/>
                <a:latin typeface="+mn-lt"/>
                <a:ea typeface="Times New Roman" panose="02020603050405020304" pitchFamily="18" charset="0"/>
                <a:cs typeface="SutonnyOMJ" panose="01010600010101010101" pitchFamily="2" charset="0"/>
              </a:rPr>
              <a:t>সাধারণত মুনাফা অর্জনের লক্ষ্যে ঝুঁকি নিয়ে উৎপাদন, বণ্টন ও এর সহায়ক যাবতীয় অর্থনৈতিক কাজকে ব্যবসায় বলা হয়। পরিবারের সদস্যদের জন্য হাঁস-মুরগি পালন বা সবজি চাষ, মানসিক আনন্দ পাওয়ার জন্য গান-বাজনা করাকে ব্যবসায় বলা যায় না। কিন্তু কেউ এ কাজগুলো ঝুঁকি নিয়ে মুনাফার আশায় করলে তা ব্যবসায় বলে বিবেচিত হবে।</a:t>
            </a:r>
            <a:endParaRPr lang="en-US" sz="2000" kern="100" dirty="0">
              <a:effectLst/>
              <a:latin typeface="Aptos"/>
              <a:ea typeface="Times New Roman" panose="02020603050405020304" pitchFamily="18" charset="0"/>
              <a:cs typeface="Vrinda"/>
            </a:endParaRPr>
          </a:p>
        </p:txBody>
      </p:sp>
      <p:sp>
        <p:nvSpPr>
          <p:cNvPr id="17" name="TextBox 16">
            <a:extLst>
              <a:ext uri="{FF2B5EF4-FFF2-40B4-BE49-F238E27FC236}">
                <a16:creationId xmlns:a16="http://schemas.microsoft.com/office/drawing/2014/main" id="{EBDE4BFC-EF05-6F51-74A0-C896B5FFF4DD}"/>
              </a:ext>
            </a:extLst>
          </p:cNvPr>
          <p:cNvSpPr txBox="1"/>
          <p:nvPr/>
        </p:nvSpPr>
        <p:spPr>
          <a:xfrm>
            <a:off x="9255093" y="1837445"/>
            <a:ext cx="1465730" cy="461665"/>
          </a:xfrm>
          <a:prstGeom prst="rect">
            <a:avLst/>
          </a:prstGeom>
          <a:noFill/>
        </p:spPr>
        <p:txBody>
          <a:bodyPr wrap="square">
            <a:spAutoFit/>
          </a:bodyPr>
          <a:lstStyle/>
          <a:p>
            <a:r>
              <a:rPr lang="bn-IN" sz="2400" dirty="0">
                <a:latin typeface="SutonnyOMJ" panose="01010600010101010101" pitchFamily="2" charset="0"/>
                <a:cs typeface="SutonnyOMJ" panose="01010600010101010101" pitchFamily="2" charset="0"/>
              </a:rPr>
              <a:t>গমের আবাদ </a:t>
            </a:r>
            <a:endParaRPr lang="en-US" dirty="0"/>
          </a:p>
        </p:txBody>
      </p:sp>
      <p:pic>
        <p:nvPicPr>
          <p:cNvPr id="19" name="Picture 18">
            <a:extLst>
              <a:ext uri="{FF2B5EF4-FFF2-40B4-BE49-F238E27FC236}">
                <a16:creationId xmlns:a16="http://schemas.microsoft.com/office/drawing/2014/main" id="{5202161C-41CE-241A-244A-8E7F88A97A7D}"/>
              </a:ext>
            </a:extLst>
          </p:cNvPr>
          <p:cNvPicPr>
            <a:picLocks noChangeAspect="1"/>
          </p:cNvPicPr>
          <p:nvPr/>
        </p:nvPicPr>
        <p:blipFill>
          <a:blip r:embed="rId3"/>
          <a:stretch>
            <a:fillRect/>
          </a:stretch>
        </p:blipFill>
        <p:spPr>
          <a:xfrm>
            <a:off x="7752977" y="2352970"/>
            <a:ext cx="4183528" cy="2381257"/>
          </a:xfrm>
          <a:prstGeom prst="rect">
            <a:avLst/>
          </a:prstGeom>
        </p:spPr>
      </p:pic>
      <p:sp>
        <p:nvSpPr>
          <p:cNvPr id="21" name="TextBox 20">
            <a:extLst>
              <a:ext uri="{FF2B5EF4-FFF2-40B4-BE49-F238E27FC236}">
                <a16:creationId xmlns:a16="http://schemas.microsoft.com/office/drawing/2014/main" id="{F52D18F6-646D-9F5B-6A8B-98A51E635A0D}"/>
              </a:ext>
            </a:extLst>
          </p:cNvPr>
          <p:cNvSpPr txBox="1"/>
          <p:nvPr/>
        </p:nvSpPr>
        <p:spPr>
          <a:xfrm>
            <a:off x="9460752" y="3312766"/>
            <a:ext cx="2030230" cy="461665"/>
          </a:xfrm>
          <a:prstGeom prst="rect">
            <a:avLst/>
          </a:prstGeom>
          <a:noFill/>
        </p:spPr>
        <p:txBody>
          <a:bodyPr wrap="square">
            <a:spAutoFit/>
          </a:bodyPr>
          <a:lstStyle/>
          <a:p>
            <a:r>
              <a:rPr lang="bn-IN" sz="2400" dirty="0">
                <a:latin typeface="SutonnyOMJ" panose="01010600010101010101" pitchFamily="2" charset="0"/>
                <a:cs typeface="SutonnyOMJ" panose="01010600010101010101" pitchFamily="2" charset="0"/>
              </a:rPr>
              <a:t>আটা ও ময়দা তৈরি </a:t>
            </a:r>
            <a:endParaRPr lang="en-US" dirty="0"/>
          </a:p>
        </p:txBody>
      </p:sp>
      <p:pic>
        <p:nvPicPr>
          <p:cNvPr id="23" name="Picture 22">
            <a:extLst>
              <a:ext uri="{FF2B5EF4-FFF2-40B4-BE49-F238E27FC236}">
                <a16:creationId xmlns:a16="http://schemas.microsoft.com/office/drawing/2014/main" id="{C16371B9-B2FA-CE2F-3E59-E8AB2EE1E65E}"/>
              </a:ext>
            </a:extLst>
          </p:cNvPr>
          <p:cNvPicPr>
            <a:picLocks noChangeAspect="1"/>
          </p:cNvPicPr>
          <p:nvPr/>
        </p:nvPicPr>
        <p:blipFill>
          <a:blip r:embed="rId4"/>
          <a:stretch>
            <a:fillRect/>
          </a:stretch>
        </p:blipFill>
        <p:spPr>
          <a:xfrm>
            <a:off x="7752976" y="4724526"/>
            <a:ext cx="4183528" cy="1938992"/>
          </a:xfrm>
          <a:prstGeom prst="rect">
            <a:avLst/>
          </a:prstGeom>
        </p:spPr>
      </p:pic>
      <p:sp>
        <p:nvSpPr>
          <p:cNvPr id="25" name="TextBox 24">
            <a:extLst>
              <a:ext uri="{FF2B5EF4-FFF2-40B4-BE49-F238E27FC236}">
                <a16:creationId xmlns:a16="http://schemas.microsoft.com/office/drawing/2014/main" id="{9826217D-07A9-13FE-DEB0-3672F6E89284}"/>
              </a:ext>
            </a:extLst>
          </p:cNvPr>
          <p:cNvSpPr txBox="1"/>
          <p:nvPr/>
        </p:nvSpPr>
        <p:spPr>
          <a:xfrm>
            <a:off x="9983394" y="5258567"/>
            <a:ext cx="2134838" cy="461665"/>
          </a:xfrm>
          <a:prstGeom prst="rect">
            <a:avLst/>
          </a:prstGeom>
          <a:noFill/>
        </p:spPr>
        <p:txBody>
          <a:bodyPr wrap="square">
            <a:spAutoFit/>
          </a:bodyPr>
          <a:lstStyle/>
          <a:p>
            <a:r>
              <a:rPr lang="bn-IN" sz="2400" dirty="0">
                <a:solidFill>
                  <a:srgbClr val="002060"/>
                </a:solidFill>
                <a:latin typeface="SutonnyOMJ" panose="01010600010101010101" pitchFamily="2" charset="0"/>
                <a:cs typeface="SutonnyOMJ" panose="01010600010101010101" pitchFamily="2" charset="0"/>
              </a:rPr>
              <a:t>ব্রেড ও বিস্কুট </a:t>
            </a:r>
            <a:endParaRPr lang="en-US" sz="2000" dirty="0">
              <a:solidFill>
                <a:srgbClr val="002060"/>
              </a:solidFill>
            </a:endParaRPr>
          </a:p>
        </p:txBody>
      </p:sp>
      <p:pic>
        <p:nvPicPr>
          <p:cNvPr id="27" name="Picture 26">
            <a:extLst>
              <a:ext uri="{FF2B5EF4-FFF2-40B4-BE49-F238E27FC236}">
                <a16:creationId xmlns:a16="http://schemas.microsoft.com/office/drawing/2014/main" id="{1F0073E8-4001-E83C-4724-57DF2B137BF8}"/>
              </a:ext>
            </a:extLst>
          </p:cNvPr>
          <p:cNvPicPr>
            <a:picLocks noChangeAspect="1"/>
          </p:cNvPicPr>
          <p:nvPr/>
        </p:nvPicPr>
        <p:blipFill>
          <a:blip r:embed="rId5"/>
          <a:srcRect b="15025"/>
          <a:stretch>
            <a:fillRect/>
          </a:stretch>
        </p:blipFill>
        <p:spPr>
          <a:xfrm>
            <a:off x="3141300" y="4135902"/>
            <a:ext cx="4345723" cy="2537315"/>
          </a:xfrm>
          <a:prstGeom prst="rect">
            <a:avLst/>
          </a:prstGeom>
        </p:spPr>
      </p:pic>
      <p:sp>
        <p:nvSpPr>
          <p:cNvPr id="29" name="TextBox 28">
            <a:extLst>
              <a:ext uri="{FF2B5EF4-FFF2-40B4-BE49-F238E27FC236}">
                <a16:creationId xmlns:a16="http://schemas.microsoft.com/office/drawing/2014/main" id="{59818139-5FD6-A8DC-6E0E-1B67B283CFD4}"/>
              </a:ext>
            </a:extLst>
          </p:cNvPr>
          <p:cNvSpPr txBox="1"/>
          <p:nvPr/>
        </p:nvSpPr>
        <p:spPr>
          <a:xfrm>
            <a:off x="4118406" y="5142948"/>
            <a:ext cx="1452400" cy="584775"/>
          </a:xfrm>
          <a:prstGeom prst="rect">
            <a:avLst/>
          </a:prstGeom>
          <a:noFill/>
        </p:spPr>
        <p:txBody>
          <a:bodyPr wrap="square">
            <a:spAutoFit/>
          </a:bodyPr>
          <a:lstStyle/>
          <a:p>
            <a:r>
              <a:rPr lang="bn-IN" sz="3200" kern="100" dirty="0">
                <a:effectLst/>
                <a:latin typeface="+mn-lt"/>
                <a:ea typeface="Times New Roman" panose="02020603050405020304" pitchFamily="18" charset="0"/>
                <a:cs typeface="SutonnyOMJ" panose="01010600010101010101" pitchFamily="2" charset="0"/>
              </a:rPr>
              <a:t>'ব্যবসায়' </a:t>
            </a:r>
            <a:endParaRPr lang="en-US" sz="2800" dirty="0"/>
          </a:p>
        </p:txBody>
      </p:sp>
    </p:spTree>
    <p:extLst>
      <p:ext uri="{BB962C8B-B14F-4D97-AF65-F5344CB8AC3E}">
        <p14:creationId xmlns:p14="http://schemas.microsoft.com/office/powerpoint/2010/main" val="244599540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ppt_x"/>
                                          </p:val>
                                        </p:tav>
                                        <p:tav tm="100000">
                                          <p:val>
                                            <p:strVal val="#ppt_x"/>
                                          </p:val>
                                        </p:tav>
                                      </p:tavLst>
                                    </p:anim>
                                    <p:anim calcmode="lin" valueType="num">
                                      <p:cBhvr additive="base">
                                        <p:cTn id="1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ppt_x"/>
                                          </p:val>
                                        </p:tav>
                                        <p:tav tm="100000">
                                          <p:val>
                                            <p:strVal val="#ppt_x"/>
                                          </p:val>
                                        </p:tav>
                                      </p:tavLst>
                                    </p:anim>
                                    <p:anim calcmode="lin" valueType="num">
                                      <p:cBhvr additive="base">
                                        <p:cTn id="3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barn(inVertical)">
                                      <p:cBhvr>
                                        <p:cTn id="57" dur="500"/>
                                        <p:tgtEl>
                                          <p:spTgt spid="27"/>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1000"/>
                                        <p:tgtEl>
                                          <p:spTgt spid="29"/>
                                        </p:tgtEl>
                                      </p:cBhvr>
                                    </p:animEffect>
                                    <p:anim calcmode="lin" valueType="num">
                                      <p:cBhvr>
                                        <p:cTn id="63" dur="1000" fill="hold"/>
                                        <p:tgtEl>
                                          <p:spTgt spid="29"/>
                                        </p:tgtEl>
                                        <p:attrNameLst>
                                          <p:attrName>ppt_x</p:attrName>
                                        </p:attrNameLst>
                                      </p:cBhvr>
                                      <p:tavLst>
                                        <p:tav tm="0">
                                          <p:val>
                                            <p:strVal val="#ppt_x"/>
                                          </p:val>
                                        </p:tav>
                                        <p:tav tm="100000">
                                          <p:val>
                                            <p:strVal val="#ppt_x"/>
                                          </p:val>
                                        </p:tav>
                                      </p:tavLst>
                                    </p:anim>
                                    <p:anim calcmode="lin" valueType="num">
                                      <p:cBhvr>
                                        <p:cTn id="6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ppt_x"/>
                                          </p:val>
                                        </p:tav>
                                        <p:tav tm="100000">
                                          <p:val>
                                            <p:strVal val="#ppt_x"/>
                                          </p:val>
                                        </p:tav>
                                      </p:tavLst>
                                    </p:anim>
                                    <p:anim calcmode="lin" valueType="num">
                                      <p:cBhvr additive="base">
                                        <p:cTn id="7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21" grpId="0"/>
      <p:bldP spid="25"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D789-A954-F39D-796C-EC03B9C65C1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C8B2A9F-4064-D118-9213-CB8D7872474E}"/>
              </a:ext>
            </a:extLst>
          </p:cNvPr>
          <p:cNvPicPr>
            <a:picLocks noChangeAspect="1"/>
          </p:cNvPicPr>
          <p:nvPr/>
        </p:nvPicPr>
        <p:blipFill>
          <a:blip r:embed="rId2"/>
          <a:stretch>
            <a:fillRect/>
          </a:stretch>
        </p:blipFill>
        <p:spPr>
          <a:xfrm>
            <a:off x="6675925" y="0"/>
            <a:ext cx="5516075" cy="3043352"/>
          </a:xfrm>
          <a:prstGeom prst="rect">
            <a:avLst/>
          </a:prstGeom>
        </p:spPr>
      </p:pic>
      <p:sp>
        <p:nvSpPr>
          <p:cNvPr id="11" name="TextBox 10">
            <a:extLst>
              <a:ext uri="{FF2B5EF4-FFF2-40B4-BE49-F238E27FC236}">
                <a16:creationId xmlns:a16="http://schemas.microsoft.com/office/drawing/2014/main" id="{DF5B77C2-6CF2-2CB8-CDEF-B21E5B7BBE9F}"/>
              </a:ext>
            </a:extLst>
          </p:cNvPr>
          <p:cNvSpPr txBox="1"/>
          <p:nvPr/>
        </p:nvSpPr>
        <p:spPr>
          <a:xfrm>
            <a:off x="8496886" y="1260066"/>
            <a:ext cx="2447779" cy="523220"/>
          </a:xfrm>
          <a:prstGeom prst="rect">
            <a:avLst/>
          </a:prstGeom>
          <a:noFill/>
        </p:spPr>
        <p:txBody>
          <a:bodyPr wrap="square">
            <a:spAutoFit/>
          </a:bodyPr>
          <a:lstStyle/>
          <a:p>
            <a:r>
              <a:rPr lang="bn-IN" sz="2800" dirty="0">
                <a:solidFill>
                  <a:srgbClr val="FFFF00"/>
                </a:solidFill>
                <a:latin typeface="SutonnyOMJ" panose="01010600010101010101" pitchFamily="2" charset="0"/>
                <a:cs typeface="SutonnyOMJ" panose="01010600010101010101" pitchFamily="2" charset="0"/>
              </a:rPr>
              <a:t>বৈধভাবে পরিচালিত </a:t>
            </a:r>
            <a:endParaRPr lang="en-US" dirty="0">
              <a:solidFill>
                <a:srgbClr val="FFFF00"/>
              </a:solidFill>
            </a:endParaRPr>
          </a:p>
        </p:txBody>
      </p:sp>
      <p:sp>
        <p:nvSpPr>
          <p:cNvPr id="13" name="TextBox 12">
            <a:extLst>
              <a:ext uri="{FF2B5EF4-FFF2-40B4-BE49-F238E27FC236}">
                <a16:creationId xmlns:a16="http://schemas.microsoft.com/office/drawing/2014/main" id="{8B9D64E8-AC33-52FA-8C73-32FE6216C37C}"/>
              </a:ext>
            </a:extLst>
          </p:cNvPr>
          <p:cNvSpPr txBox="1"/>
          <p:nvPr/>
        </p:nvSpPr>
        <p:spPr>
          <a:xfrm>
            <a:off x="365760" y="366960"/>
            <a:ext cx="6105378" cy="954107"/>
          </a:xfrm>
          <a:prstGeom prst="rect">
            <a:avLst/>
          </a:prstGeom>
          <a:noFill/>
        </p:spPr>
        <p:txBody>
          <a:bodyPr wrap="square">
            <a:spAutoFit/>
          </a:bodyPr>
          <a:lstStyle/>
          <a:p>
            <a:r>
              <a:rPr lang="bn-IN" sz="2800" dirty="0">
                <a:solidFill>
                  <a:srgbClr val="FF0000"/>
                </a:solidFill>
                <a:latin typeface="SutonnyOMJ" panose="01010600010101010101" pitchFamily="2" charset="0"/>
                <a:cs typeface="SutonnyOMJ" panose="01010600010101010101" pitchFamily="2" charset="0"/>
              </a:rPr>
              <a:t>বৈধভাবে পরিচালিত মুনাফার লক্ষ্যে ঝুঁকি নিয়ে যাবতীয় অর্থনৈতিক কাজকে ব্যবসায় বলে।</a:t>
            </a:r>
            <a:endParaRPr lang="en-US" sz="2400" dirty="0">
              <a:solidFill>
                <a:srgbClr val="FF0000"/>
              </a:solidFill>
            </a:endParaRPr>
          </a:p>
        </p:txBody>
      </p:sp>
      <p:pic>
        <p:nvPicPr>
          <p:cNvPr id="15" name="Picture 14">
            <a:extLst>
              <a:ext uri="{FF2B5EF4-FFF2-40B4-BE49-F238E27FC236}">
                <a16:creationId xmlns:a16="http://schemas.microsoft.com/office/drawing/2014/main" id="{C20F0E6A-D4CA-FD69-5A0F-2E2C93DD83BB}"/>
              </a:ext>
            </a:extLst>
          </p:cNvPr>
          <p:cNvPicPr>
            <a:picLocks noChangeAspect="1"/>
          </p:cNvPicPr>
          <p:nvPr/>
        </p:nvPicPr>
        <p:blipFill>
          <a:blip r:embed="rId3"/>
          <a:stretch>
            <a:fillRect/>
          </a:stretch>
        </p:blipFill>
        <p:spPr>
          <a:xfrm>
            <a:off x="6634491" y="3151163"/>
            <a:ext cx="5598941" cy="3151163"/>
          </a:xfrm>
          <a:prstGeom prst="rect">
            <a:avLst/>
          </a:prstGeom>
        </p:spPr>
      </p:pic>
      <p:sp>
        <p:nvSpPr>
          <p:cNvPr id="17" name="TextBox 16">
            <a:extLst>
              <a:ext uri="{FF2B5EF4-FFF2-40B4-BE49-F238E27FC236}">
                <a16:creationId xmlns:a16="http://schemas.microsoft.com/office/drawing/2014/main" id="{0AAA0FE8-015F-DEA9-71EB-18949E96DCC8}"/>
              </a:ext>
            </a:extLst>
          </p:cNvPr>
          <p:cNvSpPr txBox="1"/>
          <p:nvPr/>
        </p:nvSpPr>
        <p:spPr>
          <a:xfrm>
            <a:off x="8260481" y="4141969"/>
            <a:ext cx="2346960" cy="584775"/>
          </a:xfrm>
          <a:prstGeom prst="rect">
            <a:avLst/>
          </a:prstGeom>
          <a:noFill/>
        </p:spPr>
        <p:txBody>
          <a:bodyPr wrap="square">
            <a:spAutoFit/>
          </a:bodyPr>
          <a:lstStyle/>
          <a:p>
            <a:pPr marL="0" marR="0" indent="0" algn="l">
              <a:spcAft>
                <a:spcPts val="750"/>
              </a:spcAft>
              <a:buNone/>
            </a:pPr>
            <a:r>
              <a:rPr lang="en-US" sz="3200" b="1" i="0" dirty="0" err="1">
                <a:solidFill>
                  <a:srgbClr val="FFFF00"/>
                </a:solidFill>
                <a:effectLst/>
                <a:latin typeface="+mn-lt"/>
              </a:rPr>
              <a:t>খাবারে</a:t>
            </a:r>
            <a:r>
              <a:rPr lang="en-US" sz="3200" b="1" i="0" dirty="0">
                <a:solidFill>
                  <a:srgbClr val="FFFF00"/>
                </a:solidFill>
                <a:effectLst/>
                <a:latin typeface="+mn-lt"/>
              </a:rPr>
              <a:t> </a:t>
            </a:r>
            <a:r>
              <a:rPr lang="en-US" sz="3200" b="1" i="0" dirty="0" err="1">
                <a:solidFill>
                  <a:srgbClr val="FFFF00"/>
                </a:solidFill>
                <a:effectLst/>
                <a:latin typeface="+mn-lt"/>
              </a:rPr>
              <a:t>বিষ</a:t>
            </a:r>
            <a:endParaRPr lang="en-US" sz="3200" b="0" i="0" dirty="0">
              <a:solidFill>
                <a:srgbClr val="FFFF00"/>
              </a:solidFill>
              <a:effectLst/>
              <a:latin typeface="Noto Serif Bengali"/>
            </a:endParaRPr>
          </a:p>
        </p:txBody>
      </p:sp>
      <p:sp>
        <p:nvSpPr>
          <p:cNvPr id="19" name="TextBox 18">
            <a:extLst>
              <a:ext uri="{FF2B5EF4-FFF2-40B4-BE49-F238E27FC236}">
                <a16:creationId xmlns:a16="http://schemas.microsoft.com/office/drawing/2014/main" id="{91197D3C-DB25-0C56-4A2A-E77D44FB937A}"/>
              </a:ext>
            </a:extLst>
          </p:cNvPr>
          <p:cNvSpPr txBox="1"/>
          <p:nvPr/>
        </p:nvSpPr>
        <p:spPr>
          <a:xfrm>
            <a:off x="365760" y="3740985"/>
            <a:ext cx="6119446" cy="954107"/>
          </a:xfrm>
          <a:prstGeom prst="rect">
            <a:avLst/>
          </a:prstGeom>
          <a:noFill/>
        </p:spPr>
        <p:txBody>
          <a:bodyPr wrap="square">
            <a:spAutoFit/>
          </a:bodyPr>
          <a:lstStyle/>
          <a:p>
            <a:r>
              <a:rPr lang="en-US" sz="2800" dirty="0">
                <a:solidFill>
                  <a:srgbClr val="FF0000"/>
                </a:solidFill>
                <a:latin typeface="SutonnyOMJ" panose="01010600010101010101" pitchFamily="2" charset="0"/>
                <a:cs typeface="SutonnyOMJ" panose="01010600010101010101" pitchFamily="2" charset="0"/>
              </a:rPr>
              <a:t>অ</a:t>
            </a:r>
            <a:r>
              <a:rPr lang="bn-IN" sz="2800" dirty="0">
                <a:solidFill>
                  <a:srgbClr val="FF0000"/>
                </a:solidFill>
                <a:latin typeface="SutonnyOMJ" panose="01010600010101010101" pitchFamily="2" charset="0"/>
                <a:cs typeface="SutonnyOMJ" panose="01010600010101010101" pitchFamily="2" charset="0"/>
              </a:rPr>
              <a:t>বৈধভাবে পরিচালিত মুনাফার লক্ষ্যে যাবতীয় কাজকে ব্যবসায় বল</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যায়</a:t>
            </a:r>
            <a:r>
              <a:rPr lang="en-US" sz="2800" dirty="0">
                <a:solidFill>
                  <a:srgbClr val="FF0000"/>
                </a:solidFill>
                <a:latin typeface="SutonnyOMJ" panose="01010600010101010101" pitchFamily="2" charset="0"/>
                <a:cs typeface="SutonnyOMJ" panose="01010600010101010101" pitchFamily="2" charset="0"/>
              </a:rPr>
              <a:t> </a:t>
            </a:r>
            <a:r>
              <a:rPr lang="en-US" sz="2800" dirty="0" err="1">
                <a:solidFill>
                  <a:srgbClr val="FF0000"/>
                </a:solidFill>
                <a:latin typeface="SutonnyOMJ" panose="01010600010101010101" pitchFamily="2" charset="0"/>
                <a:cs typeface="SutonnyOMJ" panose="01010600010101010101" pitchFamily="2" charset="0"/>
              </a:rPr>
              <a:t>না</a:t>
            </a:r>
            <a:r>
              <a:rPr lang="bn-IN" sz="2800" dirty="0">
                <a:solidFill>
                  <a:srgbClr val="FF0000"/>
                </a:solidFill>
                <a:latin typeface="SutonnyOMJ" panose="01010600010101010101" pitchFamily="2" charset="0"/>
                <a:cs typeface="SutonnyOMJ" panose="01010600010101010101" pitchFamily="2" charset="0"/>
              </a:rPr>
              <a:t>।</a:t>
            </a:r>
            <a:endParaRPr lang="en-US" sz="2400" dirty="0">
              <a:solidFill>
                <a:srgbClr val="FF0000"/>
              </a:solidFill>
            </a:endParaRPr>
          </a:p>
        </p:txBody>
      </p:sp>
    </p:spTree>
    <p:extLst>
      <p:ext uri="{BB962C8B-B14F-4D97-AF65-F5344CB8AC3E}">
        <p14:creationId xmlns:p14="http://schemas.microsoft.com/office/powerpoint/2010/main" val="221049902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7"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D1FB0-B851-83C4-7ADF-E9E096727B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A1CA28C-6028-C35C-0F7E-B8E480563FA0}"/>
              </a:ext>
            </a:extLst>
          </p:cNvPr>
          <p:cNvPicPr>
            <a:picLocks noChangeAspect="1"/>
          </p:cNvPicPr>
          <p:nvPr/>
        </p:nvPicPr>
        <p:blipFill>
          <a:blip r:embed="rId2"/>
          <a:stretch>
            <a:fillRect/>
          </a:stretch>
        </p:blipFill>
        <p:spPr>
          <a:xfrm>
            <a:off x="7860646" y="0"/>
            <a:ext cx="4331354" cy="2430492"/>
          </a:xfrm>
          <a:prstGeom prst="rect">
            <a:avLst/>
          </a:prstGeom>
        </p:spPr>
      </p:pic>
      <p:pic>
        <p:nvPicPr>
          <p:cNvPr id="6" name="Picture 5">
            <a:extLst>
              <a:ext uri="{FF2B5EF4-FFF2-40B4-BE49-F238E27FC236}">
                <a16:creationId xmlns:a16="http://schemas.microsoft.com/office/drawing/2014/main" id="{488D9E33-F1C3-09A1-5896-C753293AD1E1}"/>
              </a:ext>
            </a:extLst>
          </p:cNvPr>
          <p:cNvPicPr>
            <a:picLocks noChangeAspect="1"/>
          </p:cNvPicPr>
          <p:nvPr/>
        </p:nvPicPr>
        <p:blipFill>
          <a:blip r:embed="rId3"/>
          <a:stretch>
            <a:fillRect/>
          </a:stretch>
        </p:blipFill>
        <p:spPr>
          <a:xfrm>
            <a:off x="7833857" y="2430492"/>
            <a:ext cx="4384931" cy="2638497"/>
          </a:xfrm>
          <a:prstGeom prst="rect">
            <a:avLst/>
          </a:prstGeom>
        </p:spPr>
      </p:pic>
      <p:sp>
        <p:nvSpPr>
          <p:cNvPr id="10" name="TextBox 9">
            <a:extLst>
              <a:ext uri="{FF2B5EF4-FFF2-40B4-BE49-F238E27FC236}">
                <a16:creationId xmlns:a16="http://schemas.microsoft.com/office/drawing/2014/main" id="{2D2E0F28-2E61-3BDE-80F5-04DF044259C2}"/>
              </a:ext>
            </a:extLst>
          </p:cNvPr>
          <p:cNvSpPr txBox="1"/>
          <p:nvPr/>
        </p:nvSpPr>
        <p:spPr>
          <a:xfrm>
            <a:off x="9621975" y="3749740"/>
            <a:ext cx="2448105" cy="369332"/>
          </a:xfrm>
          <a:prstGeom prst="rect">
            <a:avLst/>
          </a:prstGeom>
          <a:noFill/>
        </p:spPr>
        <p:txBody>
          <a:bodyPr wrap="square">
            <a:spAutoFit/>
          </a:bodyPr>
          <a:lstStyle/>
          <a:p>
            <a:pPr marL="0" marR="0" indent="0" algn="l">
              <a:lnSpc>
                <a:spcPct val="100000"/>
              </a:lnSpc>
              <a:spcAft>
                <a:spcPts val="900"/>
              </a:spcAft>
              <a:buNone/>
            </a:pPr>
            <a:r>
              <a:rPr lang="en-US" sz="1800" b="1" i="0" u="none" strike="noStrike" dirty="0" err="1">
                <a:solidFill>
                  <a:srgbClr val="FF0000"/>
                </a:solidFill>
                <a:effectLst/>
                <a:latin typeface="+mn-lt"/>
              </a:rPr>
              <a:t>অনলাইন</a:t>
            </a:r>
            <a:r>
              <a:rPr lang="en-US" sz="1800" b="1" i="0" u="none" strike="noStrike" dirty="0">
                <a:solidFill>
                  <a:srgbClr val="FF0000"/>
                </a:solidFill>
                <a:effectLst/>
                <a:latin typeface="+mn-lt"/>
              </a:rPr>
              <a:t> </a:t>
            </a:r>
            <a:r>
              <a:rPr lang="en-US" sz="1800" b="1" i="0" u="none" strike="noStrike" dirty="0" err="1">
                <a:solidFill>
                  <a:srgbClr val="FF0000"/>
                </a:solidFill>
                <a:effectLst/>
                <a:latin typeface="+mn-lt"/>
              </a:rPr>
              <a:t>ব্যবসায়</a:t>
            </a:r>
            <a:endParaRPr lang="en-US" sz="3600" b="1" i="0" u="none" strike="noStrike" dirty="0">
              <a:solidFill>
                <a:srgbClr val="FF0000"/>
              </a:solidFill>
              <a:effectLst/>
              <a:latin typeface="Noto Sans Bengali"/>
            </a:endParaRPr>
          </a:p>
        </p:txBody>
      </p:sp>
      <p:sp>
        <p:nvSpPr>
          <p:cNvPr id="11" name="TextBox 10">
            <a:extLst>
              <a:ext uri="{FF2B5EF4-FFF2-40B4-BE49-F238E27FC236}">
                <a16:creationId xmlns:a16="http://schemas.microsoft.com/office/drawing/2014/main" id="{1FC97DC6-D7DA-7BF4-95F7-6AC3E1AE8FAA}"/>
              </a:ext>
            </a:extLst>
          </p:cNvPr>
          <p:cNvSpPr txBox="1"/>
          <p:nvPr/>
        </p:nvSpPr>
        <p:spPr>
          <a:xfrm>
            <a:off x="10283481" y="253218"/>
            <a:ext cx="1659989" cy="369332"/>
          </a:xfrm>
          <a:prstGeom prst="rect">
            <a:avLst/>
          </a:prstGeom>
          <a:noFill/>
        </p:spPr>
        <p:txBody>
          <a:bodyPr wrap="square" rtlCol="0">
            <a:spAutoFit/>
          </a:bodyPr>
          <a:lstStyle/>
          <a:p>
            <a:r>
              <a:rPr lang="en-US" dirty="0" err="1">
                <a:solidFill>
                  <a:srgbClr val="FFFF00"/>
                </a:solidFill>
              </a:rPr>
              <a:t>বাজার</a:t>
            </a:r>
            <a:r>
              <a:rPr lang="en-US" dirty="0">
                <a:solidFill>
                  <a:srgbClr val="FFFF00"/>
                </a:solidFill>
              </a:rPr>
              <a:t> </a:t>
            </a:r>
            <a:r>
              <a:rPr lang="en-US" dirty="0" err="1">
                <a:solidFill>
                  <a:srgbClr val="FFFF00"/>
                </a:solidFill>
              </a:rPr>
              <a:t>কেন্দ্রিক</a:t>
            </a:r>
            <a:endParaRPr lang="en-US" dirty="0">
              <a:solidFill>
                <a:srgbClr val="FFFF00"/>
              </a:solidFill>
            </a:endParaRPr>
          </a:p>
        </p:txBody>
      </p:sp>
      <p:sp>
        <p:nvSpPr>
          <p:cNvPr id="15" name="TextBox 14">
            <a:extLst>
              <a:ext uri="{FF2B5EF4-FFF2-40B4-BE49-F238E27FC236}">
                <a16:creationId xmlns:a16="http://schemas.microsoft.com/office/drawing/2014/main" id="{37E7F6E3-1F91-2366-BDFA-4A29909F3ACD}"/>
              </a:ext>
            </a:extLst>
          </p:cNvPr>
          <p:cNvSpPr txBox="1"/>
          <p:nvPr/>
        </p:nvSpPr>
        <p:spPr>
          <a:xfrm>
            <a:off x="451269" y="714883"/>
            <a:ext cx="7004607" cy="1323439"/>
          </a:xfrm>
          <a:prstGeom prst="rect">
            <a:avLst/>
          </a:prstGeom>
          <a:noFill/>
        </p:spPr>
        <p:txBody>
          <a:bodyPr wrap="square">
            <a:spAutoFit/>
          </a:bodyPr>
          <a:lstStyle/>
          <a:p>
            <a:pPr algn="just"/>
            <a:r>
              <a:rPr lang="bn-IN" sz="2000" dirty="0">
                <a:latin typeface="SutonnyOMJ" panose="01010600010101010101" pitchFamily="2" charset="0"/>
                <a:cs typeface="SutonnyOMJ" panose="01010600010101010101" pitchFamily="2" charset="0"/>
              </a:rPr>
              <a:t>মানব সভ্যতার বিকাশ ও উন্নয়নের সাথে ব্যবসায়েরও প্রচলন ও সম্প্রসারণ হয়েছে। প্রাচীনকাল থেকেই মানুষ অভাব রা চাহিদা মেটানোর জন্য পণ্যসামগ্রী উৎপাদন ও বিনিময় করত। এ থেকেই ব্যবসায়ের সূত্রপাত হয় এবং ধীরে ধীরে তার বিস্তার হতে থাকে। ব্যবসায়ের ক্রমবিকাশের এ ধারাকে প্রাচীন, মধ্য ও আধুনিক এ তিন পর্যায়ে ভাগ করা যায়। </a:t>
            </a:r>
            <a:endParaRPr lang="en-US" sz="1600" dirty="0"/>
          </a:p>
        </p:txBody>
      </p:sp>
      <p:sp>
        <p:nvSpPr>
          <p:cNvPr id="17" name="TextBox 16">
            <a:extLst>
              <a:ext uri="{FF2B5EF4-FFF2-40B4-BE49-F238E27FC236}">
                <a16:creationId xmlns:a16="http://schemas.microsoft.com/office/drawing/2014/main" id="{A48F73B2-0EEA-C31D-D435-A1D4DAB33D46}"/>
              </a:ext>
            </a:extLst>
          </p:cNvPr>
          <p:cNvSpPr txBox="1"/>
          <p:nvPr/>
        </p:nvSpPr>
        <p:spPr>
          <a:xfrm>
            <a:off x="451269" y="2038322"/>
            <a:ext cx="6849863" cy="461665"/>
          </a:xfrm>
          <a:prstGeom prst="rect">
            <a:avLst/>
          </a:prstGeom>
          <a:noFill/>
        </p:spPr>
        <p:txBody>
          <a:bodyPr wrap="square">
            <a:spAutoFit/>
          </a:bodyPr>
          <a:lstStyle/>
          <a:p>
            <a:r>
              <a:rPr lang="bn-IN" sz="2400" u="sng" dirty="0">
                <a:solidFill>
                  <a:srgbClr val="FF0000"/>
                </a:solidFill>
                <a:latin typeface="SutonnyOMJ" panose="01010600010101010101" pitchFamily="2" charset="0"/>
                <a:cs typeface="SutonnyOMJ" panose="01010600010101010101" pitchFamily="2" charset="0"/>
              </a:rPr>
              <a:t>নিচে</a:t>
            </a:r>
            <a:r>
              <a:rPr lang="en-US" sz="2400" u="sng" dirty="0">
                <a:solidFill>
                  <a:srgbClr val="FF0000"/>
                </a:solidFill>
                <a:latin typeface="SutonnyOMJ" panose="01010600010101010101" pitchFamily="2" charset="0"/>
                <a:cs typeface="SutonnyOMJ" panose="01010600010101010101" pitchFamily="2" charset="0"/>
              </a:rPr>
              <a:t> </a:t>
            </a:r>
            <a:r>
              <a:rPr lang="bn-IN" sz="2400" u="sng" dirty="0">
                <a:solidFill>
                  <a:srgbClr val="FF0000"/>
                </a:solidFill>
                <a:latin typeface="SutonnyOMJ" panose="01010600010101010101" pitchFamily="2" charset="0"/>
                <a:cs typeface="SutonnyOMJ" panose="01010600010101010101" pitchFamily="2" charset="0"/>
              </a:rPr>
              <a:t>ছকের মাধ্যমে ব্যবসায়ের ক্রমবিকাশ উপস্থাপন করা হলো-</a:t>
            </a:r>
            <a:endParaRPr lang="en-US" sz="1600" u="sng" dirty="0">
              <a:solidFill>
                <a:srgbClr val="FF0000"/>
              </a:solidFill>
            </a:endParaRPr>
          </a:p>
        </p:txBody>
      </p:sp>
      <p:sp>
        <p:nvSpPr>
          <p:cNvPr id="20" name="TextBox 19">
            <a:extLst>
              <a:ext uri="{FF2B5EF4-FFF2-40B4-BE49-F238E27FC236}">
                <a16:creationId xmlns:a16="http://schemas.microsoft.com/office/drawing/2014/main" id="{DA02D40B-E9C4-AD45-8A16-54CF04AD28A9}"/>
              </a:ext>
            </a:extLst>
          </p:cNvPr>
          <p:cNvSpPr txBox="1"/>
          <p:nvPr/>
        </p:nvSpPr>
        <p:spPr>
          <a:xfrm>
            <a:off x="493473" y="253218"/>
            <a:ext cx="6112412" cy="461665"/>
          </a:xfrm>
          <a:prstGeom prst="rect">
            <a:avLst/>
          </a:prstGeom>
          <a:noFill/>
        </p:spPr>
        <p:txBody>
          <a:bodyPr wrap="square">
            <a:spAutoFit/>
          </a:bodyPr>
          <a:lstStyle/>
          <a:p>
            <a:r>
              <a:rPr lang="bn-IN" sz="2400" u="sng" dirty="0">
                <a:solidFill>
                  <a:srgbClr val="FF0000"/>
                </a:solidFill>
                <a:latin typeface="SutonnyOMJ" panose="01010600010101010101" pitchFamily="2" charset="0"/>
                <a:cs typeface="SutonnyOMJ" panose="01010600010101010101" pitchFamily="2" charset="0"/>
              </a:rPr>
              <a:t>ব্যবসায়ের ক্রমবিকাশ (</a:t>
            </a:r>
            <a:r>
              <a:rPr lang="en-IN" sz="2400" u="sng" dirty="0">
                <a:solidFill>
                  <a:srgbClr val="FF0000"/>
                </a:solidFill>
                <a:latin typeface="+mn-lt"/>
                <a:cs typeface="SutonnyOMJ" panose="01010600010101010101" pitchFamily="2" charset="0"/>
              </a:rPr>
              <a:t>Evolution of Business</a:t>
            </a:r>
            <a:r>
              <a:rPr lang="en-IN" sz="2400" u="sng" dirty="0">
                <a:solidFill>
                  <a:srgbClr val="FF0000"/>
                </a:solidFill>
                <a:latin typeface="SutonnyOMJ" panose="01010600010101010101" pitchFamily="2" charset="0"/>
                <a:cs typeface="SutonnyOMJ" panose="01010600010101010101" pitchFamily="2" charset="0"/>
              </a:rPr>
              <a:t>):</a:t>
            </a:r>
            <a:endParaRPr lang="en-US" dirty="0">
              <a:solidFill>
                <a:srgbClr val="FF0000"/>
              </a:solidFill>
            </a:endParaRPr>
          </a:p>
        </p:txBody>
      </p:sp>
      <p:pic>
        <p:nvPicPr>
          <p:cNvPr id="22" name="Picture 21">
            <a:extLst>
              <a:ext uri="{FF2B5EF4-FFF2-40B4-BE49-F238E27FC236}">
                <a16:creationId xmlns:a16="http://schemas.microsoft.com/office/drawing/2014/main" id="{4AD4553B-C744-D274-87AA-0E278205D860}"/>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rot="16200000">
            <a:off x="1911841" y="1115159"/>
            <a:ext cx="3643130" cy="6412784"/>
          </a:xfrm>
          <a:prstGeom prst="rect">
            <a:avLst/>
          </a:prstGeom>
        </p:spPr>
      </p:pic>
    </p:spTree>
    <p:extLst>
      <p:ext uri="{BB962C8B-B14F-4D97-AF65-F5344CB8AC3E}">
        <p14:creationId xmlns:p14="http://schemas.microsoft.com/office/powerpoint/2010/main" val="153055616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barn(inVertical)">
                                      <p:cBhvr>
                                        <p:cTn id="50" dur="500"/>
                                        <p:tgtEl>
                                          <p:spTgt spid="15"/>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barn(inVertical)">
                                      <p:cBhvr>
                                        <p:cTn id="55" dur="500"/>
                                        <p:tgtEl>
                                          <p:spTgt spid="17"/>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nodeType="click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fill="hold"/>
                                        <p:tgtEl>
                                          <p:spTgt spid="22"/>
                                        </p:tgtEl>
                                        <p:attrNameLst>
                                          <p:attrName>ppt_x</p:attrName>
                                        </p:attrNameLst>
                                      </p:cBhvr>
                                      <p:tavLst>
                                        <p:tav tm="0">
                                          <p:val>
                                            <p:strVal val="#ppt_x"/>
                                          </p:val>
                                        </p:tav>
                                        <p:tav tm="100000">
                                          <p:val>
                                            <p:strVal val="#ppt_x"/>
                                          </p:val>
                                        </p:tav>
                                      </p:tavLst>
                                    </p:anim>
                                    <p:anim calcmode="lin" valueType="num">
                                      <p:cBhvr additive="base">
                                        <p:cTn id="61"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7"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34CC1-8C67-D521-C8F0-64786F851B4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9D503E7-E2C3-57E0-12F9-60B21A474E92}"/>
              </a:ext>
            </a:extLst>
          </p:cNvPr>
          <p:cNvPicPr>
            <a:picLocks noChangeAspect="1"/>
          </p:cNvPicPr>
          <p:nvPr/>
        </p:nvPicPr>
        <p:blipFill>
          <a:blip r:embed="rId2"/>
          <a:stretch>
            <a:fillRect/>
          </a:stretch>
        </p:blipFill>
        <p:spPr>
          <a:xfrm>
            <a:off x="8654647" y="39829"/>
            <a:ext cx="3392433" cy="2276700"/>
          </a:xfrm>
          <a:prstGeom prst="rect">
            <a:avLst/>
          </a:prstGeom>
        </p:spPr>
      </p:pic>
      <p:sp>
        <p:nvSpPr>
          <p:cNvPr id="6" name="TextBox 5">
            <a:extLst>
              <a:ext uri="{FF2B5EF4-FFF2-40B4-BE49-F238E27FC236}">
                <a16:creationId xmlns:a16="http://schemas.microsoft.com/office/drawing/2014/main" id="{20209A84-AF7F-D0EE-7547-ADAA779DAFBD}"/>
              </a:ext>
            </a:extLst>
          </p:cNvPr>
          <p:cNvSpPr txBox="1"/>
          <p:nvPr/>
        </p:nvSpPr>
        <p:spPr>
          <a:xfrm>
            <a:off x="9808883" y="1445928"/>
            <a:ext cx="1364568" cy="461665"/>
          </a:xfrm>
          <a:prstGeom prst="rect">
            <a:avLst/>
          </a:prstGeom>
          <a:noFill/>
        </p:spPr>
        <p:txBody>
          <a:bodyPr wrap="square">
            <a:spAutoFit/>
          </a:bodyPr>
          <a:lstStyle/>
          <a:p>
            <a:r>
              <a:rPr lang="bn-IN" sz="2400" u="sng" dirty="0">
                <a:solidFill>
                  <a:srgbClr val="002060"/>
                </a:solidFill>
                <a:latin typeface="SutonnyOMJ" panose="01010600010101010101" pitchFamily="2" charset="0"/>
                <a:cs typeface="SutonnyOMJ" panose="01010600010101010101" pitchFamily="2" charset="0"/>
              </a:rPr>
              <a:t>প্রাচীন যুগ</a:t>
            </a:r>
            <a:endParaRPr lang="en-US" sz="2000" dirty="0">
              <a:solidFill>
                <a:srgbClr val="002060"/>
              </a:solidFill>
            </a:endParaRPr>
          </a:p>
        </p:txBody>
      </p:sp>
      <p:pic>
        <p:nvPicPr>
          <p:cNvPr id="10" name="Picture 9">
            <a:extLst>
              <a:ext uri="{FF2B5EF4-FFF2-40B4-BE49-F238E27FC236}">
                <a16:creationId xmlns:a16="http://schemas.microsoft.com/office/drawing/2014/main" id="{2E3C724A-C16C-402A-9FCC-0079825478C4}"/>
              </a:ext>
            </a:extLst>
          </p:cNvPr>
          <p:cNvPicPr>
            <a:picLocks noChangeAspect="1"/>
          </p:cNvPicPr>
          <p:nvPr/>
        </p:nvPicPr>
        <p:blipFill>
          <a:blip r:embed="rId3"/>
          <a:stretch>
            <a:fillRect/>
          </a:stretch>
        </p:blipFill>
        <p:spPr>
          <a:xfrm>
            <a:off x="8790335" y="2311653"/>
            <a:ext cx="3401665" cy="2234693"/>
          </a:xfrm>
          <a:prstGeom prst="rect">
            <a:avLst/>
          </a:prstGeom>
        </p:spPr>
      </p:pic>
      <p:sp>
        <p:nvSpPr>
          <p:cNvPr id="12" name="TextBox 11">
            <a:extLst>
              <a:ext uri="{FF2B5EF4-FFF2-40B4-BE49-F238E27FC236}">
                <a16:creationId xmlns:a16="http://schemas.microsoft.com/office/drawing/2014/main" id="{B4DA1891-5902-3CB8-0A98-182749F64934}"/>
              </a:ext>
            </a:extLst>
          </p:cNvPr>
          <p:cNvSpPr txBox="1"/>
          <p:nvPr/>
        </p:nvSpPr>
        <p:spPr>
          <a:xfrm>
            <a:off x="9298931" y="2409651"/>
            <a:ext cx="1192236" cy="523220"/>
          </a:xfrm>
          <a:prstGeom prst="rect">
            <a:avLst/>
          </a:prstGeom>
          <a:noFill/>
        </p:spPr>
        <p:txBody>
          <a:bodyPr wrap="square">
            <a:spAutoFit/>
          </a:bodyPr>
          <a:lstStyle/>
          <a:p>
            <a:r>
              <a:rPr lang="bn-IN" sz="2800" u="sng" dirty="0">
                <a:solidFill>
                  <a:srgbClr val="FFFF00"/>
                </a:solidFill>
                <a:latin typeface="SutonnyOMJ" panose="01010600010101010101" pitchFamily="2" charset="0"/>
                <a:cs typeface="SutonnyOMJ" panose="01010600010101010101" pitchFamily="2" charset="0"/>
              </a:rPr>
              <a:t>মধ্য যুগ </a:t>
            </a:r>
            <a:endParaRPr lang="en-US" sz="2400" dirty="0">
              <a:solidFill>
                <a:srgbClr val="FFFF00"/>
              </a:solidFill>
            </a:endParaRPr>
          </a:p>
        </p:txBody>
      </p:sp>
      <p:sp>
        <p:nvSpPr>
          <p:cNvPr id="16" name="TextBox 15">
            <a:extLst>
              <a:ext uri="{FF2B5EF4-FFF2-40B4-BE49-F238E27FC236}">
                <a16:creationId xmlns:a16="http://schemas.microsoft.com/office/drawing/2014/main" id="{6FFD1CCB-EFFC-E5B3-9211-F3AB9D530AFE}"/>
              </a:ext>
            </a:extLst>
          </p:cNvPr>
          <p:cNvSpPr txBox="1"/>
          <p:nvPr/>
        </p:nvSpPr>
        <p:spPr>
          <a:xfrm>
            <a:off x="144920" y="39829"/>
            <a:ext cx="2893702" cy="400110"/>
          </a:xfrm>
          <a:prstGeom prst="rect">
            <a:avLst/>
          </a:prstGeom>
          <a:noFill/>
        </p:spPr>
        <p:txBody>
          <a:bodyPr wrap="square">
            <a:spAutoFit/>
          </a:bodyPr>
          <a:lstStyle/>
          <a:p>
            <a:r>
              <a:rPr lang="bn-IN" sz="2000" dirty="0">
                <a:solidFill>
                  <a:srgbClr val="0070C0"/>
                </a:solidFill>
                <a:latin typeface="SutonnyOMJ" panose="01010600010101010101" pitchFamily="2" charset="0"/>
                <a:cs typeface="SutonnyOMJ" panose="01010600010101010101" pitchFamily="2" charset="0"/>
              </a:rPr>
              <a:t>১. </a:t>
            </a:r>
            <a:r>
              <a:rPr lang="bn-IN" sz="2000" u="sng" dirty="0">
                <a:solidFill>
                  <a:srgbClr val="0070C0"/>
                </a:solidFill>
                <a:latin typeface="SutonnyOMJ" panose="01010600010101010101" pitchFamily="2" charset="0"/>
                <a:cs typeface="SutonnyOMJ" panose="01010600010101010101" pitchFamily="2" charset="0"/>
              </a:rPr>
              <a:t>প্রাচীন যুগ (</a:t>
            </a:r>
            <a:r>
              <a:rPr lang="en-IN" sz="2000" u="sng" dirty="0">
                <a:solidFill>
                  <a:srgbClr val="0070C0"/>
                </a:solidFill>
                <a:cs typeface="SutonnyOMJ" panose="01010600010101010101" pitchFamily="2" charset="0"/>
              </a:rPr>
              <a:t>Ancient age):</a:t>
            </a:r>
            <a:endParaRPr lang="en-US" dirty="0">
              <a:solidFill>
                <a:srgbClr val="0070C0"/>
              </a:solidFill>
            </a:endParaRPr>
          </a:p>
        </p:txBody>
      </p:sp>
      <p:sp>
        <p:nvSpPr>
          <p:cNvPr id="20" name="TextBox 19">
            <a:extLst>
              <a:ext uri="{FF2B5EF4-FFF2-40B4-BE49-F238E27FC236}">
                <a16:creationId xmlns:a16="http://schemas.microsoft.com/office/drawing/2014/main" id="{85634F8D-84F9-B940-CDA0-60A6C864AB20}"/>
              </a:ext>
            </a:extLst>
          </p:cNvPr>
          <p:cNvSpPr txBox="1"/>
          <p:nvPr/>
        </p:nvSpPr>
        <p:spPr>
          <a:xfrm>
            <a:off x="144920" y="372661"/>
            <a:ext cx="8070612" cy="1938992"/>
          </a:xfrm>
          <a:prstGeom prst="rect">
            <a:avLst/>
          </a:prstGeom>
          <a:noFill/>
        </p:spPr>
        <p:txBody>
          <a:bodyPr wrap="square">
            <a:spAutoFit/>
          </a:bodyPr>
          <a:lstStyle/>
          <a:p>
            <a:pPr algn="just"/>
            <a:r>
              <a:rPr lang="bn-IN" sz="2000" dirty="0">
                <a:solidFill>
                  <a:schemeClr val="tx1"/>
                </a:solidFill>
                <a:latin typeface="SutonnyOMJ" panose="01010600010101010101" pitchFamily="2" charset="0"/>
                <a:cs typeface="SutonnyOMJ" panose="01010600010101010101" pitchFamily="2" charset="0"/>
              </a:rPr>
              <a:t>সভ্যতার আদিম স্তরে মানুষ প্রকৃতির ওপর নির্ভরশীল ছিল। তারা বন-বাদাড়ে ঘুরে ফলমূল সংগ্রহ এবং পশু ও মাছ শিকার করে জীবিকা নির্বাহ করত। এরপর তারা পশুপালন ও কৃষিকাজ শুরু করে। উৎপাদিত দ্রব্যাদি তারা একে অপরের সাথে বিনিময় করত। এটি বিনিময় প্রথা (</a:t>
            </a:r>
            <a:r>
              <a:rPr lang="en-IN" sz="1800" dirty="0">
                <a:solidFill>
                  <a:schemeClr val="tx1"/>
                </a:solidFill>
                <a:cs typeface="SutonnyOMJ" panose="01010600010101010101" pitchFamily="2" charset="0"/>
              </a:rPr>
              <a:t>Barter System</a:t>
            </a:r>
            <a:r>
              <a:rPr lang="en-IN" sz="1800" dirty="0">
                <a:solidFill>
                  <a:schemeClr val="tx1"/>
                </a:solidFill>
                <a:latin typeface="SutonnyOMJ" panose="01010600010101010101" pitchFamily="2" charset="0"/>
                <a:cs typeface="SutonnyOMJ" panose="01010600010101010101" pitchFamily="2" charset="0"/>
              </a:rPr>
              <a:t>) </a:t>
            </a:r>
            <a:r>
              <a:rPr lang="bn-IN" sz="2000" dirty="0">
                <a:solidFill>
                  <a:schemeClr val="tx1"/>
                </a:solidFill>
                <a:latin typeface="SutonnyOMJ" panose="01010600010101010101" pitchFamily="2" charset="0"/>
                <a:cs typeface="SutonnyOMJ" panose="01010600010101010101" pitchFamily="2" charset="0"/>
              </a:rPr>
              <a:t>নামে পরিচিত। এ প্রথার সীমাবদ্ধতা দূর করতে মানুষ দুষ্প্রাপ্য শামুক-ঝিনুক, স্বর্ণ-রৌপ্য, কড়ি-পাথর ও বিভিন্ন ধাতব মুদ্রার ব্যবহার শুরু করে। এ সময়ে পণ্যদ্রব্য পারিবারিক প্রয়োজনেই উৎপাদন করা হতো। এতে অনেকে উৎপাদনে বিশেষ জ্ঞান অর্জন করে। মূলত এ সময়েই ব্যবসায়ের প্রচলন হয়।</a:t>
            </a:r>
            <a:endParaRPr lang="en-US" dirty="0"/>
          </a:p>
        </p:txBody>
      </p:sp>
      <p:sp>
        <p:nvSpPr>
          <p:cNvPr id="22" name="TextBox 21">
            <a:extLst>
              <a:ext uri="{FF2B5EF4-FFF2-40B4-BE49-F238E27FC236}">
                <a16:creationId xmlns:a16="http://schemas.microsoft.com/office/drawing/2014/main" id="{8AD81892-93B0-7FD9-0E35-D35A5FD9D22A}"/>
              </a:ext>
            </a:extLst>
          </p:cNvPr>
          <p:cNvSpPr txBox="1"/>
          <p:nvPr/>
        </p:nvSpPr>
        <p:spPr>
          <a:xfrm>
            <a:off x="144920" y="2184105"/>
            <a:ext cx="2682686" cy="400110"/>
          </a:xfrm>
          <a:prstGeom prst="rect">
            <a:avLst/>
          </a:prstGeom>
          <a:noFill/>
        </p:spPr>
        <p:txBody>
          <a:bodyPr wrap="square">
            <a:spAutoFit/>
          </a:bodyPr>
          <a:lstStyle/>
          <a:p>
            <a:r>
              <a:rPr lang="bn-IN" sz="2000" dirty="0">
                <a:solidFill>
                  <a:srgbClr val="FF0000"/>
                </a:solidFill>
                <a:latin typeface="SutonnyOMJ" panose="01010600010101010101" pitchFamily="2" charset="0"/>
                <a:cs typeface="SutonnyOMJ" panose="01010600010101010101" pitchFamily="2" charset="0"/>
              </a:rPr>
              <a:t>২. </a:t>
            </a:r>
            <a:r>
              <a:rPr lang="bn-IN" sz="2000" u="sng" dirty="0">
                <a:solidFill>
                  <a:srgbClr val="FF0000"/>
                </a:solidFill>
                <a:latin typeface="SutonnyOMJ" panose="01010600010101010101" pitchFamily="2" charset="0"/>
                <a:cs typeface="SutonnyOMJ" panose="01010600010101010101" pitchFamily="2" charset="0"/>
              </a:rPr>
              <a:t>মধ্য যুগ (</a:t>
            </a:r>
            <a:r>
              <a:rPr lang="en-IN" sz="2000" u="sng" dirty="0">
                <a:solidFill>
                  <a:srgbClr val="FF0000"/>
                </a:solidFill>
                <a:cs typeface="SutonnyOMJ" panose="01010600010101010101" pitchFamily="2" charset="0"/>
              </a:rPr>
              <a:t>Middle age</a:t>
            </a:r>
            <a:r>
              <a:rPr lang="en-IN" sz="2000" u="sng" dirty="0">
                <a:solidFill>
                  <a:srgbClr val="FF0000"/>
                </a:solidFill>
                <a:latin typeface="SutonnyOMJ" panose="01010600010101010101" pitchFamily="2" charset="0"/>
                <a:cs typeface="SutonnyOMJ" panose="01010600010101010101" pitchFamily="2" charset="0"/>
              </a:rPr>
              <a:t>):</a:t>
            </a:r>
            <a:endParaRPr lang="en-US" dirty="0">
              <a:solidFill>
                <a:srgbClr val="FF0000"/>
              </a:solidFill>
            </a:endParaRPr>
          </a:p>
        </p:txBody>
      </p:sp>
      <p:sp>
        <p:nvSpPr>
          <p:cNvPr id="24" name="TextBox 23">
            <a:extLst>
              <a:ext uri="{FF2B5EF4-FFF2-40B4-BE49-F238E27FC236}">
                <a16:creationId xmlns:a16="http://schemas.microsoft.com/office/drawing/2014/main" id="{570E9E31-C7BA-2AB4-0385-D9A8A4B16BCC}"/>
              </a:ext>
            </a:extLst>
          </p:cNvPr>
          <p:cNvSpPr txBox="1"/>
          <p:nvPr/>
        </p:nvSpPr>
        <p:spPr>
          <a:xfrm>
            <a:off x="194157" y="2474940"/>
            <a:ext cx="8380102" cy="1631216"/>
          </a:xfrm>
          <a:prstGeom prst="rect">
            <a:avLst/>
          </a:prstGeom>
          <a:noFill/>
        </p:spPr>
        <p:txBody>
          <a:bodyPr wrap="square">
            <a:spAutoFit/>
          </a:bodyPr>
          <a:lstStyle/>
          <a:p>
            <a:pPr algn="just"/>
            <a:r>
              <a:rPr lang="bn-IN" sz="2000" dirty="0">
                <a:solidFill>
                  <a:schemeClr val="tx1"/>
                </a:solidFill>
                <a:latin typeface="SutonnyOMJ" panose="01010600010101010101" pitchFamily="2" charset="0"/>
                <a:cs typeface="SutonnyOMJ" panose="01010600010101010101" pitchFamily="2" charset="0"/>
              </a:rPr>
              <a:t>মধ্য যুগে মানুষ সমাজবদ্ধ হয়ে বসবাস শুরু করে। তাদের বুদ্ধিমত্তার বিকাশ হয় ও চিন্তা-চেতনায় ব্যাপক পরিবর্তন আসতে থাকে। এ সময় সমাজে কামার, কুমার, তাঁতি, স্বর্ণকার প্রভৃতি শ্রেণির উদ্ভব হয়। গড়ে উঠতে থাকে রাস্তাঘাট, বাজার ও শহর। সর্বজন স্বীকৃত মাধ্যম হিসেবে অর্থ ও মুদ্রা ব্যবস্থার প্রচলন হয় এ সময়েই। ধীরে ধীরে ব্যবসায়িক কাজগুলোর মাধ্যমে বিভিন্ন ব্যবসায় সংগঠনেরও উদ্ভব হতে থাকে। এ যুগেই ব্যবসায় সাংগঠনিক রূপ লাভ করে। একমালিকানা, অংশীদারি, </a:t>
            </a:r>
            <a:endParaRPr lang="en-US" sz="1800" dirty="0"/>
          </a:p>
        </p:txBody>
      </p:sp>
      <p:sp>
        <p:nvSpPr>
          <p:cNvPr id="26" name="TextBox 25">
            <a:extLst>
              <a:ext uri="{FF2B5EF4-FFF2-40B4-BE49-F238E27FC236}">
                <a16:creationId xmlns:a16="http://schemas.microsoft.com/office/drawing/2014/main" id="{BBF143D4-4875-19E6-2657-6A4EB9CEAEBF}"/>
              </a:ext>
            </a:extLst>
          </p:cNvPr>
          <p:cNvSpPr txBox="1"/>
          <p:nvPr/>
        </p:nvSpPr>
        <p:spPr>
          <a:xfrm>
            <a:off x="144920" y="3985985"/>
            <a:ext cx="6105378" cy="400110"/>
          </a:xfrm>
          <a:prstGeom prst="rect">
            <a:avLst/>
          </a:prstGeom>
          <a:noFill/>
        </p:spPr>
        <p:txBody>
          <a:bodyPr wrap="square">
            <a:spAutoFit/>
          </a:bodyPr>
          <a:lstStyle/>
          <a:p>
            <a:r>
              <a:rPr lang="bn-IN" sz="2000" dirty="0">
                <a:solidFill>
                  <a:schemeClr val="tx1"/>
                </a:solidFill>
                <a:latin typeface="SutonnyOMJ" panose="01010600010101010101" pitchFamily="2" charset="0"/>
                <a:cs typeface="SutonnyOMJ" panose="01010600010101010101" pitchFamily="2" charset="0"/>
              </a:rPr>
              <a:t>৩. </a:t>
            </a:r>
            <a:r>
              <a:rPr lang="bn-IN" sz="2000" u="sng" dirty="0">
                <a:solidFill>
                  <a:schemeClr val="tx1"/>
                </a:solidFill>
                <a:latin typeface="SutonnyOMJ" panose="01010600010101010101" pitchFamily="2" charset="0"/>
                <a:cs typeface="SutonnyOMJ" panose="01010600010101010101" pitchFamily="2" charset="0"/>
              </a:rPr>
              <a:t>আধুনিক যুগ (</a:t>
            </a:r>
            <a:r>
              <a:rPr lang="en-IN" sz="1800" u="sng" dirty="0">
                <a:solidFill>
                  <a:schemeClr val="tx1"/>
                </a:solidFill>
                <a:cs typeface="SutonnyOMJ" panose="01010600010101010101" pitchFamily="2" charset="0"/>
              </a:rPr>
              <a:t>Modern age</a:t>
            </a:r>
            <a:r>
              <a:rPr lang="en-IN" sz="1800" u="sng" dirty="0">
                <a:solidFill>
                  <a:schemeClr val="tx1"/>
                </a:solidFill>
                <a:latin typeface="SutonnyOMJ" panose="01010600010101010101" pitchFamily="2" charset="0"/>
                <a:cs typeface="SutonnyOMJ" panose="01010600010101010101" pitchFamily="2" charset="0"/>
              </a:rPr>
              <a:t>):</a:t>
            </a:r>
            <a:endParaRPr lang="en-US" dirty="0"/>
          </a:p>
        </p:txBody>
      </p:sp>
      <p:sp>
        <p:nvSpPr>
          <p:cNvPr id="28" name="TextBox 27">
            <a:extLst>
              <a:ext uri="{FF2B5EF4-FFF2-40B4-BE49-F238E27FC236}">
                <a16:creationId xmlns:a16="http://schemas.microsoft.com/office/drawing/2014/main" id="{10795F37-59C8-5AD7-127B-DBB48D03308F}"/>
              </a:ext>
            </a:extLst>
          </p:cNvPr>
          <p:cNvSpPr txBox="1"/>
          <p:nvPr/>
        </p:nvSpPr>
        <p:spPr>
          <a:xfrm>
            <a:off x="194158" y="4328381"/>
            <a:ext cx="4532588" cy="1938992"/>
          </a:xfrm>
          <a:prstGeom prst="rect">
            <a:avLst/>
          </a:prstGeom>
          <a:noFill/>
        </p:spPr>
        <p:txBody>
          <a:bodyPr wrap="square">
            <a:spAutoFit/>
          </a:bodyPr>
          <a:lstStyle/>
          <a:p>
            <a:pPr algn="just"/>
            <a:r>
              <a:rPr lang="bn-IN" sz="2000" dirty="0">
                <a:solidFill>
                  <a:schemeClr val="tx1"/>
                </a:solidFill>
                <a:latin typeface="SutonnyOMJ" panose="01010600010101010101" pitchFamily="2" charset="0"/>
                <a:cs typeface="SutonnyOMJ" panose="01010600010101010101" pitchFamily="2" charset="0"/>
              </a:rPr>
              <a:t>আধুনিক ব্যবসায়ের শুরু হয় মূলত ইউরোপ তথা ইংল্যান্ডে শিল্পবিপ্লবের (১৭৫০-১৮৫০) সময় থেকে। তখন প্রযুক্তির উন্নয়নের সাথে শিল্প-কারখানায় শুরু হয় বিপুল উৎপাদন। গড়ে ওঠে নতুন নতুন কল-কারখানা ও শিল্প প্রতিষ্ঠান। পরবর্তীতে ব্যাংক ও বিমা ব্যবস্থার সম্প্রসারণ, এটিএম কার্ড ও মোবাইল ব্যাংকিংয়ের প্রচলন হয়। </a:t>
            </a:r>
            <a:endParaRPr lang="en-US" dirty="0"/>
          </a:p>
        </p:txBody>
      </p:sp>
      <p:pic>
        <p:nvPicPr>
          <p:cNvPr id="30" name="Picture 29">
            <a:extLst>
              <a:ext uri="{FF2B5EF4-FFF2-40B4-BE49-F238E27FC236}">
                <a16:creationId xmlns:a16="http://schemas.microsoft.com/office/drawing/2014/main" id="{6E6E3125-90FF-0E4C-FFE6-169F6E2990C7}"/>
              </a:ext>
            </a:extLst>
          </p:cNvPr>
          <p:cNvPicPr>
            <a:picLocks noChangeAspect="1"/>
          </p:cNvPicPr>
          <p:nvPr/>
        </p:nvPicPr>
        <p:blipFill>
          <a:blip r:embed="rId4"/>
          <a:stretch>
            <a:fillRect/>
          </a:stretch>
        </p:blipFill>
        <p:spPr>
          <a:xfrm>
            <a:off x="8745082" y="4560894"/>
            <a:ext cx="3401665" cy="2234693"/>
          </a:xfrm>
          <a:prstGeom prst="rect">
            <a:avLst/>
          </a:prstGeom>
        </p:spPr>
      </p:pic>
      <p:pic>
        <p:nvPicPr>
          <p:cNvPr id="32" name="Picture 31">
            <a:extLst>
              <a:ext uri="{FF2B5EF4-FFF2-40B4-BE49-F238E27FC236}">
                <a16:creationId xmlns:a16="http://schemas.microsoft.com/office/drawing/2014/main" id="{9BF608AF-9BB7-BBC4-406D-CCAEE5958AF2}"/>
              </a:ext>
            </a:extLst>
          </p:cNvPr>
          <p:cNvPicPr>
            <a:picLocks noChangeAspect="1"/>
          </p:cNvPicPr>
          <p:nvPr/>
        </p:nvPicPr>
        <p:blipFill>
          <a:blip r:embed="rId5"/>
          <a:stretch>
            <a:fillRect/>
          </a:stretch>
        </p:blipFill>
        <p:spPr>
          <a:xfrm>
            <a:off x="4957138" y="4179289"/>
            <a:ext cx="3787944" cy="2616298"/>
          </a:xfrm>
          <a:prstGeom prst="rect">
            <a:avLst/>
          </a:prstGeom>
        </p:spPr>
      </p:pic>
      <p:sp>
        <p:nvSpPr>
          <p:cNvPr id="34" name="TextBox 33">
            <a:extLst>
              <a:ext uri="{FF2B5EF4-FFF2-40B4-BE49-F238E27FC236}">
                <a16:creationId xmlns:a16="http://schemas.microsoft.com/office/drawing/2014/main" id="{25B67974-AB00-1F4F-6E6C-34E40A84CB64}"/>
              </a:ext>
            </a:extLst>
          </p:cNvPr>
          <p:cNvSpPr txBox="1"/>
          <p:nvPr/>
        </p:nvSpPr>
        <p:spPr>
          <a:xfrm>
            <a:off x="6068813" y="4449571"/>
            <a:ext cx="1640281" cy="769441"/>
          </a:xfrm>
          <a:prstGeom prst="rect">
            <a:avLst/>
          </a:prstGeom>
          <a:noFill/>
        </p:spPr>
        <p:txBody>
          <a:bodyPr wrap="square">
            <a:spAutoFit/>
          </a:bodyPr>
          <a:lstStyle/>
          <a:p>
            <a:r>
              <a:rPr lang="bn-IN" sz="4400" dirty="0">
                <a:solidFill>
                  <a:schemeClr val="bg1"/>
                </a:solidFill>
                <a:latin typeface="SutonnyOMJ" panose="01010600010101010101" pitchFamily="2" charset="0"/>
                <a:cs typeface="SutonnyOMJ" panose="01010600010101010101" pitchFamily="2" charset="0"/>
              </a:rPr>
              <a:t>প্রযুক্তির</a:t>
            </a:r>
            <a:r>
              <a:rPr lang="bn-IN" sz="3200" dirty="0">
                <a:solidFill>
                  <a:schemeClr val="bg1"/>
                </a:solidFill>
                <a:latin typeface="SutonnyOMJ" panose="01010600010101010101" pitchFamily="2" charset="0"/>
                <a:cs typeface="SutonnyOMJ" panose="01010600010101010101" pitchFamily="2" charset="0"/>
              </a:rPr>
              <a:t> </a:t>
            </a:r>
            <a:endParaRPr lang="en-US" sz="2800" dirty="0">
              <a:solidFill>
                <a:schemeClr val="bg1"/>
              </a:solidFill>
            </a:endParaRPr>
          </a:p>
        </p:txBody>
      </p:sp>
      <p:sp>
        <p:nvSpPr>
          <p:cNvPr id="36" name="TextBox 35">
            <a:extLst>
              <a:ext uri="{FF2B5EF4-FFF2-40B4-BE49-F238E27FC236}">
                <a16:creationId xmlns:a16="http://schemas.microsoft.com/office/drawing/2014/main" id="{40A882EC-AD1E-B9DD-2F2E-1AF58B666F6B}"/>
              </a:ext>
            </a:extLst>
          </p:cNvPr>
          <p:cNvSpPr txBox="1"/>
          <p:nvPr/>
        </p:nvSpPr>
        <p:spPr>
          <a:xfrm>
            <a:off x="9136000" y="4860574"/>
            <a:ext cx="1456972" cy="646331"/>
          </a:xfrm>
          <a:prstGeom prst="rect">
            <a:avLst/>
          </a:prstGeom>
          <a:noFill/>
        </p:spPr>
        <p:txBody>
          <a:bodyPr wrap="square">
            <a:spAutoFit/>
          </a:bodyPr>
          <a:lstStyle/>
          <a:p>
            <a:r>
              <a:rPr lang="bn-IN" sz="3600" dirty="0">
                <a:solidFill>
                  <a:srgbClr val="FFFF00"/>
                </a:solidFill>
                <a:latin typeface="SutonnyOMJ" panose="01010600010101010101" pitchFamily="2" charset="0"/>
                <a:cs typeface="SutonnyOMJ" panose="01010600010101010101" pitchFamily="2" charset="0"/>
              </a:rPr>
              <a:t>প্রযুক্তির</a:t>
            </a:r>
            <a:r>
              <a:rPr lang="bn-IN" sz="2400" dirty="0">
                <a:solidFill>
                  <a:srgbClr val="FFFF00"/>
                </a:solidFill>
                <a:latin typeface="SutonnyOMJ" panose="01010600010101010101" pitchFamily="2" charset="0"/>
                <a:cs typeface="SutonnyOMJ" panose="01010600010101010101" pitchFamily="2" charset="0"/>
              </a:rPr>
              <a:t> </a:t>
            </a:r>
            <a:endParaRPr lang="en-US" sz="2000" dirty="0">
              <a:solidFill>
                <a:srgbClr val="FFFF00"/>
              </a:solidFill>
            </a:endParaRPr>
          </a:p>
        </p:txBody>
      </p:sp>
    </p:spTree>
    <p:extLst>
      <p:ext uri="{BB962C8B-B14F-4D97-AF65-F5344CB8AC3E}">
        <p14:creationId xmlns:p14="http://schemas.microsoft.com/office/powerpoint/2010/main" val="409347311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ppt_x"/>
                                          </p:val>
                                        </p:tav>
                                        <p:tav tm="100000">
                                          <p:val>
                                            <p:strVal val="#ppt_x"/>
                                          </p:val>
                                        </p:tav>
                                      </p:tavLst>
                                    </p:anim>
                                    <p:anim calcmode="lin" valueType="num">
                                      <p:cBhvr additive="base">
                                        <p:cTn id="4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barn(inVertical)">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nodeType="click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down)">
                                      <p:cBhvr>
                                        <p:cTn id="66" dur="500"/>
                                        <p:tgtEl>
                                          <p:spTgt spid="30"/>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barn(inVertical)">
                                      <p:cBhvr>
                                        <p:cTn id="71" dur="500"/>
                                        <p:tgtEl>
                                          <p:spTgt spid="36"/>
                                        </p:tgtEl>
                                      </p:cBhvr>
                                    </p:animEffect>
                                  </p:childTnLst>
                                </p:cTn>
                              </p:par>
                            </p:childTnLst>
                          </p:cTn>
                        </p:par>
                      </p:childTnLst>
                    </p:cTn>
                  </p:par>
                  <p:par>
                    <p:cTn id="72" fill="hold">
                      <p:stCondLst>
                        <p:cond delay="indefinite"/>
                      </p:stCondLst>
                      <p:childTnLst>
                        <p:par>
                          <p:cTn id="73" fill="hold">
                            <p:stCondLst>
                              <p:cond delay="0"/>
                            </p:stCondLst>
                            <p:childTnLst>
                              <p:par>
                                <p:cTn id="74" presetID="45" presetClass="entr" presetSubtype="0" fill="hold" nodeType="click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2000"/>
                                        <p:tgtEl>
                                          <p:spTgt spid="32"/>
                                        </p:tgtEl>
                                      </p:cBhvr>
                                    </p:animEffect>
                                    <p:anim calcmode="lin" valueType="num">
                                      <p:cBhvr>
                                        <p:cTn id="77" dur="2000" fill="hold"/>
                                        <p:tgtEl>
                                          <p:spTgt spid="32"/>
                                        </p:tgtEl>
                                        <p:attrNameLst>
                                          <p:attrName>ppt_w</p:attrName>
                                        </p:attrNameLst>
                                      </p:cBhvr>
                                      <p:tavLst>
                                        <p:tav tm="0" fmla="#ppt_w*sin(2.5*pi*$)">
                                          <p:val>
                                            <p:fltVal val="0"/>
                                          </p:val>
                                        </p:tav>
                                        <p:tav tm="100000">
                                          <p:val>
                                            <p:fltVal val="1"/>
                                          </p:val>
                                        </p:tav>
                                      </p:tavLst>
                                    </p:anim>
                                    <p:anim calcmode="lin" valueType="num">
                                      <p:cBhvr>
                                        <p:cTn id="78" dur="20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22" presetClass="entr" presetSubtype="4" fill="hold" grpId="0" nodeType="click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wipe(down)">
                                      <p:cBhvr>
                                        <p:cTn id="83" dur="500"/>
                                        <p:tgtEl>
                                          <p:spTgt spid="34"/>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grpId="0" nodeType="clickEffect">
                                  <p:stCondLst>
                                    <p:cond delay="0"/>
                                  </p:stCondLst>
                                  <p:childTnLst>
                                    <p:set>
                                      <p:cBhvr>
                                        <p:cTn id="92" dur="1" fill="hold">
                                          <p:stCondLst>
                                            <p:cond delay="0"/>
                                          </p:stCondLst>
                                        </p:cTn>
                                        <p:tgtEl>
                                          <p:spTgt spid="28"/>
                                        </p:tgtEl>
                                        <p:attrNameLst>
                                          <p:attrName>style.visibility</p:attrName>
                                        </p:attrNameLst>
                                      </p:cBhvr>
                                      <p:to>
                                        <p:strVal val="visible"/>
                                      </p:to>
                                    </p:set>
                                    <p:animEffect transition="in" filter="barn(inVertical)">
                                      <p:cBhvr>
                                        <p:cTn id="9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6" grpId="0"/>
      <p:bldP spid="20" grpId="0"/>
      <p:bldP spid="22" grpId="0"/>
      <p:bldP spid="24" grpId="0"/>
      <p:bldP spid="26" grpId="0"/>
      <p:bldP spid="28" grpId="0"/>
      <p:bldP spid="34"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BD2923-DC90-33AF-F164-D61711FC92E5}"/>
              </a:ext>
            </a:extLst>
          </p:cNvPr>
          <p:cNvPicPr>
            <a:picLocks noChangeAspect="1"/>
          </p:cNvPicPr>
          <p:nvPr/>
        </p:nvPicPr>
        <p:blipFill>
          <a:blip r:embed="rId2"/>
          <a:stretch>
            <a:fillRect/>
          </a:stretch>
        </p:blipFill>
        <p:spPr>
          <a:xfrm>
            <a:off x="9230333" y="0"/>
            <a:ext cx="2880984" cy="1825570"/>
          </a:xfrm>
          <a:prstGeom prst="rect">
            <a:avLst/>
          </a:prstGeom>
        </p:spPr>
      </p:pic>
      <p:sp>
        <p:nvSpPr>
          <p:cNvPr id="8" name="TextBox 7">
            <a:extLst>
              <a:ext uri="{FF2B5EF4-FFF2-40B4-BE49-F238E27FC236}">
                <a16:creationId xmlns:a16="http://schemas.microsoft.com/office/drawing/2014/main" id="{F7328F35-1FF7-46C8-DF68-82AE42575813}"/>
              </a:ext>
            </a:extLst>
          </p:cNvPr>
          <p:cNvSpPr txBox="1"/>
          <p:nvPr/>
        </p:nvSpPr>
        <p:spPr>
          <a:xfrm>
            <a:off x="10305684" y="1072026"/>
            <a:ext cx="1805634" cy="461665"/>
          </a:xfrm>
          <a:prstGeom prst="rect">
            <a:avLst/>
          </a:prstGeom>
          <a:noFill/>
        </p:spPr>
        <p:txBody>
          <a:bodyPr wrap="square">
            <a:spAutoFit/>
          </a:bodyPr>
          <a:lstStyle/>
          <a:p>
            <a:r>
              <a:rPr lang="bn-IN" sz="2400" u="sng" dirty="0">
                <a:solidFill>
                  <a:srgbClr val="FFFF00"/>
                </a:solidFill>
                <a:latin typeface="SutonnyOMJ" panose="01010600010101010101" pitchFamily="2" charset="0"/>
                <a:cs typeface="SutonnyOMJ" panose="01010600010101010101" pitchFamily="2" charset="0"/>
              </a:rPr>
              <a:t>ব্যবসায়ের বৈশিষ্ট্য </a:t>
            </a:r>
            <a:endParaRPr lang="en-US" sz="2400" dirty="0">
              <a:solidFill>
                <a:srgbClr val="FFFF00"/>
              </a:solidFill>
            </a:endParaRPr>
          </a:p>
        </p:txBody>
      </p:sp>
      <p:sp>
        <p:nvSpPr>
          <p:cNvPr id="16" name="TextBox 15">
            <a:extLst>
              <a:ext uri="{FF2B5EF4-FFF2-40B4-BE49-F238E27FC236}">
                <a16:creationId xmlns:a16="http://schemas.microsoft.com/office/drawing/2014/main" id="{83F4D0FE-182F-0CB5-4E9F-CEA1C13312EE}"/>
              </a:ext>
            </a:extLst>
          </p:cNvPr>
          <p:cNvSpPr txBox="1"/>
          <p:nvPr/>
        </p:nvSpPr>
        <p:spPr>
          <a:xfrm>
            <a:off x="342899" y="247288"/>
            <a:ext cx="6145306" cy="400110"/>
          </a:xfrm>
          <a:prstGeom prst="rect">
            <a:avLst/>
          </a:prstGeom>
          <a:noFill/>
        </p:spPr>
        <p:txBody>
          <a:bodyPr wrap="square">
            <a:spAutoFit/>
          </a:bodyPr>
          <a:lstStyle/>
          <a:p>
            <a:r>
              <a:rPr lang="bn-IN" sz="1800" u="sng" dirty="0">
                <a:solidFill>
                  <a:srgbClr val="FF0000"/>
                </a:solidFill>
                <a:latin typeface="SutonnyOMJ" panose="01010600010101010101" pitchFamily="2" charset="0"/>
                <a:cs typeface="SutonnyOMJ" panose="01010600010101010101" pitchFamily="2" charset="0"/>
              </a:rPr>
              <a:t>ব্যবসায়ের বৈশিষ্ট্য (</a:t>
            </a:r>
            <a:r>
              <a:rPr lang="en-IN" sz="2000" u="sng" dirty="0">
                <a:solidFill>
                  <a:srgbClr val="FF0000"/>
                </a:solidFill>
                <a:latin typeface="+mn-lt"/>
                <a:cs typeface="SutonnyOMJ" panose="01010600010101010101" pitchFamily="2" charset="0"/>
              </a:rPr>
              <a:t>Characteristics</a:t>
            </a:r>
            <a:r>
              <a:rPr lang="en-IN" sz="1800" u="sng" dirty="0">
                <a:solidFill>
                  <a:srgbClr val="FF0000"/>
                </a:solidFill>
                <a:latin typeface="+mn-lt"/>
                <a:cs typeface="SutonnyOMJ" panose="01010600010101010101" pitchFamily="2" charset="0"/>
              </a:rPr>
              <a:t> of Business</a:t>
            </a:r>
            <a:r>
              <a:rPr lang="en-IN" sz="1800" u="sng" dirty="0">
                <a:solidFill>
                  <a:srgbClr val="FF0000"/>
                </a:solidFill>
                <a:latin typeface="SutonnyOMJ" panose="01010600010101010101" pitchFamily="2" charset="0"/>
                <a:cs typeface="SutonnyOMJ" panose="01010600010101010101" pitchFamily="2" charset="0"/>
              </a:rPr>
              <a:t>):</a:t>
            </a:r>
            <a:endParaRPr lang="en-US" dirty="0">
              <a:solidFill>
                <a:srgbClr val="FF0000"/>
              </a:solidFill>
            </a:endParaRPr>
          </a:p>
        </p:txBody>
      </p:sp>
      <p:sp>
        <p:nvSpPr>
          <p:cNvPr id="20" name="TextBox 19">
            <a:extLst>
              <a:ext uri="{FF2B5EF4-FFF2-40B4-BE49-F238E27FC236}">
                <a16:creationId xmlns:a16="http://schemas.microsoft.com/office/drawing/2014/main" id="{CB5B86E1-F2AE-655C-A0C0-502D8DF75370}"/>
              </a:ext>
            </a:extLst>
          </p:cNvPr>
          <p:cNvSpPr txBox="1"/>
          <p:nvPr/>
        </p:nvSpPr>
        <p:spPr>
          <a:xfrm>
            <a:off x="221875" y="667080"/>
            <a:ext cx="8209430"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হলো মুনাফার আশায় সম্পাদিত বৈধ অর্থনৈতিক কাজের সমষ্টি। নিচে ব্যবসায়ের বৈশিষ্ট্যগুলো বর্ণনা করা হলো-</a:t>
            </a:r>
            <a:endParaRPr lang="en-US" sz="1400" kern="100" dirty="0">
              <a:effectLst/>
              <a:latin typeface="Aptos"/>
              <a:ea typeface="Times New Roman" panose="02020603050405020304" pitchFamily="18" charset="0"/>
              <a:cs typeface="Vrinda"/>
            </a:endParaRPr>
          </a:p>
        </p:txBody>
      </p:sp>
      <p:pic>
        <p:nvPicPr>
          <p:cNvPr id="24" name="Picture 23">
            <a:extLst>
              <a:ext uri="{FF2B5EF4-FFF2-40B4-BE49-F238E27FC236}">
                <a16:creationId xmlns:a16="http://schemas.microsoft.com/office/drawing/2014/main" id="{8BA34AA9-EA25-5F02-121C-8F59F4DF3C9D}"/>
              </a:ext>
            </a:extLst>
          </p:cNvPr>
          <p:cNvPicPr>
            <a:picLocks noChangeAspect="1"/>
          </p:cNvPicPr>
          <p:nvPr/>
        </p:nvPicPr>
        <p:blipFill>
          <a:blip r:embed="rId3"/>
          <a:stretch>
            <a:fillRect/>
          </a:stretch>
        </p:blipFill>
        <p:spPr>
          <a:xfrm>
            <a:off x="9230333" y="1828800"/>
            <a:ext cx="2847975" cy="1600200"/>
          </a:xfrm>
          <a:prstGeom prst="rect">
            <a:avLst/>
          </a:prstGeom>
        </p:spPr>
      </p:pic>
      <p:sp>
        <p:nvSpPr>
          <p:cNvPr id="28" name="TextBox 27">
            <a:extLst>
              <a:ext uri="{FF2B5EF4-FFF2-40B4-BE49-F238E27FC236}">
                <a16:creationId xmlns:a16="http://schemas.microsoft.com/office/drawing/2014/main" id="{4CE4FB83-1C8A-E00F-C6A7-A08574B0B11B}"/>
              </a:ext>
            </a:extLst>
          </p:cNvPr>
          <p:cNvSpPr txBox="1"/>
          <p:nvPr/>
        </p:nvSpPr>
        <p:spPr>
          <a:xfrm>
            <a:off x="221875" y="1386465"/>
            <a:ext cx="4269443" cy="400110"/>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মুনাফা অর্জনের লক্ষ্য (</a:t>
            </a:r>
            <a:r>
              <a:rPr lang="en-IN" sz="2000" u="sng" dirty="0">
                <a:solidFill>
                  <a:srgbClr val="FF0000"/>
                </a:solidFill>
                <a:effectLst/>
                <a:ea typeface="Times New Roman" panose="02020603050405020304" pitchFamily="18" charset="0"/>
              </a:rPr>
              <a:t>Goal to earn profit): </a:t>
            </a:r>
            <a:endParaRPr lang="en-US" sz="2000" u="sng" dirty="0">
              <a:solidFill>
                <a:srgbClr val="FF0000"/>
              </a:solidFill>
            </a:endParaRPr>
          </a:p>
        </p:txBody>
      </p:sp>
      <p:sp>
        <p:nvSpPr>
          <p:cNvPr id="31" name="TextBox 30">
            <a:extLst>
              <a:ext uri="{FF2B5EF4-FFF2-40B4-BE49-F238E27FC236}">
                <a16:creationId xmlns:a16="http://schemas.microsoft.com/office/drawing/2014/main" id="{F9FE1DC4-DF26-DA2E-7647-0192C489A326}"/>
              </a:ext>
            </a:extLst>
          </p:cNvPr>
          <p:cNvSpPr txBox="1"/>
          <p:nvPr/>
        </p:nvSpPr>
        <p:spPr>
          <a:xfrm>
            <a:off x="9438706" y="2089000"/>
            <a:ext cx="1733956" cy="369332"/>
          </a:xfrm>
          <a:prstGeom prst="rect">
            <a:avLst/>
          </a:prstGeom>
          <a:noFill/>
        </p:spPr>
        <p:txBody>
          <a:bodyPr wrap="square">
            <a:spAutoFit/>
          </a:bodyPr>
          <a:lstStyle/>
          <a:p>
            <a:r>
              <a:rPr lang="bn-IN" sz="1800" u="sng" dirty="0">
                <a:effectLst/>
                <a:ea typeface="Times New Roman" panose="02020603050405020304" pitchFamily="18" charset="0"/>
                <a:cs typeface="SutonnyOMJ" panose="01010600010101010101" pitchFamily="2" charset="0"/>
              </a:rPr>
              <a:t>মুনাফা অর্জনের লক্ষ্য </a:t>
            </a:r>
            <a:endParaRPr lang="en-US" dirty="0"/>
          </a:p>
        </p:txBody>
      </p:sp>
      <p:sp>
        <p:nvSpPr>
          <p:cNvPr id="33" name="TextBox 32">
            <a:extLst>
              <a:ext uri="{FF2B5EF4-FFF2-40B4-BE49-F238E27FC236}">
                <a16:creationId xmlns:a16="http://schemas.microsoft.com/office/drawing/2014/main" id="{EC84983E-361F-BBD4-B8D9-3024544E6D89}"/>
              </a:ext>
            </a:extLst>
          </p:cNvPr>
          <p:cNvSpPr txBox="1"/>
          <p:nvPr/>
        </p:nvSpPr>
        <p:spPr>
          <a:xfrm>
            <a:off x="221875" y="1798074"/>
            <a:ext cx="853216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প্রতিষ্ঠানের কাঙ্ক্ষিত ফল বা মূল অভিপ্রায়কে লক্ষ্য বলা হয়। ব্যবসায়ের প্রধান বৈশিষ্ট্য হলো মুনাফা অর্জনের চেষ্টা। মুনাফা অর্জনের লক্ষ্যে ব্যবসায়ের সব কাজ ঝুঁকি নিয়ে পরিচালিত হয়। তাই মুনাফাকে ঝুঁকি গ্রহণের পুরস্কার বা প্রতিদান বলা হয়।</a:t>
            </a:r>
            <a:endParaRPr lang="en-US" sz="1400" kern="100" dirty="0">
              <a:effectLst/>
              <a:latin typeface="Aptos"/>
              <a:ea typeface="Times New Roman" panose="02020603050405020304" pitchFamily="18" charset="0"/>
              <a:cs typeface="Vrinda"/>
            </a:endParaRPr>
          </a:p>
        </p:txBody>
      </p:sp>
      <p:pic>
        <p:nvPicPr>
          <p:cNvPr id="35" name="Picture 34">
            <a:extLst>
              <a:ext uri="{FF2B5EF4-FFF2-40B4-BE49-F238E27FC236}">
                <a16:creationId xmlns:a16="http://schemas.microsoft.com/office/drawing/2014/main" id="{A1A805F6-E0A9-F94A-A4BF-502F9B31B71A}"/>
              </a:ext>
            </a:extLst>
          </p:cNvPr>
          <p:cNvPicPr>
            <a:picLocks noChangeAspect="1"/>
          </p:cNvPicPr>
          <p:nvPr/>
        </p:nvPicPr>
        <p:blipFill>
          <a:blip r:embed="rId4"/>
          <a:stretch>
            <a:fillRect/>
          </a:stretch>
        </p:blipFill>
        <p:spPr>
          <a:xfrm>
            <a:off x="9160336" y="3399715"/>
            <a:ext cx="3031664" cy="1753517"/>
          </a:xfrm>
          <a:prstGeom prst="rect">
            <a:avLst/>
          </a:prstGeom>
        </p:spPr>
      </p:pic>
      <p:sp>
        <p:nvSpPr>
          <p:cNvPr id="37" name="TextBox 36">
            <a:extLst>
              <a:ext uri="{FF2B5EF4-FFF2-40B4-BE49-F238E27FC236}">
                <a16:creationId xmlns:a16="http://schemas.microsoft.com/office/drawing/2014/main" id="{F1784530-3DE3-68AF-C3D9-625C57C45D03}"/>
              </a:ext>
            </a:extLst>
          </p:cNvPr>
          <p:cNvSpPr txBox="1"/>
          <p:nvPr/>
        </p:nvSpPr>
        <p:spPr>
          <a:xfrm>
            <a:off x="9282416" y="3689200"/>
            <a:ext cx="1620487" cy="369332"/>
          </a:xfrm>
          <a:prstGeom prst="rect">
            <a:avLst/>
          </a:prstGeom>
          <a:noFill/>
        </p:spPr>
        <p:txBody>
          <a:bodyPr wrap="square">
            <a:spAutoFit/>
          </a:bodyPr>
          <a:lstStyle/>
          <a:p>
            <a:r>
              <a:rPr lang="bn-IN" sz="1800" u="sng" kern="100" dirty="0">
                <a:solidFill>
                  <a:srgbClr val="FFFF00"/>
                </a:solidFill>
                <a:effectLst/>
                <a:ea typeface="Times New Roman" panose="02020603050405020304" pitchFamily="18" charset="0"/>
                <a:cs typeface="SutonnyOMJ" panose="01010600010101010101" pitchFamily="2" charset="0"/>
              </a:rPr>
              <a:t>আইনগত বৈধতা </a:t>
            </a:r>
            <a:endParaRPr lang="en-US" dirty="0">
              <a:solidFill>
                <a:srgbClr val="FFFF00"/>
              </a:solidFill>
            </a:endParaRPr>
          </a:p>
        </p:txBody>
      </p:sp>
      <p:sp>
        <p:nvSpPr>
          <p:cNvPr id="39" name="TextBox 38">
            <a:extLst>
              <a:ext uri="{FF2B5EF4-FFF2-40B4-BE49-F238E27FC236}">
                <a16:creationId xmlns:a16="http://schemas.microsoft.com/office/drawing/2014/main" id="{F8D512B6-1D6B-FFFD-CC96-75A4974BFEB5}"/>
              </a:ext>
            </a:extLst>
          </p:cNvPr>
          <p:cNvSpPr txBox="1"/>
          <p:nvPr/>
        </p:nvSpPr>
        <p:spPr>
          <a:xfrm>
            <a:off x="221875" y="2822314"/>
            <a:ext cx="2847975"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আইনগত বৈধতা (</a:t>
            </a:r>
            <a:r>
              <a:rPr lang="en-IN" sz="2000" u="sng" kern="100" dirty="0">
                <a:solidFill>
                  <a:srgbClr val="FF0000"/>
                </a:solidFill>
                <a:effectLst/>
                <a:ea typeface="Times New Roman" panose="02020603050405020304" pitchFamily="18" charset="0"/>
                <a:cs typeface="Vrinda"/>
              </a:rPr>
              <a:t>Legality):</a:t>
            </a:r>
            <a:endParaRPr lang="en-US" sz="2000" u="sng" kern="100" dirty="0">
              <a:solidFill>
                <a:srgbClr val="FF0000"/>
              </a:solidFill>
              <a:effectLst/>
              <a:latin typeface="Aptos"/>
              <a:ea typeface="Times New Roman" panose="02020603050405020304" pitchFamily="18" charset="0"/>
              <a:cs typeface="Vrinda"/>
            </a:endParaRPr>
          </a:p>
        </p:txBody>
      </p:sp>
      <p:sp>
        <p:nvSpPr>
          <p:cNvPr id="41" name="TextBox 40">
            <a:extLst>
              <a:ext uri="{FF2B5EF4-FFF2-40B4-BE49-F238E27FC236}">
                <a16:creationId xmlns:a16="http://schemas.microsoft.com/office/drawing/2014/main" id="{470E7673-8293-2755-D992-E6F077735577}"/>
              </a:ext>
            </a:extLst>
          </p:cNvPr>
          <p:cNvSpPr txBox="1"/>
          <p:nvPr/>
        </p:nvSpPr>
        <p:spPr>
          <a:xfrm>
            <a:off x="342898" y="3231001"/>
            <a:ext cx="8236325"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দেশের প্রচলিত আইন অনুযায়ী বৈধ হতে হয়। অবৈধভাবে পণ্যদ্রব্য উৎপাদন ও সেবা দিয়ে অর্থ উপার্জন করাকে ব্যবসায় বলা যায় না।</a:t>
            </a:r>
            <a:endParaRPr lang="en-US" sz="1400" kern="100" dirty="0">
              <a:effectLst/>
              <a:latin typeface="Aptos"/>
              <a:ea typeface="Times New Roman" panose="02020603050405020304" pitchFamily="18" charset="0"/>
              <a:cs typeface="Vrinda"/>
            </a:endParaRPr>
          </a:p>
        </p:txBody>
      </p:sp>
      <p:pic>
        <p:nvPicPr>
          <p:cNvPr id="43" name="Picture 42">
            <a:extLst>
              <a:ext uri="{FF2B5EF4-FFF2-40B4-BE49-F238E27FC236}">
                <a16:creationId xmlns:a16="http://schemas.microsoft.com/office/drawing/2014/main" id="{07F9E3EB-B7AB-9F08-AE57-9B76A4EE63F0}"/>
              </a:ext>
            </a:extLst>
          </p:cNvPr>
          <p:cNvPicPr>
            <a:picLocks noChangeAspect="1"/>
          </p:cNvPicPr>
          <p:nvPr/>
        </p:nvPicPr>
        <p:blipFill>
          <a:blip r:embed="rId5"/>
          <a:stretch>
            <a:fillRect/>
          </a:stretch>
        </p:blipFill>
        <p:spPr>
          <a:xfrm>
            <a:off x="5969356" y="4548205"/>
            <a:ext cx="2923177" cy="2175281"/>
          </a:xfrm>
          <a:prstGeom prst="rect">
            <a:avLst/>
          </a:prstGeom>
        </p:spPr>
      </p:pic>
      <p:sp>
        <p:nvSpPr>
          <p:cNvPr id="45" name="TextBox 44">
            <a:extLst>
              <a:ext uri="{FF2B5EF4-FFF2-40B4-BE49-F238E27FC236}">
                <a16:creationId xmlns:a16="http://schemas.microsoft.com/office/drawing/2014/main" id="{AA0ABFC8-384D-BA95-AFC2-54A47D346469}"/>
              </a:ext>
            </a:extLst>
          </p:cNvPr>
          <p:cNvSpPr txBox="1"/>
          <p:nvPr/>
        </p:nvSpPr>
        <p:spPr>
          <a:xfrm>
            <a:off x="6950823" y="5790809"/>
            <a:ext cx="1319118" cy="461665"/>
          </a:xfrm>
          <a:prstGeom prst="rect">
            <a:avLst/>
          </a:prstGeom>
          <a:noFill/>
        </p:spPr>
        <p:txBody>
          <a:bodyPr wrap="square">
            <a:spAutoFit/>
          </a:bodyPr>
          <a:lstStyle/>
          <a:p>
            <a:r>
              <a:rPr lang="bn-IN" sz="2400" u="sng" kern="100" dirty="0">
                <a:solidFill>
                  <a:srgbClr val="FFFF00"/>
                </a:solidFill>
                <a:effectLst/>
                <a:ea typeface="Times New Roman" panose="02020603050405020304" pitchFamily="18" charset="0"/>
                <a:cs typeface="SutonnyOMJ" panose="01010600010101010101" pitchFamily="2" charset="0"/>
              </a:rPr>
              <a:t>আর্থিক মূল্য </a:t>
            </a:r>
            <a:endParaRPr lang="en-US" sz="2400" dirty="0">
              <a:solidFill>
                <a:srgbClr val="FFFF00"/>
              </a:solidFill>
            </a:endParaRPr>
          </a:p>
        </p:txBody>
      </p:sp>
      <p:sp>
        <p:nvSpPr>
          <p:cNvPr id="61" name="TextBox 60">
            <a:extLst>
              <a:ext uri="{FF2B5EF4-FFF2-40B4-BE49-F238E27FC236}">
                <a16:creationId xmlns:a16="http://schemas.microsoft.com/office/drawing/2014/main" id="{FB64828F-0F03-8B25-DCDD-FB32CF87D4CB}"/>
              </a:ext>
            </a:extLst>
          </p:cNvPr>
          <p:cNvSpPr txBox="1"/>
          <p:nvPr/>
        </p:nvSpPr>
        <p:spPr>
          <a:xfrm>
            <a:off x="407861" y="4065275"/>
            <a:ext cx="3276633"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আর্থিক মূল্য (</a:t>
            </a:r>
            <a:r>
              <a:rPr lang="en-IN" sz="2000" u="sng" kern="100" dirty="0">
                <a:solidFill>
                  <a:srgbClr val="FF0000"/>
                </a:solidFill>
                <a:effectLst/>
                <a:ea typeface="Times New Roman" panose="02020603050405020304" pitchFamily="18" charset="0"/>
                <a:cs typeface="Vrinda"/>
              </a:rPr>
              <a:t>Monetary value):</a:t>
            </a:r>
            <a:endParaRPr lang="en-US" sz="2000" u="sng" kern="100" dirty="0">
              <a:solidFill>
                <a:srgbClr val="FF0000"/>
              </a:solidFill>
              <a:effectLst/>
              <a:latin typeface="Aptos"/>
              <a:ea typeface="Times New Roman" panose="02020603050405020304" pitchFamily="18" charset="0"/>
              <a:cs typeface="Vrinda"/>
            </a:endParaRPr>
          </a:p>
        </p:txBody>
      </p:sp>
      <p:sp>
        <p:nvSpPr>
          <p:cNvPr id="63" name="TextBox 62">
            <a:extLst>
              <a:ext uri="{FF2B5EF4-FFF2-40B4-BE49-F238E27FC236}">
                <a16:creationId xmlns:a16="http://schemas.microsoft.com/office/drawing/2014/main" id="{2B5BD920-42BF-EBB8-FC2B-4DAC73BADF6E}"/>
              </a:ext>
            </a:extLst>
          </p:cNvPr>
          <p:cNvSpPr txBox="1"/>
          <p:nvPr/>
        </p:nvSpPr>
        <p:spPr>
          <a:xfrm>
            <a:off x="407861" y="4548205"/>
            <a:ext cx="5293692"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একটি অর্থনৈতিক কাজ। অর্থ দ্বারা ব্যবসায়ের প্রতিটি কাজের মূল্য নিরূপণ করা হয়। অর্থের মাপকাঠিতে যেসব কাজের মূল্য নিরূপণ করা যায় না, তা ব্যবসায়ের আওতাভুক্ত নয়।</a:t>
            </a:r>
            <a:endParaRPr lang="en-US" sz="1400" kern="100" dirty="0">
              <a:effectLst/>
              <a:latin typeface="Aptos"/>
              <a:ea typeface="Times New Roman" panose="02020603050405020304" pitchFamily="18" charset="0"/>
              <a:cs typeface="Vrinda"/>
            </a:endParaRPr>
          </a:p>
        </p:txBody>
      </p:sp>
    </p:spTree>
    <p:extLst>
      <p:ext uri="{BB962C8B-B14F-4D97-AF65-F5344CB8AC3E}">
        <p14:creationId xmlns:p14="http://schemas.microsoft.com/office/powerpoint/2010/main" val="28036959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ppt_x"/>
                                          </p:val>
                                        </p:tav>
                                        <p:tav tm="100000">
                                          <p:val>
                                            <p:strVal val="#ppt_x"/>
                                          </p:val>
                                        </p:tav>
                                      </p:tavLst>
                                    </p:anim>
                                    <p:anim calcmode="lin" valueType="num">
                                      <p:cBhvr additive="base">
                                        <p:cTn id="1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down)">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barn(inVertical)">
                                      <p:cBhvr>
                                        <p:cTn id="36" dur="500"/>
                                        <p:tgtEl>
                                          <p:spTgt spid="31"/>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500"/>
                                        <p:tgtEl>
                                          <p:spTgt spid="33"/>
                                        </p:tgtEl>
                                      </p:cBhvr>
                                    </p:animEffect>
                                  </p:childTnLst>
                                </p:cTn>
                              </p:par>
                            </p:childTnLst>
                          </p:cTn>
                        </p:par>
                      </p:childTnLst>
                    </p:cTn>
                  </p:par>
                  <p:par>
                    <p:cTn id="48" fill="hold">
                      <p:stCondLst>
                        <p:cond delay="indefinite"/>
                      </p:stCondLst>
                      <p:childTnLst>
                        <p:par>
                          <p:cTn id="49" fill="hold">
                            <p:stCondLst>
                              <p:cond delay="0"/>
                            </p:stCondLst>
                            <p:childTnLst>
                              <p:par>
                                <p:cTn id="50" presetID="45" presetClass="entr" presetSubtype="0"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2000"/>
                                        <p:tgtEl>
                                          <p:spTgt spid="35"/>
                                        </p:tgtEl>
                                      </p:cBhvr>
                                    </p:animEffect>
                                    <p:anim calcmode="lin" valueType="num">
                                      <p:cBhvr>
                                        <p:cTn id="53" dur="2000" fill="hold"/>
                                        <p:tgtEl>
                                          <p:spTgt spid="35"/>
                                        </p:tgtEl>
                                        <p:attrNameLst>
                                          <p:attrName>ppt_w</p:attrName>
                                        </p:attrNameLst>
                                      </p:cBhvr>
                                      <p:tavLst>
                                        <p:tav tm="0" fmla="#ppt_w*sin(2.5*pi*$)">
                                          <p:val>
                                            <p:fltVal val="0"/>
                                          </p:val>
                                        </p:tav>
                                        <p:tav tm="100000">
                                          <p:val>
                                            <p:fltVal val="1"/>
                                          </p:val>
                                        </p:tav>
                                      </p:tavLst>
                                    </p:anim>
                                    <p:anim calcmode="lin" valueType="num">
                                      <p:cBhvr>
                                        <p:cTn id="54" dur="2000" fill="hold"/>
                                        <p:tgtEl>
                                          <p:spTgt spid="35"/>
                                        </p:tgtEl>
                                        <p:attrNameLst>
                                          <p:attrName>ppt_h</p:attrName>
                                        </p:attrNameLst>
                                      </p:cBhvr>
                                      <p:tavLst>
                                        <p:tav tm="0">
                                          <p:val>
                                            <p:strVal val="#ppt_h"/>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1000"/>
                                        <p:tgtEl>
                                          <p:spTgt spid="37"/>
                                        </p:tgtEl>
                                      </p:cBhvr>
                                    </p:animEffect>
                                    <p:anim calcmode="lin" valueType="num">
                                      <p:cBhvr>
                                        <p:cTn id="60" dur="1000" fill="hold"/>
                                        <p:tgtEl>
                                          <p:spTgt spid="37"/>
                                        </p:tgtEl>
                                        <p:attrNameLst>
                                          <p:attrName>ppt_x</p:attrName>
                                        </p:attrNameLst>
                                      </p:cBhvr>
                                      <p:tavLst>
                                        <p:tav tm="0">
                                          <p:val>
                                            <p:strVal val="#ppt_x"/>
                                          </p:val>
                                        </p:tav>
                                        <p:tav tm="100000">
                                          <p:val>
                                            <p:strVal val="#ppt_x"/>
                                          </p:val>
                                        </p:tav>
                                      </p:tavLst>
                                    </p:anim>
                                    <p:anim calcmode="lin" valueType="num">
                                      <p:cBhvr>
                                        <p:cTn id="61"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500" fill="hold"/>
                                        <p:tgtEl>
                                          <p:spTgt spid="39"/>
                                        </p:tgtEl>
                                        <p:attrNameLst>
                                          <p:attrName>ppt_x</p:attrName>
                                        </p:attrNameLst>
                                      </p:cBhvr>
                                      <p:tavLst>
                                        <p:tav tm="0">
                                          <p:val>
                                            <p:strVal val="#ppt_x"/>
                                          </p:val>
                                        </p:tav>
                                        <p:tav tm="100000">
                                          <p:val>
                                            <p:strVal val="#ppt_x"/>
                                          </p:val>
                                        </p:tav>
                                      </p:tavLst>
                                    </p:anim>
                                    <p:anim calcmode="lin" valueType="num">
                                      <p:cBhvr additive="base">
                                        <p:cTn id="67"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1000"/>
                                        <p:tgtEl>
                                          <p:spTgt spid="41"/>
                                        </p:tgtEl>
                                      </p:cBhvr>
                                    </p:animEffect>
                                    <p:anim calcmode="lin" valueType="num">
                                      <p:cBhvr>
                                        <p:cTn id="73" dur="1000" fill="hold"/>
                                        <p:tgtEl>
                                          <p:spTgt spid="41"/>
                                        </p:tgtEl>
                                        <p:attrNameLst>
                                          <p:attrName>ppt_x</p:attrName>
                                        </p:attrNameLst>
                                      </p:cBhvr>
                                      <p:tavLst>
                                        <p:tav tm="0">
                                          <p:val>
                                            <p:strVal val="#ppt_x"/>
                                          </p:val>
                                        </p:tav>
                                        <p:tav tm="100000">
                                          <p:val>
                                            <p:strVal val="#ppt_x"/>
                                          </p:val>
                                        </p:tav>
                                      </p:tavLst>
                                    </p:anim>
                                    <p:anim calcmode="lin" valueType="num">
                                      <p:cBhvr>
                                        <p:cTn id="7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fade">
                                      <p:cBhvr>
                                        <p:cTn id="84" dur="1000"/>
                                        <p:tgtEl>
                                          <p:spTgt spid="45"/>
                                        </p:tgtEl>
                                      </p:cBhvr>
                                    </p:animEffect>
                                    <p:anim calcmode="lin" valueType="num">
                                      <p:cBhvr>
                                        <p:cTn id="85" dur="1000" fill="hold"/>
                                        <p:tgtEl>
                                          <p:spTgt spid="45"/>
                                        </p:tgtEl>
                                        <p:attrNameLst>
                                          <p:attrName>ppt_x</p:attrName>
                                        </p:attrNameLst>
                                      </p:cBhvr>
                                      <p:tavLst>
                                        <p:tav tm="0">
                                          <p:val>
                                            <p:strVal val="#ppt_x"/>
                                          </p:val>
                                        </p:tav>
                                        <p:tav tm="100000">
                                          <p:val>
                                            <p:strVal val="#ppt_x"/>
                                          </p:val>
                                        </p:tav>
                                      </p:tavLst>
                                    </p:anim>
                                    <p:anim calcmode="lin" valueType="num">
                                      <p:cBhvr>
                                        <p:cTn id="86"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61"/>
                                        </p:tgtEl>
                                        <p:attrNameLst>
                                          <p:attrName>style.visibility</p:attrName>
                                        </p:attrNameLst>
                                      </p:cBhvr>
                                      <p:to>
                                        <p:strVal val="visible"/>
                                      </p:to>
                                    </p:set>
                                    <p:anim calcmode="lin" valueType="num">
                                      <p:cBhvr additive="base">
                                        <p:cTn id="91" dur="500" fill="hold"/>
                                        <p:tgtEl>
                                          <p:spTgt spid="61"/>
                                        </p:tgtEl>
                                        <p:attrNameLst>
                                          <p:attrName>ppt_x</p:attrName>
                                        </p:attrNameLst>
                                      </p:cBhvr>
                                      <p:tavLst>
                                        <p:tav tm="0">
                                          <p:val>
                                            <p:strVal val="#ppt_x"/>
                                          </p:val>
                                        </p:tav>
                                        <p:tav tm="100000">
                                          <p:val>
                                            <p:strVal val="#ppt_x"/>
                                          </p:val>
                                        </p:tav>
                                      </p:tavLst>
                                    </p:anim>
                                    <p:anim calcmode="lin" valueType="num">
                                      <p:cBhvr additive="base">
                                        <p:cTn id="92"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16" presetClass="entr" presetSubtype="21" fill="hold" grpId="0" nodeType="click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barn(inVertical)">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0" grpId="0"/>
      <p:bldP spid="28" grpId="0"/>
      <p:bldP spid="31" grpId="0"/>
      <p:bldP spid="33" grpId="0"/>
      <p:bldP spid="37" grpId="0"/>
      <p:bldP spid="39" grpId="0"/>
      <p:bldP spid="41" grpId="0"/>
      <p:bldP spid="45" grpId="0"/>
      <p:bldP spid="61" grpId="0"/>
      <p:bldP spid="6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C661D7-A4FF-7D8F-4174-B870CA3C0B38}"/>
              </a:ext>
            </a:extLst>
          </p:cNvPr>
          <p:cNvPicPr>
            <a:picLocks noChangeAspect="1"/>
          </p:cNvPicPr>
          <p:nvPr/>
        </p:nvPicPr>
        <p:blipFill>
          <a:blip r:embed="rId2"/>
          <a:stretch>
            <a:fillRect/>
          </a:stretch>
        </p:blipFill>
        <p:spPr>
          <a:xfrm>
            <a:off x="8575470" y="0"/>
            <a:ext cx="3616530" cy="2113552"/>
          </a:xfrm>
          <a:prstGeom prst="rect">
            <a:avLst/>
          </a:prstGeom>
        </p:spPr>
      </p:pic>
      <p:sp>
        <p:nvSpPr>
          <p:cNvPr id="9" name="TextBox 8">
            <a:extLst>
              <a:ext uri="{FF2B5EF4-FFF2-40B4-BE49-F238E27FC236}">
                <a16:creationId xmlns:a16="http://schemas.microsoft.com/office/drawing/2014/main" id="{FC11BB77-71C9-BF46-B1B1-BE2C937DF4D1}"/>
              </a:ext>
            </a:extLst>
          </p:cNvPr>
          <p:cNvSpPr txBox="1"/>
          <p:nvPr/>
        </p:nvSpPr>
        <p:spPr>
          <a:xfrm>
            <a:off x="9770014" y="1430632"/>
            <a:ext cx="1425389" cy="400110"/>
          </a:xfrm>
          <a:prstGeom prst="rect">
            <a:avLst/>
          </a:prstGeom>
          <a:noFill/>
        </p:spPr>
        <p:txBody>
          <a:bodyPr wrap="square">
            <a:spAutoFit/>
          </a:bodyPr>
          <a:lstStyle/>
          <a:p>
            <a:r>
              <a:rPr lang="bn-IN" sz="2000" kern="100" dirty="0">
                <a:effectLst/>
                <a:ea typeface="Times New Roman" panose="02020603050405020304" pitchFamily="18" charset="0"/>
                <a:cs typeface="SutonnyOMJ" panose="01010600010101010101" pitchFamily="2" charset="0"/>
              </a:rPr>
              <a:t>উপযোগ সৃষ্টি </a:t>
            </a:r>
            <a:endParaRPr lang="en-US" sz="2000" dirty="0"/>
          </a:p>
        </p:txBody>
      </p:sp>
      <p:sp>
        <p:nvSpPr>
          <p:cNvPr id="25" name="TextBox 24">
            <a:extLst>
              <a:ext uri="{FF2B5EF4-FFF2-40B4-BE49-F238E27FC236}">
                <a16:creationId xmlns:a16="http://schemas.microsoft.com/office/drawing/2014/main" id="{C824A9D4-ECCC-2A41-A56E-8BBFC88B3A45}"/>
              </a:ext>
            </a:extLst>
          </p:cNvPr>
          <p:cNvSpPr txBox="1"/>
          <p:nvPr/>
        </p:nvSpPr>
        <p:spPr>
          <a:xfrm>
            <a:off x="375789" y="707357"/>
            <a:ext cx="7698075"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কোনো কিছুর অভাব পূরণের ক্ষমতাকে উপযোগ বলে। এ উপযোগ রূপগত, স্বত্বগত, স্থানগত, কালগত বিভিন্ন ধরনের হতে পারে</a:t>
            </a:r>
            <a:r>
              <a:rPr lang="en-US" sz="2000" kern="100" dirty="0">
                <a:ea typeface="Times New Roman" panose="02020603050405020304" pitchFamily="18" charset="0"/>
                <a:cs typeface="SutonnyOMJ" panose="01010600010101010101" pitchFamily="2" charset="0"/>
              </a:rPr>
              <a:t>,</a:t>
            </a:r>
            <a:r>
              <a:rPr lang="bn-IN" sz="2000" kern="100" dirty="0">
                <a:effectLst/>
                <a:latin typeface="+mn-lt"/>
                <a:ea typeface="Times New Roman" panose="02020603050405020304" pitchFamily="18" charset="0"/>
                <a:cs typeface="SutonnyOMJ" panose="01010600010101010101" pitchFamily="2" charset="0"/>
              </a:rPr>
              <a:t> এর দ্বারা মানুষের বিভিন্ন ধরনের অভাব পূরণের চেষ্টা করা হয়।</a:t>
            </a:r>
            <a:endParaRPr lang="en-US" sz="1400" kern="100" dirty="0">
              <a:effectLst/>
              <a:latin typeface="Aptos"/>
              <a:ea typeface="Times New Roman" panose="02020603050405020304" pitchFamily="18" charset="0"/>
              <a:cs typeface="Vrinda"/>
            </a:endParaRPr>
          </a:p>
        </p:txBody>
      </p:sp>
      <p:sp>
        <p:nvSpPr>
          <p:cNvPr id="31" name="TextBox 30">
            <a:extLst>
              <a:ext uri="{FF2B5EF4-FFF2-40B4-BE49-F238E27FC236}">
                <a16:creationId xmlns:a16="http://schemas.microsoft.com/office/drawing/2014/main" id="{E9071E7C-0E9C-336A-99CE-9158F98DA1AE}"/>
              </a:ext>
            </a:extLst>
          </p:cNvPr>
          <p:cNvSpPr txBox="1"/>
          <p:nvPr/>
        </p:nvSpPr>
        <p:spPr>
          <a:xfrm>
            <a:off x="437396" y="240283"/>
            <a:ext cx="3341228"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উপযোগ সৃষ্টি (</a:t>
            </a:r>
            <a:r>
              <a:rPr lang="en-IN" sz="2000" u="sng" kern="100" dirty="0">
                <a:solidFill>
                  <a:srgbClr val="FF0000"/>
                </a:solidFill>
                <a:effectLst/>
                <a:ea typeface="Times New Roman" panose="02020603050405020304" pitchFamily="18" charset="0"/>
                <a:cs typeface="Vrinda"/>
              </a:rPr>
              <a:t>Creating utility):</a:t>
            </a:r>
            <a:endParaRPr lang="en-US" sz="2000" u="sng" kern="100" dirty="0">
              <a:solidFill>
                <a:srgbClr val="FF0000"/>
              </a:solidFill>
              <a:effectLst/>
              <a:latin typeface="Aptos"/>
              <a:ea typeface="Times New Roman" panose="02020603050405020304" pitchFamily="18" charset="0"/>
              <a:cs typeface="Vrinda"/>
            </a:endParaRPr>
          </a:p>
        </p:txBody>
      </p:sp>
      <p:sp>
        <p:nvSpPr>
          <p:cNvPr id="34" name="TextBox 33">
            <a:extLst>
              <a:ext uri="{FF2B5EF4-FFF2-40B4-BE49-F238E27FC236}">
                <a16:creationId xmlns:a16="http://schemas.microsoft.com/office/drawing/2014/main" id="{13096274-C947-DB86-8BEB-A76A01DDEBE2}"/>
              </a:ext>
            </a:extLst>
          </p:cNvPr>
          <p:cNvSpPr txBox="1"/>
          <p:nvPr/>
        </p:nvSpPr>
        <p:spPr>
          <a:xfrm>
            <a:off x="313434" y="1748621"/>
            <a:ext cx="6178922" cy="400110"/>
          </a:xfrm>
          <a:prstGeom prst="rect">
            <a:avLst/>
          </a:prstGeom>
          <a:noFill/>
        </p:spPr>
        <p:txBody>
          <a:bodyPr wrap="square">
            <a:spAutoFit/>
          </a:bodyPr>
          <a:lstStyle/>
          <a:p>
            <a:pPr algn="just">
              <a:spcAft>
                <a:spcPts val="800"/>
              </a:spcAft>
            </a:pPr>
            <a:r>
              <a:rPr lang="bn-IN" sz="2000" u="sng" kern="100" dirty="0">
                <a:ea typeface="Times New Roman" panose="02020603050405020304" pitchFamily="18" charset="0"/>
                <a:cs typeface="SutonnyOMJ" panose="01010600010101010101" pitchFamily="2" charset="0"/>
              </a:rPr>
              <a:t>ক্রয়-বিক্রয়ের পৌনঃপুনিকতা</a:t>
            </a:r>
            <a:r>
              <a:rPr lang="en-US" sz="2000" u="sng" kern="100" dirty="0">
                <a:ea typeface="Times New Roman" panose="02020603050405020304" pitchFamily="18" charset="0"/>
                <a:cs typeface="SutonnyOMJ" panose="01010600010101010101" pitchFamily="2" charset="0"/>
              </a:rPr>
              <a:t> </a:t>
            </a:r>
            <a:r>
              <a:rPr lang="bn-IN" sz="2000" u="sng" kern="100" dirty="0">
                <a:effectLst/>
                <a:ea typeface="Times New Roman" panose="02020603050405020304" pitchFamily="18" charset="0"/>
                <a:cs typeface="SutonnyOMJ" panose="01010600010101010101" pitchFamily="2" charset="0"/>
              </a:rPr>
              <a:t>(</a:t>
            </a:r>
            <a:r>
              <a:rPr lang="en-IN" sz="2000" u="sng" kern="100" dirty="0">
                <a:solidFill>
                  <a:srgbClr val="FF0000"/>
                </a:solidFill>
                <a:effectLst/>
                <a:ea typeface="Times New Roman" panose="02020603050405020304" pitchFamily="18" charset="0"/>
                <a:cs typeface="Vrinda"/>
              </a:rPr>
              <a:t>Recurring purchase and sale</a:t>
            </a:r>
            <a:r>
              <a:rPr lang="en-IN" sz="2000" u="sng" kern="100" dirty="0">
                <a:effectLst/>
                <a:ea typeface="Times New Roman" panose="02020603050405020304" pitchFamily="18" charset="0"/>
                <a:cs typeface="Vrinda"/>
              </a:rPr>
              <a:t>):</a:t>
            </a:r>
            <a:endParaRPr lang="en-US" sz="2000" u="sng" kern="100" dirty="0">
              <a:effectLst/>
              <a:latin typeface="Aptos"/>
              <a:ea typeface="Times New Roman" panose="02020603050405020304" pitchFamily="18" charset="0"/>
              <a:cs typeface="Vrinda"/>
            </a:endParaRPr>
          </a:p>
        </p:txBody>
      </p:sp>
      <p:sp>
        <p:nvSpPr>
          <p:cNvPr id="36" name="TextBox 35">
            <a:extLst>
              <a:ext uri="{FF2B5EF4-FFF2-40B4-BE49-F238E27FC236}">
                <a16:creationId xmlns:a16="http://schemas.microsoft.com/office/drawing/2014/main" id="{863B6C99-CBA3-83AF-E37F-C677B8FCB118}"/>
              </a:ext>
            </a:extLst>
          </p:cNvPr>
          <p:cNvSpPr txBox="1"/>
          <p:nvPr/>
        </p:nvSpPr>
        <p:spPr>
          <a:xfrm>
            <a:off x="437395" y="2282461"/>
            <a:ext cx="7698075"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পণ্যদ্রব্য বারবার কেনা-বেচাকে লেনদেনের পৌনঃপুনিকতা বলে। অর্থাৎ, ব্যবসায়ে লেনদেনের ক্ষেত্রে 'নির্দিষ্ট পণ্যদ্রব্যের কেনা-বেচার ধারাবাহিকতা থাকতে হবে।</a:t>
            </a:r>
            <a:endParaRPr lang="en-US" sz="1400" kern="100" dirty="0">
              <a:effectLst/>
              <a:latin typeface="Aptos"/>
              <a:ea typeface="Times New Roman" panose="02020603050405020304" pitchFamily="18" charset="0"/>
              <a:cs typeface="Vrinda"/>
            </a:endParaRPr>
          </a:p>
        </p:txBody>
      </p:sp>
      <p:sp>
        <p:nvSpPr>
          <p:cNvPr id="39" name="TextBox 38">
            <a:extLst>
              <a:ext uri="{FF2B5EF4-FFF2-40B4-BE49-F238E27FC236}">
                <a16:creationId xmlns:a16="http://schemas.microsoft.com/office/drawing/2014/main" id="{FE5BF107-BB77-E6CE-A768-36347403F51A}"/>
              </a:ext>
            </a:extLst>
          </p:cNvPr>
          <p:cNvSpPr txBox="1"/>
          <p:nvPr/>
        </p:nvSpPr>
        <p:spPr>
          <a:xfrm>
            <a:off x="375789" y="3667599"/>
            <a:ext cx="429034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ঝুঁকি ও অনিশ্চয়তা (</a:t>
            </a:r>
            <a:r>
              <a:rPr lang="en-IN" sz="2000" u="sng" kern="100" dirty="0">
                <a:solidFill>
                  <a:srgbClr val="FF0000"/>
                </a:solidFill>
                <a:effectLst/>
                <a:ea typeface="Times New Roman" panose="02020603050405020304" pitchFamily="18" charset="0"/>
                <a:cs typeface="Vrinda"/>
              </a:rPr>
              <a:t>Risk and uncertainty):</a:t>
            </a:r>
            <a:endParaRPr lang="en-US" sz="2000" u="sng" kern="100" dirty="0">
              <a:solidFill>
                <a:srgbClr val="FF0000"/>
              </a:solidFill>
              <a:effectLst/>
              <a:latin typeface="Aptos"/>
              <a:ea typeface="Times New Roman" panose="02020603050405020304" pitchFamily="18" charset="0"/>
              <a:cs typeface="Vrinda"/>
            </a:endParaRPr>
          </a:p>
        </p:txBody>
      </p:sp>
      <p:sp>
        <p:nvSpPr>
          <p:cNvPr id="41" name="TextBox 40">
            <a:extLst>
              <a:ext uri="{FF2B5EF4-FFF2-40B4-BE49-F238E27FC236}">
                <a16:creationId xmlns:a16="http://schemas.microsoft.com/office/drawing/2014/main" id="{17DD2AC6-F386-C673-3DAE-0D7BEC1F4E5B}"/>
              </a:ext>
            </a:extLst>
          </p:cNvPr>
          <p:cNvSpPr txBox="1"/>
          <p:nvPr/>
        </p:nvSpPr>
        <p:spPr>
          <a:xfrm>
            <a:off x="313434" y="4444445"/>
            <a:ext cx="6104964"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আর্থিক ক্ষতির আশঙ্কাকে ঝুঁকি বলা হয়। আর ভবিষ্যৎ অজানা অবস্থাকে বলা হয় অনিশ্চয়তা। ব্যবসায়ের সব পর্যায়েই ঝুঁকি ও অনিশ্চয়তা বিদ্যমান। ব্যবসায়ে সব সময় লাভ বা মুনাফা হবে, এমন কোনো নিশ্চয়তা নেই। এতে লোকসানের আশঙ্কাও থাকে।</a:t>
            </a:r>
            <a:endParaRPr lang="en-US" sz="2000" dirty="0"/>
          </a:p>
        </p:txBody>
      </p:sp>
      <p:pic>
        <p:nvPicPr>
          <p:cNvPr id="43" name="Picture 42">
            <a:extLst>
              <a:ext uri="{FF2B5EF4-FFF2-40B4-BE49-F238E27FC236}">
                <a16:creationId xmlns:a16="http://schemas.microsoft.com/office/drawing/2014/main" id="{DBF8D785-8D21-8C5C-A911-5E230D5CF3F7}"/>
              </a:ext>
            </a:extLst>
          </p:cNvPr>
          <p:cNvPicPr>
            <a:picLocks noChangeAspect="1"/>
          </p:cNvPicPr>
          <p:nvPr/>
        </p:nvPicPr>
        <p:blipFill>
          <a:blip r:embed="rId3"/>
          <a:stretch>
            <a:fillRect/>
          </a:stretch>
        </p:blipFill>
        <p:spPr>
          <a:xfrm>
            <a:off x="8501512" y="2113552"/>
            <a:ext cx="3629304" cy="2421748"/>
          </a:xfrm>
          <a:prstGeom prst="rect">
            <a:avLst/>
          </a:prstGeom>
        </p:spPr>
      </p:pic>
      <p:sp>
        <p:nvSpPr>
          <p:cNvPr id="45" name="TextBox 44">
            <a:extLst>
              <a:ext uri="{FF2B5EF4-FFF2-40B4-BE49-F238E27FC236}">
                <a16:creationId xmlns:a16="http://schemas.microsoft.com/office/drawing/2014/main" id="{2F2C2627-8928-B26D-2D62-1234FB6DD155}"/>
              </a:ext>
            </a:extLst>
          </p:cNvPr>
          <p:cNvSpPr txBox="1"/>
          <p:nvPr/>
        </p:nvSpPr>
        <p:spPr>
          <a:xfrm>
            <a:off x="8835444" y="3267489"/>
            <a:ext cx="2427194" cy="400110"/>
          </a:xfrm>
          <a:prstGeom prst="rect">
            <a:avLst/>
          </a:prstGeom>
          <a:noFill/>
        </p:spPr>
        <p:txBody>
          <a:bodyPr wrap="square">
            <a:spAutoFit/>
          </a:bodyPr>
          <a:lstStyle/>
          <a:p>
            <a:r>
              <a:rPr lang="bn-IN" sz="2000" u="sng" kern="100" dirty="0">
                <a:ea typeface="Times New Roman" panose="02020603050405020304" pitchFamily="18" charset="0"/>
                <a:cs typeface="SutonnyOMJ" panose="01010600010101010101" pitchFamily="2" charset="0"/>
              </a:rPr>
              <a:t>ক্রয়-বিক্রয়ের পৌনঃপুনিকতা</a:t>
            </a:r>
            <a:r>
              <a:rPr lang="en-US" sz="2000" u="sng" kern="100" dirty="0">
                <a:ea typeface="Times New Roman" panose="02020603050405020304" pitchFamily="18" charset="0"/>
                <a:cs typeface="SutonnyOMJ" panose="01010600010101010101" pitchFamily="2" charset="0"/>
              </a:rPr>
              <a:t> </a:t>
            </a:r>
            <a:endParaRPr lang="en-US" dirty="0"/>
          </a:p>
        </p:txBody>
      </p:sp>
      <p:pic>
        <p:nvPicPr>
          <p:cNvPr id="47" name="Picture 46">
            <a:extLst>
              <a:ext uri="{FF2B5EF4-FFF2-40B4-BE49-F238E27FC236}">
                <a16:creationId xmlns:a16="http://schemas.microsoft.com/office/drawing/2014/main" id="{27A74F3E-7401-4E14-2C11-28A2B641553D}"/>
              </a:ext>
            </a:extLst>
          </p:cNvPr>
          <p:cNvPicPr>
            <a:picLocks noChangeAspect="1"/>
          </p:cNvPicPr>
          <p:nvPr/>
        </p:nvPicPr>
        <p:blipFill>
          <a:blip r:embed="rId4"/>
          <a:srcRect b="15146"/>
          <a:stretch>
            <a:fillRect/>
          </a:stretch>
        </p:blipFill>
        <p:spPr>
          <a:xfrm>
            <a:off x="7020816" y="4535301"/>
            <a:ext cx="5171184" cy="2322700"/>
          </a:xfrm>
          <a:prstGeom prst="rect">
            <a:avLst/>
          </a:prstGeom>
        </p:spPr>
      </p:pic>
      <p:sp>
        <p:nvSpPr>
          <p:cNvPr id="49" name="TextBox 48">
            <a:extLst>
              <a:ext uri="{FF2B5EF4-FFF2-40B4-BE49-F238E27FC236}">
                <a16:creationId xmlns:a16="http://schemas.microsoft.com/office/drawing/2014/main" id="{5FD87193-DA80-A2A8-EB0F-CE77B526FA11}"/>
              </a:ext>
            </a:extLst>
          </p:cNvPr>
          <p:cNvSpPr txBox="1"/>
          <p:nvPr/>
        </p:nvSpPr>
        <p:spPr>
          <a:xfrm>
            <a:off x="8689406" y="5212553"/>
            <a:ext cx="1694329" cy="400110"/>
          </a:xfrm>
          <a:prstGeom prst="rect">
            <a:avLst/>
          </a:prstGeom>
          <a:noFill/>
        </p:spPr>
        <p:txBody>
          <a:bodyPr wrap="square">
            <a:spAutoFit/>
          </a:bodyPr>
          <a:lstStyle/>
          <a:p>
            <a:r>
              <a:rPr lang="bn-IN" sz="2000" kern="100" dirty="0">
                <a:solidFill>
                  <a:srgbClr val="FF0000"/>
                </a:solidFill>
                <a:effectLst/>
                <a:ea typeface="Times New Roman" panose="02020603050405020304" pitchFamily="18" charset="0"/>
                <a:cs typeface="SutonnyOMJ" panose="01010600010101010101" pitchFamily="2" charset="0"/>
              </a:rPr>
              <a:t>ঝুঁকি ও অনিশ্চয়তা </a:t>
            </a:r>
            <a:endParaRPr lang="en-US" dirty="0"/>
          </a:p>
        </p:txBody>
      </p:sp>
    </p:spTree>
    <p:extLst>
      <p:ext uri="{BB962C8B-B14F-4D97-AF65-F5344CB8AC3E}">
        <p14:creationId xmlns:p14="http://schemas.microsoft.com/office/powerpoint/2010/main" val="22405438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anim calcmode="lin" valueType="num">
                                      <p:cBhvr>
                                        <p:cTn id="20" dur="1000" fill="hold"/>
                                        <p:tgtEl>
                                          <p:spTgt spid="31"/>
                                        </p:tgtEl>
                                        <p:attrNameLst>
                                          <p:attrName>ppt_x</p:attrName>
                                        </p:attrNameLst>
                                      </p:cBhvr>
                                      <p:tavLst>
                                        <p:tav tm="0">
                                          <p:val>
                                            <p:strVal val="#ppt_x"/>
                                          </p:val>
                                        </p:tav>
                                        <p:tav tm="100000">
                                          <p:val>
                                            <p:strVal val="#ppt_x"/>
                                          </p:val>
                                        </p:tav>
                                      </p:tavLst>
                                    </p:anim>
                                    <p:anim calcmode="lin" valueType="num">
                                      <p:cBhvr>
                                        <p:cTn id="2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down)">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1000"/>
                                        <p:tgtEl>
                                          <p:spTgt spid="34"/>
                                        </p:tgtEl>
                                      </p:cBhvr>
                                    </p:animEffect>
                                    <p:anim calcmode="lin" valueType="num">
                                      <p:cBhvr>
                                        <p:cTn id="45" dur="1000" fill="hold"/>
                                        <p:tgtEl>
                                          <p:spTgt spid="34"/>
                                        </p:tgtEl>
                                        <p:attrNameLst>
                                          <p:attrName>ppt_x</p:attrName>
                                        </p:attrNameLst>
                                      </p:cBhvr>
                                      <p:tavLst>
                                        <p:tav tm="0">
                                          <p:val>
                                            <p:strVal val="#ppt_x"/>
                                          </p:val>
                                        </p:tav>
                                        <p:tav tm="100000">
                                          <p:val>
                                            <p:strVal val="#ppt_x"/>
                                          </p:val>
                                        </p:tav>
                                      </p:tavLst>
                                    </p:anim>
                                    <p:anim calcmode="lin" valueType="num">
                                      <p:cBhvr>
                                        <p:cTn id="4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ppt_x"/>
                                          </p:val>
                                        </p:tav>
                                        <p:tav tm="100000">
                                          <p:val>
                                            <p:strVal val="#ppt_x"/>
                                          </p:val>
                                        </p:tav>
                                      </p:tavLst>
                                    </p:anim>
                                    <p:anim calcmode="lin" valueType="num">
                                      <p:cBhvr additive="base">
                                        <p:cTn id="5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1000"/>
                                        <p:tgtEl>
                                          <p:spTgt spid="47"/>
                                        </p:tgtEl>
                                      </p:cBhvr>
                                    </p:animEffect>
                                    <p:anim calcmode="lin" valueType="num">
                                      <p:cBhvr>
                                        <p:cTn id="58" dur="1000" fill="hold"/>
                                        <p:tgtEl>
                                          <p:spTgt spid="47"/>
                                        </p:tgtEl>
                                        <p:attrNameLst>
                                          <p:attrName>ppt_x</p:attrName>
                                        </p:attrNameLst>
                                      </p:cBhvr>
                                      <p:tavLst>
                                        <p:tav tm="0">
                                          <p:val>
                                            <p:strVal val="#ppt_x"/>
                                          </p:val>
                                        </p:tav>
                                        <p:tav tm="100000">
                                          <p:val>
                                            <p:strVal val="#ppt_x"/>
                                          </p:val>
                                        </p:tav>
                                      </p:tavLst>
                                    </p:anim>
                                    <p:anim calcmode="lin" valueType="num">
                                      <p:cBhvr>
                                        <p:cTn id="5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1000"/>
                                        <p:tgtEl>
                                          <p:spTgt spid="49"/>
                                        </p:tgtEl>
                                      </p:cBhvr>
                                    </p:animEffect>
                                    <p:anim calcmode="lin" valueType="num">
                                      <p:cBhvr>
                                        <p:cTn id="65" dur="1000" fill="hold"/>
                                        <p:tgtEl>
                                          <p:spTgt spid="49"/>
                                        </p:tgtEl>
                                        <p:attrNameLst>
                                          <p:attrName>ppt_x</p:attrName>
                                        </p:attrNameLst>
                                      </p:cBhvr>
                                      <p:tavLst>
                                        <p:tav tm="0">
                                          <p:val>
                                            <p:strVal val="#ppt_x"/>
                                          </p:val>
                                        </p:tav>
                                        <p:tav tm="100000">
                                          <p:val>
                                            <p:strVal val="#ppt_x"/>
                                          </p:val>
                                        </p:tav>
                                      </p:tavLst>
                                    </p:anim>
                                    <p:anim calcmode="lin" valueType="num">
                                      <p:cBhvr>
                                        <p:cTn id="66"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additive="base">
                                        <p:cTn id="71" dur="500" fill="hold"/>
                                        <p:tgtEl>
                                          <p:spTgt spid="39"/>
                                        </p:tgtEl>
                                        <p:attrNameLst>
                                          <p:attrName>ppt_x</p:attrName>
                                        </p:attrNameLst>
                                      </p:cBhvr>
                                      <p:tavLst>
                                        <p:tav tm="0">
                                          <p:val>
                                            <p:strVal val="#ppt_x"/>
                                          </p:val>
                                        </p:tav>
                                        <p:tav tm="100000">
                                          <p:val>
                                            <p:strVal val="#ppt_x"/>
                                          </p:val>
                                        </p:tav>
                                      </p:tavLst>
                                    </p:anim>
                                    <p:anim calcmode="lin" valueType="num">
                                      <p:cBhvr additive="base">
                                        <p:cTn id="7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1000"/>
                                        <p:tgtEl>
                                          <p:spTgt spid="41"/>
                                        </p:tgtEl>
                                      </p:cBhvr>
                                    </p:animEffect>
                                    <p:anim calcmode="lin" valueType="num">
                                      <p:cBhvr>
                                        <p:cTn id="78" dur="1000" fill="hold"/>
                                        <p:tgtEl>
                                          <p:spTgt spid="41"/>
                                        </p:tgtEl>
                                        <p:attrNameLst>
                                          <p:attrName>ppt_x</p:attrName>
                                        </p:attrNameLst>
                                      </p:cBhvr>
                                      <p:tavLst>
                                        <p:tav tm="0">
                                          <p:val>
                                            <p:strVal val="#ppt_x"/>
                                          </p:val>
                                        </p:tav>
                                        <p:tav tm="100000">
                                          <p:val>
                                            <p:strVal val="#ppt_x"/>
                                          </p:val>
                                        </p:tav>
                                      </p:tavLst>
                                    </p:anim>
                                    <p:anim calcmode="lin" valueType="num">
                                      <p:cBhvr>
                                        <p:cTn id="79"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5" grpId="0"/>
      <p:bldP spid="31" grpId="0"/>
      <p:bldP spid="34" grpId="0"/>
      <p:bldP spid="36" grpId="0"/>
      <p:bldP spid="39" grpId="0"/>
      <p:bldP spid="41" grpId="0"/>
      <p:bldP spid="45"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101997E-8783-8D56-A69F-2E81E65A7815}"/>
              </a:ext>
            </a:extLst>
          </p:cNvPr>
          <p:cNvSpPr txBox="1"/>
          <p:nvPr/>
        </p:nvSpPr>
        <p:spPr>
          <a:xfrm>
            <a:off x="134470" y="131339"/>
            <a:ext cx="3092824" cy="369332"/>
          </a:xfrm>
          <a:prstGeom prst="rect">
            <a:avLst/>
          </a:prstGeom>
          <a:noFill/>
        </p:spPr>
        <p:txBody>
          <a:bodyPr wrap="square">
            <a:spAutoFit/>
          </a:bodyPr>
          <a:lstStyle/>
          <a:p>
            <a:pPr marL="0" marR="0" algn="just">
              <a:lnSpc>
                <a:spcPct val="100000"/>
              </a:lnSpc>
              <a:spcAft>
                <a:spcPts val="800"/>
              </a:spcAft>
              <a:buNone/>
            </a:pPr>
            <a:r>
              <a:rPr lang="bn-IN" u="sng" kern="100" dirty="0">
                <a:solidFill>
                  <a:srgbClr val="FF0000"/>
                </a:solidFill>
                <a:effectLst/>
                <a:ea typeface="Times New Roman" panose="02020603050405020304" pitchFamily="18" charset="0"/>
                <a:cs typeface="SutonnyOMJ" panose="01010600010101010101" pitchFamily="2" charset="0"/>
              </a:rPr>
              <a:t>উদ্যোগ গ্রহণ (</a:t>
            </a:r>
            <a:r>
              <a:rPr lang="en-IN" u="sng" kern="100" dirty="0">
                <a:solidFill>
                  <a:srgbClr val="FF0000"/>
                </a:solidFill>
                <a:effectLst/>
                <a:ea typeface="Times New Roman" panose="02020603050405020304" pitchFamily="18" charset="0"/>
                <a:cs typeface="Vrinda"/>
              </a:rPr>
              <a:t>Taking initiative): </a:t>
            </a:r>
            <a:endParaRPr lang="en-US" u="sng" kern="100" dirty="0">
              <a:solidFill>
                <a:srgbClr val="FF0000"/>
              </a:solidFill>
              <a:effectLst/>
              <a:latin typeface="Aptos"/>
              <a:ea typeface="Times New Roman" panose="02020603050405020304" pitchFamily="18" charset="0"/>
              <a:cs typeface="Vrinda"/>
            </a:endParaRPr>
          </a:p>
        </p:txBody>
      </p:sp>
      <p:pic>
        <p:nvPicPr>
          <p:cNvPr id="7" name="Picture 6">
            <a:extLst>
              <a:ext uri="{FF2B5EF4-FFF2-40B4-BE49-F238E27FC236}">
                <a16:creationId xmlns:a16="http://schemas.microsoft.com/office/drawing/2014/main" id="{74A625B2-3562-15EA-920A-05D0149CA82D}"/>
              </a:ext>
            </a:extLst>
          </p:cNvPr>
          <p:cNvPicPr>
            <a:picLocks noChangeAspect="1"/>
          </p:cNvPicPr>
          <p:nvPr/>
        </p:nvPicPr>
        <p:blipFill>
          <a:blip r:embed="rId2"/>
          <a:stretch>
            <a:fillRect/>
          </a:stretch>
        </p:blipFill>
        <p:spPr>
          <a:xfrm>
            <a:off x="8695762" y="-11198"/>
            <a:ext cx="3496238" cy="1961171"/>
          </a:xfrm>
          <a:prstGeom prst="rect">
            <a:avLst/>
          </a:prstGeom>
        </p:spPr>
      </p:pic>
      <p:sp>
        <p:nvSpPr>
          <p:cNvPr id="9" name="TextBox 8">
            <a:extLst>
              <a:ext uri="{FF2B5EF4-FFF2-40B4-BE49-F238E27FC236}">
                <a16:creationId xmlns:a16="http://schemas.microsoft.com/office/drawing/2014/main" id="{C875F5CD-835A-3A6E-275C-2F80EF052FDC}"/>
              </a:ext>
            </a:extLst>
          </p:cNvPr>
          <p:cNvSpPr txBox="1"/>
          <p:nvPr/>
        </p:nvSpPr>
        <p:spPr>
          <a:xfrm>
            <a:off x="10165976" y="1287892"/>
            <a:ext cx="1271058" cy="369332"/>
          </a:xfrm>
          <a:prstGeom prst="rect">
            <a:avLst/>
          </a:prstGeom>
          <a:noFill/>
        </p:spPr>
        <p:txBody>
          <a:bodyPr wrap="square">
            <a:spAutoFit/>
          </a:bodyPr>
          <a:lstStyle/>
          <a:p>
            <a:r>
              <a:rPr lang="bn-IN" sz="1800" u="sng" kern="100" dirty="0">
                <a:solidFill>
                  <a:srgbClr val="FFFF00"/>
                </a:solidFill>
                <a:effectLst/>
                <a:ea typeface="Times New Roman" panose="02020603050405020304" pitchFamily="18" charset="0"/>
                <a:cs typeface="SutonnyOMJ" panose="01010600010101010101" pitchFamily="2" charset="0"/>
              </a:rPr>
              <a:t>উদ্যোগ গ্রহণ </a:t>
            </a:r>
            <a:endParaRPr lang="en-US" dirty="0">
              <a:solidFill>
                <a:srgbClr val="FFFF00"/>
              </a:solidFill>
            </a:endParaRPr>
          </a:p>
        </p:txBody>
      </p:sp>
      <p:sp>
        <p:nvSpPr>
          <p:cNvPr id="11" name="TextBox 10">
            <a:extLst>
              <a:ext uri="{FF2B5EF4-FFF2-40B4-BE49-F238E27FC236}">
                <a16:creationId xmlns:a16="http://schemas.microsoft.com/office/drawing/2014/main" id="{5ECE521D-5B14-2EF3-FFD3-03372947D4CF}"/>
              </a:ext>
            </a:extLst>
          </p:cNvPr>
          <p:cNvSpPr txBox="1"/>
          <p:nvPr/>
        </p:nvSpPr>
        <p:spPr>
          <a:xfrm>
            <a:off x="273423" y="500671"/>
            <a:ext cx="8023412" cy="1323439"/>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সাধারণভাবে কোনো কাজের প্রচেষ্টাকে উদ্যোগ বলা হয়। অর্থাৎ স্বাধীনভাবে কোনো কিছু শুরু করাকে উদ্যোগ বলে। ব্যবসায় গঠন করতে হলে কোনো ব্যক্তি বা ব্যক্তিবর্গকে প্রাথমিক উদ্যোগ নিতে হয়। যে ব্যক্তি ব্যবসায় গঠনের উদ্যোগ নেন তাকে উদ্যোক্তা বলা হয়। উদ্যোক্তা ছাড়া কোনো ব্যবসায় প্রতিষ্ঠান গঠিত হতে পারে না।</a:t>
            </a:r>
            <a:endParaRPr lang="en-US" sz="1400" kern="100" dirty="0">
              <a:effectLst/>
              <a:latin typeface="Aptos"/>
              <a:ea typeface="Times New Roman" panose="02020603050405020304" pitchFamily="18" charset="0"/>
              <a:cs typeface="Vrinda"/>
            </a:endParaRPr>
          </a:p>
        </p:txBody>
      </p:sp>
      <p:pic>
        <p:nvPicPr>
          <p:cNvPr id="13" name="Picture 12">
            <a:extLst>
              <a:ext uri="{FF2B5EF4-FFF2-40B4-BE49-F238E27FC236}">
                <a16:creationId xmlns:a16="http://schemas.microsoft.com/office/drawing/2014/main" id="{CD7C782F-FA0B-2446-E10C-07F6F47E1E5B}"/>
              </a:ext>
            </a:extLst>
          </p:cNvPr>
          <p:cNvPicPr>
            <a:picLocks noChangeAspect="1"/>
          </p:cNvPicPr>
          <p:nvPr/>
        </p:nvPicPr>
        <p:blipFill>
          <a:blip r:embed="rId3"/>
          <a:stretch>
            <a:fillRect/>
          </a:stretch>
        </p:blipFill>
        <p:spPr>
          <a:xfrm>
            <a:off x="8781486" y="1949973"/>
            <a:ext cx="3410514" cy="1576260"/>
          </a:xfrm>
          <a:prstGeom prst="rect">
            <a:avLst/>
          </a:prstGeom>
        </p:spPr>
      </p:pic>
      <p:sp>
        <p:nvSpPr>
          <p:cNvPr id="15" name="TextBox 14">
            <a:extLst>
              <a:ext uri="{FF2B5EF4-FFF2-40B4-BE49-F238E27FC236}">
                <a16:creationId xmlns:a16="http://schemas.microsoft.com/office/drawing/2014/main" id="{FCF71295-67FB-467A-2B0A-2419D15E0C1D}"/>
              </a:ext>
            </a:extLst>
          </p:cNvPr>
          <p:cNvSpPr txBox="1"/>
          <p:nvPr/>
        </p:nvSpPr>
        <p:spPr>
          <a:xfrm>
            <a:off x="9733176" y="3020875"/>
            <a:ext cx="1574416" cy="400110"/>
          </a:xfrm>
          <a:prstGeom prst="rect">
            <a:avLst/>
          </a:prstGeom>
          <a:noFill/>
        </p:spPr>
        <p:txBody>
          <a:bodyPr wrap="square">
            <a:spAutoFit/>
          </a:bodyPr>
          <a:lstStyle/>
          <a:p>
            <a:r>
              <a:rPr lang="bn-IN" sz="2000" u="sng" kern="100" dirty="0">
                <a:effectLst/>
                <a:ea typeface="Times New Roman" panose="02020603050405020304" pitchFamily="18" charset="0"/>
                <a:cs typeface="SutonnyOMJ" panose="01010600010101010101" pitchFamily="2" charset="0"/>
              </a:rPr>
              <a:t>উৎপাদন ও বণ্টন </a:t>
            </a:r>
            <a:endParaRPr lang="en-US" sz="2000" dirty="0"/>
          </a:p>
        </p:txBody>
      </p:sp>
      <p:sp>
        <p:nvSpPr>
          <p:cNvPr id="18" name="TextBox 17">
            <a:extLst>
              <a:ext uri="{FF2B5EF4-FFF2-40B4-BE49-F238E27FC236}">
                <a16:creationId xmlns:a16="http://schemas.microsoft.com/office/drawing/2014/main" id="{A06E82AD-3E4B-391B-E085-FA6CB70CCBC1}"/>
              </a:ext>
            </a:extLst>
          </p:cNvPr>
          <p:cNvSpPr txBox="1"/>
          <p:nvPr/>
        </p:nvSpPr>
        <p:spPr>
          <a:xfrm>
            <a:off x="412375" y="2008776"/>
            <a:ext cx="5683625"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উৎপাদন ও বণ্টন (</a:t>
            </a:r>
            <a:r>
              <a:rPr lang="en-IN" sz="2000" u="sng" kern="100" dirty="0">
                <a:solidFill>
                  <a:srgbClr val="FF0000"/>
                </a:solidFill>
                <a:effectLst/>
                <a:ea typeface="Times New Roman" panose="02020603050405020304" pitchFamily="18" charset="0"/>
                <a:cs typeface="Vrinda"/>
              </a:rPr>
              <a:t>Production and distribution): </a:t>
            </a:r>
            <a:endParaRPr lang="en-US" sz="2000" u="sng" kern="100" dirty="0">
              <a:solidFill>
                <a:srgbClr val="FF0000"/>
              </a:solidFill>
              <a:effectLst/>
              <a:latin typeface="Aptos"/>
              <a:ea typeface="Times New Roman" panose="02020603050405020304" pitchFamily="18" charset="0"/>
              <a:cs typeface="Vrinda"/>
            </a:endParaRPr>
          </a:p>
        </p:txBody>
      </p:sp>
      <p:sp>
        <p:nvSpPr>
          <p:cNvPr id="22" name="TextBox 21">
            <a:extLst>
              <a:ext uri="{FF2B5EF4-FFF2-40B4-BE49-F238E27FC236}">
                <a16:creationId xmlns:a16="http://schemas.microsoft.com/office/drawing/2014/main" id="{44E50A82-5D59-2AE3-3C8B-085951D341D0}"/>
              </a:ext>
            </a:extLst>
          </p:cNvPr>
          <p:cNvSpPr txBox="1"/>
          <p:nvPr/>
        </p:nvSpPr>
        <p:spPr>
          <a:xfrm>
            <a:off x="412376" y="2442019"/>
            <a:ext cx="8283386" cy="1077218"/>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মানুষের বিভিন্নমুখী অভাব ও চাহিদা থাকে। এগুলো পূরণের জন্য বিভিন্ন পণ্যদ্রব্য ও সেবাকর্মের প্রয়োজন হয়। ব্যবসায় উপকরণ ও সম্পদ </a:t>
            </a:r>
            <a:r>
              <a:rPr lang="bn-IN" sz="2400" kern="100" dirty="0">
                <a:effectLst/>
                <a:latin typeface="+mn-lt"/>
                <a:ea typeface="Times New Roman" panose="02020603050405020304" pitchFamily="18" charset="0"/>
                <a:cs typeface="SutonnyOMJ" panose="01010600010101010101" pitchFamily="2" charset="0"/>
              </a:rPr>
              <a:t>সংগ্রহ</a:t>
            </a:r>
            <a:r>
              <a:rPr lang="bn-IN" sz="2000" kern="100" dirty="0">
                <a:effectLst/>
                <a:latin typeface="+mn-lt"/>
                <a:ea typeface="Times New Roman" panose="02020603050405020304" pitchFamily="18" charset="0"/>
                <a:cs typeface="SutonnyOMJ" panose="01010600010101010101" pitchFamily="2" charset="0"/>
              </a:rPr>
              <a:t> করে প্রক্রিয়ার মাধ্যমে পণ্যদ্রব্য ও সেবাকর্ম উৎপাদন করে থাকে। ব্যবসায়ী অর্থের বিনিময়ে এসব পণ্যদ্রব্য ও সেবা ভোক্তাদের কাছে পৌঁছায়।</a:t>
            </a:r>
            <a:endParaRPr lang="en-US" sz="1400" kern="100" dirty="0">
              <a:effectLst/>
              <a:latin typeface="Aptos"/>
              <a:ea typeface="Times New Roman" panose="02020603050405020304" pitchFamily="18" charset="0"/>
              <a:cs typeface="Vrinda"/>
            </a:endParaRPr>
          </a:p>
        </p:txBody>
      </p:sp>
      <p:pic>
        <p:nvPicPr>
          <p:cNvPr id="24" name="Picture 23">
            <a:extLst>
              <a:ext uri="{FF2B5EF4-FFF2-40B4-BE49-F238E27FC236}">
                <a16:creationId xmlns:a16="http://schemas.microsoft.com/office/drawing/2014/main" id="{B50FF0E6-8FAE-714B-B5AA-B2B571A9EFFF}"/>
              </a:ext>
            </a:extLst>
          </p:cNvPr>
          <p:cNvPicPr>
            <a:picLocks noChangeAspect="1"/>
          </p:cNvPicPr>
          <p:nvPr/>
        </p:nvPicPr>
        <p:blipFill>
          <a:blip r:embed="rId4"/>
          <a:stretch>
            <a:fillRect/>
          </a:stretch>
        </p:blipFill>
        <p:spPr>
          <a:xfrm>
            <a:off x="8761626" y="3563838"/>
            <a:ext cx="3410514" cy="1733550"/>
          </a:xfrm>
          <a:prstGeom prst="rect">
            <a:avLst/>
          </a:prstGeom>
        </p:spPr>
      </p:pic>
      <p:sp>
        <p:nvSpPr>
          <p:cNvPr id="27" name="TextBox 26">
            <a:extLst>
              <a:ext uri="{FF2B5EF4-FFF2-40B4-BE49-F238E27FC236}">
                <a16:creationId xmlns:a16="http://schemas.microsoft.com/office/drawing/2014/main" id="{D0FDEACD-4B18-5D45-F424-CE3717D4C787}"/>
              </a:ext>
            </a:extLst>
          </p:cNvPr>
          <p:cNvSpPr txBox="1"/>
          <p:nvPr/>
        </p:nvSpPr>
        <p:spPr>
          <a:xfrm>
            <a:off x="9836826" y="4787317"/>
            <a:ext cx="1600208" cy="369332"/>
          </a:xfrm>
          <a:prstGeom prst="rect">
            <a:avLst/>
          </a:prstGeom>
          <a:noFill/>
        </p:spPr>
        <p:txBody>
          <a:bodyPr wrap="square">
            <a:spAutoFit/>
          </a:bodyPr>
          <a:lstStyle/>
          <a:p>
            <a:r>
              <a:rPr lang="bn-IN" sz="1800" u="sng" kern="100" dirty="0">
                <a:solidFill>
                  <a:srgbClr val="FF0000"/>
                </a:solidFill>
                <a:effectLst/>
                <a:ea typeface="Times New Roman" panose="02020603050405020304" pitchFamily="18" charset="0"/>
                <a:cs typeface="SutonnyOMJ" panose="01010600010101010101" pitchFamily="2" charset="0"/>
              </a:rPr>
              <a:t>সেবামূলক মনোভাব </a:t>
            </a:r>
            <a:endParaRPr lang="en-US" dirty="0">
              <a:solidFill>
                <a:srgbClr val="FF0000"/>
              </a:solidFill>
            </a:endParaRPr>
          </a:p>
        </p:txBody>
      </p:sp>
      <p:sp>
        <p:nvSpPr>
          <p:cNvPr id="29" name="TextBox 28">
            <a:extLst>
              <a:ext uri="{FF2B5EF4-FFF2-40B4-BE49-F238E27FC236}">
                <a16:creationId xmlns:a16="http://schemas.microsoft.com/office/drawing/2014/main" id="{00085BB5-8924-6C7A-0060-DBE620CFF4E0}"/>
              </a:ext>
            </a:extLst>
          </p:cNvPr>
          <p:cNvSpPr txBox="1"/>
          <p:nvPr/>
        </p:nvSpPr>
        <p:spPr>
          <a:xfrm>
            <a:off x="551328" y="3573541"/>
            <a:ext cx="4693023"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সেবামূলক মনোভাব (</a:t>
            </a:r>
            <a:r>
              <a:rPr lang="en-IN" sz="2000" u="sng" kern="100" dirty="0">
                <a:solidFill>
                  <a:srgbClr val="FF0000"/>
                </a:solidFill>
                <a:effectLst/>
                <a:ea typeface="Times New Roman" panose="02020603050405020304" pitchFamily="18" charset="0"/>
                <a:cs typeface="Vrinda"/>
              </a:rPr>
              <a:t>Service motive): </a:t>
            </a:r>
            <a:endParaRPr lang="en-US" sz="2000" u="sng" kern="100" dirty="0">
              <a:solidFill>
                <a:srgbClr val="FF0000"/>
              </a:solidFill>
              <a:effectLst/>
              <a:latin typeface="Aptos"/>
              <a:ea typeface="Times New Roman" panose="02020603050405020304" pitchFamily="18" charset="0"/>
              <a:cs typeface="Vrinda"/>
            </a:endParaRPr>
          </a:p>
        </p:txBody>
      </p:sp>
      <p:sp>
        <p:nvSpPr>
          <p:cNvPr id="31" name="TextBox 30">
            <a:extLst>
              <a:ext uri="{FF2B5EF4-FFF2-40B4-BE49-F238E27FC236}">
                <a16:creationId xmlns:a16="http://schemas.microsoft.com/office/drawing/2014/main" id="{5CA0DFEF-2CE6-8CB0-6D9E-7F6D72A41B98}"/>
              </a:ext>
            </a:extLst>
          </p:cNvPr>
          <p:cNvSpPr txBox="1"/>
          <p:nvPr/>
        </p:nvSpPr>
        <p:spPr>
          <a:xfrm>
            <a:off x="551329" y="3956320"/>
            <a:ext cx="7947212"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সংশ্লিষ্ট পক্ষসমূহের (ক্রেতা-ভোক্তা, কর্মী, পাওনাদার, সরকার) স্বার্থ রক্ষা করে ব্যবসায় পরিচালনা করাকে সেবামূলক মনোভাব বলা হয়। যেমন: ভোক্তাদের ন্যায্যমূল্যে পণ্য সরবরাহ, কর্মীদের জন্য সুষ্ঠু কাজের পরিবেশ সৃষ্টি, সরকারকে সময়মতো রাজস্ব দেওয়া প্রভৃতি।</a:t>
            </a:r>
            <a:endParaRPr lang="en-US" sz="1400" kern="100" dirty="0">
              <a:effectLst/>
              <a:latin typeface="Aptos"/>
              <a:ea typeface="Times New Roman" panose="02020603050405020304" pitchFamily="18" charset="0"/>
              <a:cs typeface="Vrinda"/>
            </a:endParaRPr>
          </a:p>
        </p:txBody>
      </p:sp>
    </p:spTree>
    <p:extLst>
      <p:ext uri="{BB962C8B-B14F-4D97-AF65-F5344CB8AC3E}">
        <p14:creationId xmlns:p14="http://schemas.microsoft.com/office/powerpoint/2010/main" val="3722319274"/>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ppt_x"/>
                                          </p:val>
                                        </p:tav>
                                        <p:tav tm="100000">
                                          <p:val>
                                            <p:strVal val="#ppt_x"/>
                                          </p:val>
                                        </p:tav>
                                      </p:tavLst>
                                    </p:anim>
                                    <p:anim calcmode="lin" valueType="num">
                                      <p:cBhvr additive="base">
                                        <p:cTn id="6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grpId="0" nodeType="click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ppt_x"/>
                                          </p:val>
                                        </p:tav>
                                        <p:tav tm="100000">
                                          <p:val>
                                            <p:strVal val="#ppt_x"/>
                                          </p:val>
                                        </p:tav>
                                      </p:tavLst>
                                    </p:anim>
                                    <p:anim calcmode="lin" valueType="num">
                                      <p:cBhvr additive="base">
                                        <p:cTn id="7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5" grpId="0"/>
      <p:bldP spid="18" grpId="0"/>
      <p:bldP spid="22" grpId="0"/>
      <p:bldP spid="27" grpId="0"/>
      <p:bldP spid="29"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706A9379-1A76-6C34-9AB1-5BCDABDB1E3E}"/>
              </a:ext>
            </a:extLst>
          </p:cNvPr>
          <p:cNvPicPr>
            <a:picLocks noChangeAspect="1"/>
          </p:cNvPicPr>
          <p:nvPr/>
        </p:nvPicPr>
        <p:blipFill>
          <a:blip r:embed="rId2"/>
          <a:stretch>
            <a:fillRect/>
          </a:stretch>
        </p:blipFill>
        <p:spPr>
          <a:xfrm>
            <a:off x="8928829" y="1"/>
            <a:ext cx="3263171" cy="2702858"/>
          </a:xfrm>
          <a:prstGeom prst="rect">
            <a:avLst/>
          </a:prstGeom>
        </p:spPr>
      </p:pic>
      <p:sp>
        <p:nvSpPr>
          <p:cNvPr id="28" name="TextBox 27">
            <a:extLst>
              <a:ext uri="{FF2B5EF4-FFF2-40B4-BE49-F238E27FC236}">
                <a16:creationId xmlns:a16="http://schemas.microsoft.com/office/drawing/2014/main" id="{7E78076E-C8D7-4B1D-9ED3-C5B3B3551C89}"/>
              </a:ext>
            </a:extLst>
          </p:cNvPr>
          <p:cNvSpPr txBox="1"/>
          <p:nvPr/>
        </p:nvSpPr>
        <p:spPr>
          <a:xfrm>
            <a:off x="10271600" y="2110922"/>
            <a:ext cx="1039328" cy="461665"/>
          </a:xfrm>
          <a:prstGeom prst="rect">
            <a:avLst/>
          </a:prstGeom>
          <a:noFill/>
        </p:spPr>
        <p:txBody>
          <a:bodyPr wrap="square">
            <a:spAutoFit/>
          </a:bodyPr>
          <a:lstStyle/>
          <a:p>
            <a:r>
              <a:rPr lang="bn-IN" sz="2400" u="sng" kern="100" dirty="0">
                <a:solidFill>
                  <a:srgbClr val="FFFF00"/>
                </a:solidFill>
                <a:effectLst/>
                <a:ea typeface="Times New Roman" panose="02020603050405020304" pitchFamily="18" charset="0"/>
                <a:cs typeface="SutonnyOMJ" panose="01010600010101010101" pitchFamily="2" charset="0"/>
              </a:rPr>
              <a:t>নমনীয়তা </a:t>
            </a:r>
            <a:endParaRPr lang="en-US" sz="2400" dirty="0">
              <a:solidFill>
                <a:srgbClr val="FFFF00"/>
              </a:solidFill>
            </a:endParaRPr>
          </a:p>
        </p:txBody>
      </p:sp>
      <p:pic>
        <p:nvPicPr>
          <p:cNvPr id="30" name="Picture 29">
            <a:extLst>
              <a:ext uri="{FF2B5EF4-FFF2-40B4-BE49-F238E27FC236}">
                <a16:creationId xmlns:a16="http://schemas.microsoft.com/office/drawing/2014/main" id="{E373BDEE-B474-26D0-39FB-759B9EE3ABD2}"/>
              </a:ext>
            </a:extLst>
          </p:cNvPr>
          <p:cNvPicPr>
            <a:picLocks noChangeAspect="1"/>
          </p:cNvPicPr>
          <p:nvPr/>
        </p:nvPicPr>
        <p:blipFill>
          <a:blip r:embed="rId3"/>
          <a:srcRect l="35426"/>
          <a:stretch>
            <a:fillRect/>
          </a:stretch>
        </p:blipFill>
        <p:spPr>
          <a:xfrm>
            <a:off x="8935429" y="2828835"/>
            <a:ext cx="3256571" cy="3171825"/>
          </a:xfrm>
          <a:prstGeom prst="rect">
            <a:avLst/>
          </a:prstGeom>
        </p:spPr>
      </p:pic>
      <p:sp>
        <p:nvSpPr>
          <p:cNvPr id="32" name="TextBox 31">
            <a:extLst>
              <a:ext uri="{FF2B5EF4-FFF2-40B4-BE49-F238E27FC236}">
                <a16:creationId xmlns:a16="http://schemas.microsoft.com/office/drawing/2014/main" id="{7DA26D7B-C7BD-1967-ADB4-DCCFD9ED8406}"/>
              </a:ext>
            </a:extLst>
          </p:cNvPr>
          <p:cNvSpPr txBox="1"/>
          <p:nvPr/>
        </p:nvSpPr>
        <p:spPr>
          <a:xfrm>
            <a:off x="9386045" y="5113470"/>
            <a:ext cx="1405219" cy="369332"/>
          </a:xfrm>
          <a:prstGeom prst="rect">
            <a:avLst/>
          </a:prstGeom>
          <a:noFill/>
        </p:spPr>
        <p:txBody>
          <a:bodyPr wrap="square">
            <a:spAutoFit/>
          </a:bodyPr>
          <a:lstStyle/>
          <a:p>
            <a:r>
              <a:rPr lang="bn-IN" sz="1800" u="sng" kern="100" dirty="0">
                <a:solidFill>
                  <a:srgbClr val="FFFF00"/>
                </a:solidFill>
                <a:effectLst/>
                <a:ea typeface="Times New Roman" panose="02020603050405020304" pitchFamily="18" charset="0"/>
                <a:cs typeface="SutonnyOMJ" panose="01010600010101010101" pitchFamily="2" charset="0"/>
              </a:rPr>
              <a:t>স্বাধীন পেশা/বৃত্তি </a:t>
            </a:r>
            <a:endParaRPr lang="en-US" dirty="0">
              <a:solidFill>
                <a:srgbClr val="FFFF00"/>
              </a:solidFill>
            </a:endParaRPr>
          </a:p>
        </p:txBody>
      </p:sp>
      <p:sp>
        <p:nvSpPr>
          <p:cNvPr id="34" name="TextBox 33">
            <a:extLst>
              <a:ext uri="{FF2B5EF4-FFF2-40B4-BE49-F238E27FC236}">
                <a16:creationId xmlns:a16="http://schemas.microsoft.com/office/drawing/2014/main" id="{E8626B78-89CB-476B-2041-0193D8044A73}"/>
              </a:ext>
            </a:extLst>
          </p:cNvPr>
          <p:cNvSpPr txBox="1"/>
          <p:nvPr/>
        </p:nvSpPr>
        <p:spPr>
          <a:xfrm>
            <a:off x="605117" y="325212"/>
            <a:ext cx="3771900"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নমনীয়তা (</a:t>
            </a:r>
            <a:r>
              <a:rPr lang="en-IN" sz="2000" u="sng" kern="100" dirty="0">
                <a:solidFill>
                  <a:srgbClr val="FF0000"/>
                </a:solidFill>
                <a:effectLst/>
                <a:ea typeface="Times New Roman" panose="02020603050405020304" pitchFamily="18" charset="0"/>
                <a:cs typeface="Vrinda"/>
              </a:rPr>
              <a:t>Flexibility): </a:t>
            </a:r>
            <a:endParaRPr lang="en-US" sz="2000" u="sng" kern="100" dirty="0">
              <a:solidFill>
                <a:srgbClr val="FF0000"/>
              </a:solidFill>
              <a:effectLst/>
              <a:latin typeface="Aptos"/>
              <a:ea typeface="Times New Roman" panose="02020603050405020304" pitchFamily="18" charset="0"/>
              <a:cs typeface="Vrinda"/>
            </a:endParaRPr>
          </a:p>
        </p:txBody>
      </p:sp>
      <p:sp>
        <p:nvSpPr>
          <p:cNvPr id="36" name="TextBox 35">
            <a:extLst>
              <a:ext uri="{FF2B5EF4-FFF2-40B4-BE49-F238E27FC236}">
                <a16:creationId xmlns:a16="http://schemas.microsoft.com/office/drawing/2014/main" id="{FC96691E-9B38-6C80-72AA-B73AB34B57B6}"/>
              </a:ext>
            </a:extLst>
          </p:cNvPr>
          <p:cNvSpPr txBox="1"/>
          <p:nvPr/>
        </p:nvSpPr>
        <p:spPr>
          <a:xfrm>
            <a:off x="547959" y="787483"/>
            <a:ext cx="8004370"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পরিবর্তিত অবস্থার সাথে খাপ খাওয়ানোর জন্য প্রয়োজনীয় সংশোধন বা পরিবর্তন করার সুযোগকে নমনীয়তা বলা হয়। মানুষের চাহিদা, পছন্দ, রুচি প্রভৃতি প্রতিনিয়ত পরিবর্তন হচ্ছে। তাই ব্যবসায় প্রতিষ্ঠানকে পরিবর্তনশীল পরিবেশের সাথে খাপ খাইয়ে চলতে হয়।</a:t>
            </a:r>
            <a:endParaRPr lang="en-US" sz="1400" kern="100" dirty="0">
              <a:effectLst/>
              <a:latin typeface="Aptos"/>
              <a:ea typeface="Times New Roman" panose="02020603050405020304" pitchFamily="18" charset="0"/>
              <a:cs typeface="Vrinda"/>
            </a:endParaRPr>
          </a:p>
        </p:txBody>
      </p:sp>
      <p:sp>
        <p:nvSpPr>
          <p:cNvPr id="38" name="TextBox 37">
            <a:extLst>
              <a:ext uri="{FF2B5EF4-FFF2-40B4-BE49-F238E27FC236}">
                <a16:creationId xmlns:a16="http://schemas.microsoft.com/office/drawing/2014/main" id="{FE249F0E-D7BF-7336-CBEF-9CCEC6C39BB5}"/>
              </a:ext>
            </a:extLst>
          </p:cNvPr>
          <p:cNvSpPr txBox="1"/>
          <p:nvPr/>
        </p:nvSpPr>
        <p:spPr>
          <a:xfrm>
            <a:off x="443751" y="2372532"/>
            <a:ext cx="5338484" cy="400110"/>
          </a:xfrm>
          <a:prstGeom prst="rect">
            <a:avLst/>
          </a:prstGeom>
          <a:noFill/>
        </p:spPr>
        <p:txBody>
          <a:bodyPr wrap="square">
            <a:spAutoFit/>
          </a:bodyPr>
          <a:lstStyle/>
          <a:p>
            <a:pPr marL="0" marR="0" algn="just">
              <a:lnSpc>
                <a:spcPct val="100000"/>
              </a:lnSpc>
              <a:spcAft>
                <a:spcPts val="800"/>
              </a:spcAft>
              <a:buNone/>
            </a:pPr>
            <a:r>
              <a:rPr lang="bn-IN" sz="2000" u="sng" kern="100" dirty="0">
                <a:solidFill>
                  <a:srgbClr val="FF0000"/>
                </a:solidFill>
                <a:effectLst/>
                <a:ea typeface="Times New Roman" panose="02020603050405020304" pitchFamily="18" charset="0"/>
                <a:cs typeface="SutonnyOMJ" panose="01010600010101010101" pitchFamily="2" charset="0"/>
              </a:rPr>
              <a:t>স্বাধীন পেশা/বৃত্তি (</a:t>
            </a:r>
            <a:r>
              <a:rPr lang="en-IN" sz="2000" u="sng" kern="100" dirty="0">
                <a:solidFill>
                  <a:srgbClr val="FF0000"/>
                </a:solidFill>
                <a:effectLst/>
                <a:ea typeface="Times New Roman" panose="02020603050405020304" pitchFamily="18" charset="0"/>
                <a:cs typeface="Vrinda"/>
              </a:rPr>
              <a:t>Free profession/occupation): </a:t>
            </a:r>
            <a:endParaRPr lang="en-US" sz="2000" u="sng" kern="100" dirty="0">
              <a:solidFill>
                <a:srgbClr val="FF0000"/>
              </a:solidFill>
              <a:effectLst/>
              <a:latin typeface="Aptos"/>
              <a:ea typeface="Times New Roman" panose="02020603050405020304" pitchFamily="18" charset="0"/>
              <a:cs typeface="Vrinda"/>
            </a:endParaRPr>
          </a:p>
        </p:txBody>
      </p:sp>
      <p:sp>
        <p:nvSpPr>
          <p:cNvPr id="40" name="TextBox 39">
            <a:extLst>
              <a:ext uri="{FF2B5EF4-FFF2-40B4-BE49-F238E27FC236}">
                <a16:creationId xmlns:a16="http://schemas.microsoft.com/office/drawing/2014/main" id="{E7BC46A4-46C1-72EA-B97F-8D945E86466F}"/>
              </a:ext>
            </a:extLst>
          </p:cNvPr>
          <p:cNvSpPr txBox="1"/>
          <p:nvPr/>
        </p:nvSpPr>
        <p:spPr>
          <a:xfrm>
            <a:off x="204091" y="2889163"/>
            <a:ext cx="8240662" cy="1015663"/>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ব্যবসায়ী তার নিজস্ব চিন্তা-চেতনা ও ধ্যান-ধারণা অনুযায়ী ব্যবসায়িক কাজ পরিচালনা করেন। এটি স্বাধীন পেশা হওয়ায় ব্যবসায়ী সব ধরনের চাপ ও বাধ্যবাধকতা এড়িয়ে ব্যবসায় পরিচালনা করতে পারেন। এজন্য অনেকে চাকরির পরিবর্তে ব্যবসায়কে পেশা হিসেবে নিয়ে থাকেন।</a:t>
            </a:r>
            <a:endParaRPr lang="en-US" sz="1400" kern="100" dirty="0">
              <a:effectLst/>
              <a:latin typeface="Aptos"/>
              <a:ea typeface="Times New Roman" panose="02020603050405020304" pitchFamily="18" charset="0"/>
              <a:cs typeface="Vrinda"/>
            </a:endParaRPr>
          </a:p>
        </p:txBody>
      </p:sp>
      <p:sp>
        <p:nvSpPr>
          <p:cNvPr id="42" name="TextBox 41">
            <a:extLst>
              <a:ext uri="{FF2B5EF4-FFF2-40B4-BE49-F238E27FC236}">
                <a16:creationId xmlns:a16="http://schemas.microsoft.com/office/drawing/2014/main" id="{361EFD59-8251-40FC-75DE-C3C2ADC22487}"/>
              </a:ext>
            </a:extLst>
          </p:cNvPr>
          <p:cNvSpPr txBox="1"/>
          <p:nvPr/>
        </p:nvSpPr>
        <p:spPr>
          <a:xfrm>
            <a:off x="443751" y="5362631"/>
            <a:ext cx="8428920"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উল্লিখিত বৈশিষ্ট্যগুলো ব্যবসায়কে মানুষের অন্যান্য সাধারণ কাজ থেকে আলাদা করেছে। তাই কোনো কাজকে ব্যবসায় হিসেবে স্বীকৃত হতে হলে এসব বৈশিষ্ট্য থাকতে হবে।</a:t>
            </a:r>
            <a:endParaRPr lang="en-US" sz="1400" kern="100" dirty="0">
              <a:effectLst/>
              <a:latin typeface="Aptos"/>
              <a:ea typeface="Times New Roman" panose="02020603050405020304" pitchFamily="18" charset="0"/>
              <a:cs typeface="Vrinda"/>
            </a:endParaRPr>
          </a:p>
        </p:txBody>
      </p:sp>
    </p:spTree>
    <p:extLst>
      <p:ext uri="{BB962C8B-B14F-4D97-AF65-F5344CB8AC3E}">
        <p14:creationId xmlns:p14="http://schemas.microsoft.com/office/powerpoint/2010/main" val="2075872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barn(inVertical)">
                                      <p:cBhvr>
                                        <p:cTn id="14" dur="500"/>
                                        <p:tgtEl>
                                          <p:spTgt spid="2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barn(inVertical)">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additive="base">
                                        <p:cTn id="42" dur="500" fill="hold"/>
                                        <p:tgtEl>
                                          <p:spTgt spid="38"/>
                                        </p:tgtEl>
                                        <p:attrNameLst>
                                          <p:attrName>ppt_x</p:attrName>
                                        </p:attrNameLst>
                                      </p:cBhvr>
                                      <p:tavLst>
                                        <p:tav tm="0">
                                          <p:val>
                                            <p:strVal val="#ppt_x"/>
                                          </p:val>
                                        </p:tav>
                                        <p:tav tm="100000">
                                          <p:val>
                                            <p:strVal val="#ppt_x"/>
                                          </p:val>
                                        </p:tav>
                                      </p:tavLst>
                                    </p:anim>
                                    <p:anim calcmode="lin" valueType="num">
                                      <p:cBhvr additive="base">
                                        <p:cTn id="43"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40"/>
                                        </p:tgtEl>
                                        <p:attrNameLst>
                                          <p:attrName>style.visibility</p:attrName>
                                        </p:attrNameLst>
                                      </p:cBhvr>
                                      <p:to>
                                        <p:strVal val="visible"/>
                                      </p:to>
                                    </p:set>
                                    <p:animEffect transition="in" filter="fade">
                                      <p:cBhvr>
                                        <p:cTn id="48" dur="1000"/>
                                        <p:tgtEl>
                                          <p:spTgt spid="40"/>
                                        </p:tgtEl>
                                      </p:cBhvr>
                                    </p:animEffect>
                                    <p:anim calcmode="lin" valueType="num">
                                      <p:cBhvr>
                                        <p:cTn id="49" dur="1000" fill="hold"/>
                                        <p:tgtEl>
                                          <p:spTgt spid="40"/>
                                        </p:tgtEl>
                                        <p:attrNameLst>
                                          <p:attrName>ppt_x</p:attrName>
                                        </p:attrNameLst>
                                      </p:cBhvr>
                                      <p:tavLst>
                                        <p:tav tm="0">
                                          <p:val>
                                            <p:strVal val="#ppt_x"/>
                                          </p:val>
                                        </p:tav>
                                        <p:tav tm="100000">
                                          <p:val>
                                            <p:strVal val="#ppt_x"/>
                                          </p:val>
                                        </p:tav>
                                      </p:tavLst>
                                    </p:anim>
                                    <p:anim calcmode="lin" valueType="num">
                                      <p:cBhvr>
                                        <p:cTn id="50"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barn(inVertical)">
                                      <p:cBhvr>
                                        <p:cTn id="5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2" grpId="0"/>
      <p:bldP spid="34" grpId="0"/>
      <p:bldP spid="36" grpId="0"/>
      <p:bldP spid="38" grpId="0"/>
      <p:bldP spid="40" grpId="0"/>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A1A93-086D-9713-0AA0-4EA11115BAE9}"/>
              </a:ext>
            </a:extLst>
          </p:cNvPr>
          <p:cNvSpPr>
            <a:spLocks noGrp="1"/>
          </p:cNvSpPr>
          <p:nvPr>
            <p:ph type="title"/>
          </p:nvPr>
        </p:nvSpPr>
        <p:spPr>
          <a:xfrm>
            <a:off x="2613711" y="2108200"/>
            <a:ext cx="5225925" cy="1320800"/>
          </a:xfrm>
        </p:spPr>
        <p:txBody>
          <a:bodyPr>
            <a:normAutofit/>
          </a:bodyPr>
          <a:lstStyle/>
          <a:p>
            <a:r>
              <a:rPr lang="en-US" sz="7200" dirty="0" err="1">
                <a:latin typeface="SutonnyOMJ" panose="01010600010101010101" pitchFamily="2" charset="0"/>
                <a:cs typeface="SutonnyOMJ" panose="01010600010101010101" pitchFamily="2" charset="0"/>
              </a:rPr>
              <a:t>ধন্যবাদ</a:t>
            </a:r>
            <a:r>
              <a:rPr lang="en-US" sz="7200" dirty="0">
                <a:latin typeface="SutonnyOMJ" panose="01010600010101010101" pitchFamily="2" charset="0"/>
                <a:cs typeface="SutonnyOMJ" panose="01010600010101010101" pitchFamily="2" charset="0"/>
              </a:rPr>
              <a:t> </a:t>
            </a:r>
            <a:r>
              <a:rPr lang="en-US" sz="7200" dirty="0" err="1">
                <a:latin typeface="SutonnyOMJ" panose="01010600010101010101" pitchFamily="2" charset="0"/>
                <a:cs typeface="SutonnyOMJ" panose="01010600010101010101" pitchFamily="2" charset="0"/>
              </a:rPr>
              <a:t>সবাইকে</a:t>
            </a:r>
            <a:endParaRPr lang="en-US" sz="72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5432886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0</TotalTime>
  <Words>1158</Words>
  <Application>Microsoft Office PowerPoint</Application>
  <PresentationFormat>Widescreen</PresentationFormat>
  <Paragraphs>85</Paragraphs>
  <Slides>14</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Aptos</vt:lpstr>
      <vt:lpstr>Arial</vt:lpstr>
      <vt:lpstr>Noto Sans Bengali</vt:lpstr>
      <vt:lpstr>Noto Serif Bengali</vt:lpstr>
      <vt:lpstr>SutonnyMJ</vt:lpstr>
      <vt:lpstr>SutonnyOMJ</vt:lpstr>
      <vt:lpstr>Times New Roman</vt:lpstr>
      <vt:lpstr>Trebuchet MS</vt:lpstr>
      <vt:lpstr>Wingdings 3</vt:lpstr>
      <vt:lpstr>Facet</vt:lpstr>
      <vt:lpstr>PowerPoint Presentation</vt:lpstr>
      <vt:lpstr>আজকের ক্লাসে সবাইকে স্বাগতম</vt:lpstr>
      <vt:lpstr>শিক্ষক পরিচিতি:</vt:lpstr>
      <vt:lpstr>PowerPoint Presentation</vt:lpstr>
      <vt:lpstr>অধ্যায়ের পাঠগুলো পড়ে যা যা শিখব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ধন্যবাদ সবাইকে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moshiur_ zinia</dc:creator>
  <cp:lastModifiedBy>moshiur_ zinia</cp:lastModifiedBy>
  <cp:revision>123</cp:revision>
  <dcterms:created xsi:type="dcterms:W3CDTF">2026-09-24T11:28:29Z</dcterms:created>
  <dcterms:modified xsi:type="dcterms:W3CDTF">2026-10-01T17:29:39Z</dcterms:modified>
</cp:coreProperties>
</file>