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 id="2147483803" r:id="rId2"/>
    <p:sldMasterId id="2147483821" r:id="rId3"/>
    <p:sldMasterId id="2147483839" r:id="rId4"/>
  </p:sldMasterIdLst>
  <p:notesMasterIdLst>
    <p:notesMasterId r:id="rId28"/>
  </p:notesMasterIdLst>
  <p:sldIdLst>
    <p:sldId id="407" r:id="rId5"/>
    <p:sldId id="410" r:id="rId6"/>
    <p:sldId id="278" r:id="rId7"/>
    <p:sldId id="503" r:id="rId8"/>
    <p:sldId id="325" r:id="rId9"/>
    <p:sldId id="326" r:id="rId10"/>
    <p:sldId id="327" r:id="rId11"/>
    <p:sldId id="328" r:id="rId12"/>
    <p:sldId id="329" r:id="rId13"/>
    <p:sldId id="330" r:id="rId14"/>
    <p:sldId id="331" r:id="rId15"/>
    <p:sldId id="332" r:id="rId16"/>
    <p:sldId id="333" r:id="rId17"/>
    <p:sldId id="334" r:id="rId18"/>
    <p:sldId id="335" r:id="rId19"/>
    <p:sldId id="336" r:id="rId20"/>
    <p:sldId id="337" r:id="rId21"/>
    <p:sldId id="338" r:id="rId22"/>
    <p:sldId id="339" r:id="rId23"/>
    <p:sldId id="340" r:id="rId24"/>
    <p:sldId id="341" r:id="rId25"/>
    <p:sldId id="294" r:id="rId26"/>
    <p:sldId id="51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7" autoAdjust="0"/>
    <p:restoredTop sz="87231" autoAdjust="0"/>
  </p:normalViewPr>
  <p:slideViewPr>
    <p:cSldViewPr snapToGrid="0">
      <p:cViewPr varScale="1">
        <p:scale>
          <a:sx n="55" d="100"/>
          <a:sy n="55" d="100"/>
        </p:scale>
        <p:origin x="1056" y="40"/>
      </p:cViewPr>
      <p:guideLst/>
    </p:cSldViewPr>
  </p:slideViewPr>
  <p:outlineViewPr>
    <p:cViewPr>
      <p:scale>
        <a:sx n="33" d="100"/>
        <a:sy n="33" d="100"/>
      </p:scale>
      <p:origin x="0" y="-4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21448DC-2890-484E-BC68-CF9945D76D5E}" type="doc">
      <dgm:prSet loTypeId="urn:microsoft.com/office/officeart/2005/8/layout/lProcess3#1" loCatId="process" qsTypeId="urn:microsoft.com/office/officeart/2005/8/quickstyle/simple1#1" qsCatId="simple" csTypeId="urn:microsoft.com/office/officeart/2005/8/colors/accent1_2#1" csCatId="accent1" phldr="1"/>
      <dgm:spPr/>
      <dgm:t>
        <a:bodyPr/>
        <a:lstStyle/>
        <a:p>
          <a:endParaRPr lang="en-US"/>
        </a:p>
      </dgm:t>
    </dgm:pt>
    <dgm:pt modelId="{20D78AE4-EA35-4E14-A1D2-F96B6592AEC4}">
      <dgm:prSet custT="1"/>
      <dgm:spPr>
        <a:xfrm>
          <a:off x="12678" y="178120"/>
          <a:ext cx="11933661" cy="1088470"/>
        </a:xfrm>
        <a:prstGeom prst="chevron">
          <a:avLst/>
        </a:prstGeom>
        <a:solidFill>
          <a:schemeClr val="accent5">
            <a:lumMod val="20000"/>
            <a:lumOff val="80000"/>
          </a:schemeClr>
        </a:solidFill>
        <a:ln w="15875" cap="flat" cmpd="sng" algn="ctr">
          <a:solidFill>
            <a:sysClr val="window" lastClr="FFFFFF">
              <a:hueOff val="0"/>
              <a:satOff val="0"/>
              <a:lumOff val="0"/>
              <a:alphaOff val="0"/>
            </a:sysClr>
          </a:solidFill>
          <a:prstDash val="solid"/>
        </a:ln>
        <a:effectLst/>
      </dgm:spPr>
      <dgm:t>
        <a:bodyPr/>
        <a:lstStyle/>
        <a:p>
          <a:pPr>
            <a:buNone/>
          </a:pPr>
          <a:r>
            <a:rPr lang="en-US" sz="2800" dirty="0">
              <a:solidFill>
                <a:srgbClr val="C00000"/>
              </a:solidFill>
              <a:latin typeface="NikoshBAN" panose="02000000000000000000" pitchFamily="2" charset="0"/>
              <a:ea typeface="+mn-ea"/>
              <a:cs typeface="NikoshBAN" panose="02000000000000000000" pitchFamily="2" charset="0"/>
            </a:rPr>
            <a:t>Teacher read text with proper             </a:t>
          </a:r>
        </a:p>
        <a:p>
          <a:pPr>
            <a:buNone/>
          </a:pPr>
          <a:r>
            <a:rPr lang="en-US" sz="2800" dirty="0">
              <a:solidFill>
                <a:srgbClr val="C00000"/>
              </a:solidFill>
              <a:latin typeface="NikoshBAN" panose="02000000000000000000" pitchFamily="2" charset="0"/>
              <a:ea typeface="+mn-ea"/>
              <a:cs typeface="NikoshBAN" panose="02000000000000000000" pitchFamily="2" charset="0"/>
            </a:rPr>
            <a:t> pronounciation two times      </a:t>
          </a:r>
        </a:p>
      </dgm:t>
    </dgm:pt>
    <dgm:pt modelId="{C956B1F3-3E3F-4CBB-8754-BCE408A89880}" type="parTrans" cxnId="{90B4102C-8B10-4B28-84D5-36E9F4183BD1}">
      <dgm:prSet/>
      <dgm:spPr/>
      <dgm:t>
        <a:bodyPr/>
        <a:lstStyle/>
        <a:p>
          <a:endParaRPr lang="en-US"/>
        </a:p>
      </dgm:t>
    </dgm:pt>
    <dgm:pt modelId="{82A51569-B87D-46F7-AF6F-C6EDCD903315}" type="sibTrans" cxnId="{90B4102C-8B10-4B28-84D5-36E9F4183BD1}">
      <dgm:prSet/>
      <dgm:spPr/>
      <dgm:t>
        <a:bodyPr/>
        <a:lstStyle/>
        <a:p>
          <a:endParaRPr lang="en-US"/>
        </a:p>
      </dgm:t>
    </dgm:pt>
    <dgm:pt modelId="{9C5AC681-36B8-40D9-BBB9-7772D5A37D9A}" type="pres">
      <dgm:prSet presAssocID="{B21448DC-2890-484E-BC68-CF9945D76D5E}" presName="Name0" presStyleCnt="0">
        <dgm:presLayoutVars>
          <dgm:chPref val="3"/>
          <dgm:dir/>
          <dgm:animLvl val="lvl"/>
          <dgm:resizeHandles/>
        </dgm:presLayoutVars>
      </dgm:prSet>
      <dgm:spPr/>
    </dgm:pt>
    <dgm:pt modelId="{42C26AB5-FFAD-46EF-980F-D592D3790831}" type="pres">
      <dgm:prSet presAssocID="{20D78AE4-EA35-4E14-A1D2-F96B6592AEC4}" presName="horFlow" presStyleCnt="0"/>
      <dgm:spPr/>
    </dgm:pt>
    <dgm:pt modelId="{EBD94110-5F84-4169-B040-A1E3DFCAC417}" type="pres">
      <dgm:prSet presAssocID="{20D78AE4-EA35-4E14-A1D2-F96B6592AEC4}" presName="bigChev" presStyleLbl="node1" presStyleIdx="0" presStyleCnt="1" custScaleX="438548" custLinFactNeighborX="0" custLinFactNeighborY="308"/>
      <dgm:spPr/>
    </dgm:pt>
  </dgm:ptLst>
  <dgm:cxnLst>
    <dgm:cxn modelId="{2A535D1D-EE96-489D-AD89-192F5AA49D99}" type="presOf" srcId="{20D78AE4-EA35-4E14-A1D2-F96B6592AEC4}" destId="{EBD94110-5F84-4169-B040-A1E3DFCAC417}" srcOrd="0" destOrd="0" presId="urn:microsoft.com/office/officeart/2005/8/layout/lProcess3#1"/>
    <dgm:cxn modelId="{90B4102C-8B10-4B28-84D5-36E9F4183BD1}" srcId="{B21448DC-2890-484E-BC68-CF9945D76D5E}" destId="{20D78AE4-EA35-4E14-A1D2-F96B6592AEC4}" srcOrd="0" destOrd="0" parTransId="{C956B1F3-3E3F-4CBB-8754-BCE408A89880}" sibTransId="{82A51569-B87D-46F7-AF6F-C6EDCD903315}"/>
    <dgm:cxn modelId="{0ED54B5F-EDBC-4E1A-A645-75C1B76F182D}" type="presOf" srcId="{B21448DC-2890-484E-BC68-CF9945D76D5E}" destId="{9C5AC681-36B8-40D9-BBB9-7772D5A37D9A}" srcOrd="0" destOrd="0" presId="urn:microsoft.com/office/officeart/2005/8/layout/lProcess3#1"/>
    <dgm:cxn modelId="{369D5224-0C35-4626-967D-A83D06D4EB52}" type="presParOf" srcId="{9C5AC681-36B8-40D9-BBB9-7772D5A37D9A}" destId="{42C26AB5-FFAD-46EF-980F-D592D3790831}" srcOrd="0" destOrd="0" presId="urn:microsoft.com/office/officeart/2005/8/layout/lProcess3#1"/>
    <dgm:cxn modelId="{B6D3DE33-AC1E-4E05-A0FB-44486CFAAE4C}" type="presParOf" srcId="{42C26AB5-FFAD-46EF-980F-D592D3790831}" destId="{EBD94110-5F84-4169-B040-A1E3DFCAC417}" srcOrd="0" destOrd="0" presId="urn:microsoft.com/office/officeart/2005/8/layout/lProcess3#1"/>
  </dgm:cxnLst>
  <dgm:bg>
    <a:solidFill>
      <a:srgbClr val="FF0000"/>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D94110-5F84-4169-B040-A1E3DFCAC417}">
      <dsp:nvSpPr>
        <dsp:cNvPr id="0" name=""/>
        <dsp:cNvSpPr/>
      </dsp:nvSpPr>
      <dsp:spPr>
        <a:xfrm>
          <a:off x="5547" y="71067"/>
          <a:ext cx="10443089" cy="952515"/>
        </a:xfrm>
        <a:prstGeom prst="chevron">
          <a:avLst/>
        </a:prstGeom>
        <a:solidFill>
          <a:schemeClr val="accent5">
            <a:lumMod val="20000"/>
            <a:lumOff val="80000"/>
          </a:scheme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C00000"/>
              </a:solidFill>
              <a:latin typeface="NikoshBAN" panose="02000000000000000000" pitchFamily="2" charset="0"/>
              <a:ea typeface="+mn-ea"/>
              <a:cs typeface="NikoshBAN" panose="02000000000000000000" pitchFamily="2" charset="0"/>
            </a:rPr>
            <a:t>Teacher read text with proper             </a:t>
          </a:r>
        </a:p>
        <a:p>
          <a:pPr marL="0" lvl="0" indent="0" algn="ctr" defTabSz="1244600">
            <a:lnSpc>
              <a:spcPct val="90000"/>
            </a:lnSpc>
            <a:spcBef>
              <a:spcPct val="0"/>
            </a:spcBef>
            <a:spcAft>
              <a:spcPct val="35000"/>
            </a:spcAft>
            <a:buNone/>
          </a:pPr>
          <a:r>
            <a:rPr lang="en-US" sz="2800" kern="1200" dirty="0">
              <a:solidFill>
                <a:srgbClr val="C00000"/>
              </a:solidFill>
              <a:latin typeface="NikoshBAN" panose="02000000000000000000" pitchFamily="2" charset="0"/>
              <a:ea typeface="+mn-ea"/>
              <a:cs typeface="NikoshBAN" panose="02000000000000000000" pitchFamily="2" charset="0"/>
            </a:rPr>
            <a:t> pronounciation two times      </a:t>
          </a:r>
        </a:p>
      </dsp:txBody>
      <dsp:txXfrm>
        <a:off x="481805" y="71067"/>
        <a:ext cx="9490574" cy="95251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1">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89EC9D-C382-47FC-8640-09E7EDF6CDDB}"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A04BF4-CE50-42EB-A755-62B1EF44E31C}" type="slidenum">
              <a:rPr lang="en-US" smtClean="0"/>
              <a:t>‹#›</a:t>
            </a:fld>
            <a:endParaRPr lang="en-US"/>
          </a:p>
        </p:txBody>
      </p:sp>
    </p:spTree>
    <p:extLst>
      <p:ext uri="{BB962C8B-B14F-4D97-AF65-F5344CB8AC3E}">
        <p14:creationId xmlns:p14="http://schemas.microsoft.com/office/powerpoint/2010/main" val="4129254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01355-A34B-F541-D704-C6701A2D20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CF985-CFA9-E214-9598-8DB82F213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48126F-6C23-B861-27DE-F3D0BB2964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3173E6-E68D-8145-3EE4-00C728C821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631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5327C-618A-5E8B-8495-14C7300C0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B0D50-3AD1-AC7F-3F87-2E3699067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718C68-D247-444E-BAB0-A7B1B918E9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1E7363-1FCB-C4B2-C50F-B67D76AB4F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535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631AA-DCFF-64C5-BB2F-FF68274BF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1A19E-D406-CA83-A6C4-E8555B86C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26DCF-F941-88D4-8E7F-68A35FC83A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CB45A1-B7E7-E64C-3DE8-89642A3B5A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392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A6E08-089E-9B52-50E8-70366D67A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97566A-6DF7-C5B0-3529-F989128A88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16DE8-70A5-3535-FDB6-0A3844307F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968669-F7F0-AA98-F701-EE1809667B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312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68841-777C-E95B-1716-F2C9E0FD1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3D247-53E1-2883-1553-BD9F9A25B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4C09A1-A31F-3EAF-B1E2-FB540F9E0F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3CFE40-BD6A-743D-9A09-0CE3DC0B7B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47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15618-64C6-19AD-EDBF-2E9E97FD1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3CAE4-B3E9-A63A-5C28-099FC3FB8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DA244-36D7-F7E2-6502-F0B65A49EA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A21447-0C0C-3A41-92A9-5D9D7091A7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682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114DC-9C11-1E15-F204-5C6C3410E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746F7-7FD1-5444-C677-7379C082B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4D06BC-88C9-0DA4-8A89-3B125D9578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26DC67-0C6F-892F-B691-0AEC5DA8E5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5557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B580E-9CD9-74C3-8057-A2F22500FB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D332B4-051C-D8FD-BD7E-7546D9E0BD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45FCA-22CD-9324-D60F-A1DD8A18BB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01E18E-F1F1-0F92-1469-D608228952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529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0AE74-4FBF-E485-C511-8D56796FA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F0F7F-D852-94FD-B312-9334A80F52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4C594-65E9-C108-6339-477ECFE844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BCFE0F-8E34-C21E-79FF-F832BFD386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039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15573-D037-4072-B0E6-A712C4A0C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F6DE-22BC-9E0F-1A9B-29AB549C3F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5EA497-48FC-EBB4-32E2-7BE0BA0EFF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836000-16C3-28C5-F815-2F7782443A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7366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335FB-685A-9489-8C0C-C4ED1BFF4F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3D460-7CF1-E28D-85DC-5395D0E4A9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0A178F-08FF-B9CF-D455-1F815B9917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BA1760-5645-DE5A-3003-88C4C28F24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468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282AC-8CBC-46B2-4601-91ECDD7D1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DB74B-E884-E016-542F-07F93F9F5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42BC9-063C-3D82-95E1-B71B27744C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DAA951-C98D-E682-6BDB-4FF50EBDC7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134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CD38F-A095-9945-26F7-C871FF182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0108D-5FE5-6356-67F2-E7B788B2F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5C21F-2BEB-588A-0810-9062D35A74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5590D5-57CA-1BAE-946B-655348D34C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143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7575D-7E04-50BE-092C-DA0CFD147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B9F19C-EEAD-79BD-15EA-58ED68A77F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89148-7740-6B9A-624F-CC64339076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C28151-D052-997C-E06F-A5B69E6D16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011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23FA1-DE0E-AF0E-15AE-A445E0E70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CDB1F-4695-0D75-7302-4757DF5E8D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5C8CD0-0AB4-18CF-1531-8D69815765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6EB751-DF24-3DA7-8272-9E9750FF61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461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61E71-C416-A6C6-A210-09C685C70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E32C70-30DE-F0FA-DCBF-917A76688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A0C972-C739-BCD9-CBE6-5767F54E00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4E74D0-7555-E0DD-FB59-33C5065AC5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565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88189-14B9-59E1-E3FE-13E67DAF5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D0B1A-0338-CC03-6B50-E35C7D671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6A1AA6-A6F8-68CC-607C-468244A8EC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80F8A2-E916-9E58-6CEC-86AC2380B6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04BF4-CE50-42EB-A755-62B1EF44E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8063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2820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031072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110074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473780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1599683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757376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12159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794621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788615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C70F4A40-10D6-42F2-A3E5-9C93374147EA}" type="datetimeFigureOut">
              <a:rPr lang="en-SG" smtClean="0"/>
              <a:t>30/9/2026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3099912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2640873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956535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30/9/2026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406629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30/9/2026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23810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30/9/2026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4205797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3576909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900727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1824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1517547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920623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4079135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9434132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245309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1760442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1872534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9/30/2026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263902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C70F4A40-10D6-42F2-A3E5-9C93374147EA}" type="datetimeFigureOut">
              <a:rPr lang="en-SG" smtClean="0"/>
              <a:t>30/9/2026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11188298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14717006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4750190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30/9/2026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286530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30/9/2026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188387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30/9/2026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35145407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42388168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9/30/2026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37784386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78ABE3C1-DBE1-495D-B57B-2849774B866A}" type="datetimeFigureOut">
              <a:rPr lang="en-US" smtClean="0"/>
              <a:t>9/30/2026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633469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896E19-0E84-453E-BA20-9AEB79031E2C}"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44BD6-334D-4140-8795-0CB867E5D358}" type="slidenum">
              <a:rPr lang="en-US" smtClean="0"/>
              <a:t>‹#›</a:t>
            </a:fld>
            <a:endParaRPr lang="en-US"/>
          </a:p>
        </p:txBody>
      </p:sp>
    </p:spTree>
    <p:extLst>
      <p:ext uri="{BB962C8B-B14F-4D97-AF65-F5344CB8AC3E}">
        <p14:creationId xmlns:p14="http://schemas.microsoft.com/office/powerpoint/2010/main" val="29073537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896E19-0E84-453E-BA20-9AEB79031E2C}"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44BD6-334D-4140-8795-0CB867E5D358}" type="slidenum">
              <a:rPr lang="en-US" smtClean="0"/>
              <a:t>‹#›</a:t>
            </a:fld>
            <a:endParaRPr lang="en-US"/>
          </a:p>
        </p:txBody>
      </p:sp>
    </p:spTree>
    <p:extLst>
      <p:ext uri="{BB962C8B-B14F-4D97-AF65-F5344CB8AC3E}">
        <p14:creationId xmlns:p14="http://schemas.microsoft.com/office/powerpoint/2010/main" val="30913095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27018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9/30/2026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49760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9/30/2026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574391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9/30/2026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379351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995006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83821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64882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81046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198868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99653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9/30/2026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30313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9/30/2026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01635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62552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73565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8E809F2-76BC-48B4-9E9F-0FE90EE49915}" type="datetimeFigureOut">
              <a:rPr lang="en-US" smtClean="0"/>
              <a:t>9/30/2026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33348678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E809F2-76BC-48B4-9E9F-0FE90EE49915}"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32372572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E809F2-76BC-48B4-9E9F-0FE90EE49915}"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39660928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E809F2-76BC-48B4-9E9F-0FE90EE4991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2931745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E809F2-76BC-48B4-9E9F-0FE90EE49915}"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22128539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E809F2-76BC-48B4-9E9F-0FE90EE49915}"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24589771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E809F2-76BC-48B4-9E9F-0FE90EE49915}"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36616048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E809F2-76BC-48B4-9E9F-0FE90EE4991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8461657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E809F2-76BC-48B4-9E9F-0FE90EE4991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24228741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E809F2-76BC-48B4-9E9F-0FE90EE4991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14772785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E809F2-76BC-48B4-9E9F-0FE90EE4991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13060555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E809F2-76BC-48B4-9E9F-0FE90EE4991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F4CE40-6F81-492D-A8A5-333BCC4C894F}"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420245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E809F2-76BC-48B4-9E9F-0FE90EE4991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15267906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8E809F2-76BC-48B4-9E9F-0FE90EE49915}"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19861802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8E809F2-76BC-48B4-9E9F-0FE90EE49915}"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25634301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E809F2-76BC-48B4-9E9F-0FE90EE49915}"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10181855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E809F2-76BC-48B4-9E9F-0FE90EE49915}"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F4CE40-6F81-492D-A8A5-333BCC4C894F}" type="slidenum">
              <a:rPr lang="en-US" smtClean="0"/>
              <a:t>‹#›</a:t>
            </a:fld>
            <a:endParaRPr lang="en-US"/>
          </a:p>
        </p:txBody>
      </p:sp>
    </p:spTree>
    <p:extLst>
      <p:ext uri="{BB962C8B-B14F-4D97-AF65-F5344CB8AC3E}">
        <p14:creationId xmlns:p14="http://schemas.microsoft.com/office/powerpoint/2010/main" val="9935673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7179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2.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image" Target="../media/image2.png"/><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theme" Target="../theme/theme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5C969D8-98F9-43E3-B729-F4ACF42FD06A}" type="datetimeFigureOut">
              <a:rPr lang="en-US" smtClean="0"/>
              <a:t>9/30/2026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8BCBCAA4-7FED-4EAD-8608-A84B20030B4F}" type="slidenum">
              <a:rPr lang="en-US" smtClean="0"/>
              <a:t>‹#›</a:t>
            </a:fld>
            <a:endParaRPr lang="en-US"/>
          </a:p>
        </p:txBody>
      </p:sp>
    </p:spTree>
    <p:extLst>
      <p:ext uri="{BB962C8B-B14F-4D97-AF65-F5344CB8AC3E}">
        <p14:creationId xmlns:p14="http://schemas.microsoft.com/office/powerpoint/2010/main" val="649054835"/>
      </p:ext>
    </p:extLst>
  </p:cSld>
  <p:clrMap bg1="dk1" tx1="lt1" bg2="dk2" tx2="lt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70F4A40-10D6-42F2-A3E5-9C93374147EA}" type="datetimeFigureOut">
              <a:rPr lang="en-SG" smtClean="0"/>
              <a:t>30/9/2026</a:t>
            </a:fld>
            <a:endParaRPr lang="en-SG"/>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SG"/>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8E31C4D2-24E9-4447-8A1E-356E2544AFC5}" type="slidenum">
              <a:rPr lang="en-SG" smtClean="0"/>
              <a:t>‹#›</a:t>
            </a:fld>
            <a:endParaRPr lang="en-SG"/>
          </a:p>
        </p:txBody>
      </p:sp>
    </p:spTree>
    <p:extLst>
      <p:ext uri="{BB962C8B-B14F-4D97-AF65-F5344CB8AC3E}">
        <p14:creationId xmlns:p14="http://schemas.microsoft.com/office/powerpoint/2010/main" val="35867303"/>
      </p:ext>
    </p:extLst>
  </p:cSld>
  <p:clrMap bg1="dk1" tx1="lt1" bg2="dk2" tx2="lt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9/30/2026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2298642"/>
      </p:ext>
    </p:extLst>
  </p:cSld>
  <p:clrMap bg1="dk1" tx1="lt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8E809F2-76BC-48B4-9E9F-0FE90EE49915}" type="datetimeFigureOut">
              <a:rPr lang="en-US" smtClean="0"/>
              <a:t>9/30/2026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EF4CE40-6F81-492D-A8A5-333BCC4C894F}" type="slidenum">
              <a:rPr lang="en-US" smtClean="0"/>
              <a:t>‹#›</a:t>
            </a:fld>
            <a:endParaRPr lang="en-US"/>
          </a:p>
        </p:txBody>
      </p:sp>
    </p:spTree>
    <p:extLst>
      <p:ext uri="{BB962C8B-B14F-4D97-AF65-F5344CB8AC3E}">
        <p14:creationId xmlns:p14="http://schemas.microsoft.com/office/powerpoint/2010/main" val="2253311132"/>
      </p:ext>
    </p:extLst>
  </p:cSld>
  <p:clrMap bg1="dk1" tx1="lt1" bg2="dk2" tx2="lt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slideLayout" Target="../slideLayouts/slideLayout58.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mailto:moslem.singra@gmail.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tmp"/><Relationship Id="rId1" Type="http://schemas.openxmlformats.org/officeDocument/2006/relationships/slideLayout" Target="../slideLayouts/slideLayout24.xml"/><Relationship Id="rId5" Type="http://schemas.openxmlformats.org/officeDocument/2006/relationships/hyperlink" Target="mailto:moslem.singra@gmail.com" TargetMode="Externa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2" Type="http://schemas.openxmlformats.org/officeDocument/2006/relationships/hyperlink" Target="mailto:moslem.singra@gmail.com" TargetMode="Externa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hyperlink" Target="mailto:moslem.singra@gmail.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hyperlink" Target="mailto:moslem.singra@gmail.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hyperlink" Target="mailto:moslem.singra@gmail.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hyperlink" Target="mailto:moslem.singra@gmail.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png"/><Relationship Id="rId1" Type="http://schemas.openxmlformats.org/officeDocument/2006/relationships/slideLayout" Target="../slideLayouts/slideLayout41.xm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E618B54-82FD-C54A-B5A4-5BAF1C0361C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716" b="98025" l="0" r="99750">
                        <a14:foregroundMark x1="16750" y1="82222" x2="0" y2="82716"/>
                        <a14:foregroundMark x1="87500" y1="79753" x2="99750" y2="74074"/>
                        <a14:foregroundMark x1="99750" y1="74074" x2="99750" y2="74074"/>
                        <a14:foregroundMark x1="94625" y1="95556" x2="500" y2="98025"/>
                        <a14:foregroundMark x1="74250" y1="2716" x2="74250" y2="18519"/>
                        <a14:foregroundMark x1="90500" y1="55062" x2="90500" y2="61235"/>
                        <a14:foregroundMark x1="93500" y1="37037" x2="93125" y2="39012"/>
                        <a14:foregroundMark x1="82500" y1="16296" x2="81250" y2="27160"/>
                      </a14:backgroundRemoval>
                    </a14:imgEffect>
                  </a14:imgLayer>
                </a14:imgProps>
              </a:ext>
            </a:extLst>
          </a:blip>
          <a:stretch>
            <a:fillRect/>
          </a:stretch>
        </p:blipFill>
        <p:spPr>
          <a:xfrm flipH="1">
            <a:off x="-1" y="2625910"/>
            <a:ext cx="12219341" cy="4038860"/>
          </a:xfrm>
          <a:prstGeom prst="rect">
            <a:avLst/>
          </a:prstGeom>
        </p:spPr>
      </p:pic>
      <p:sp>
        <p:nvSpPr>
          <p:cNvPr id="9" name="TextBox 8">
            <a:extLst>
              <a:ext uri="{FF2B5EF4-FFF2-40B4-BE49-F238E27FC236}">
                <a16:creationId xmlns:a16="http://schemas.microsoft.com/office/drawing/2014/main" id="{E3CA6721-7238-ED4B-BEF4-2C453226D66F}"/>
              </a:ext>
            </a:extLst>
          </p:cNvPr>
          <p:cNvSpPr txBox="1"/>
          <p:nvPr/>
        </p:nvSpPr>
        <p:spPr>
          <a:xfrm>
            <a:off x="1473064" y="2528888"/>
            <a:ext cx="2869871" cy="7848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BD" sz="4500" b="1" i="0" u="none" strike="noStrike" kern="1200" cap="none" spc="0" normalizeH="0" baseline="0" noProof="0" dirty="0">
                <a:ln>
                  <a:noFill/>
                </a:ln>
                <a:solidFill>
                  <a:srgbClr val="002060"/>
                </a:solidFill>
                <a:effectLst>
                  <a:glow rad="228600">
                    <a:srgbClr val="80737A">
                      <a:satMod val="175000"/>
                      <a:alpha val="40000"/>
                    </a:srgbClr>
                  </a:glow>
                </a:effectLst>
                <a:uLnTx/>
                <a:uFillTx/>
                <a:latin typeface="Times New Roman" panose="02020603050405020304" pitchFamily="18" charset="0"/>
                <a:ea typeface="+mn-ea"/>
                <a:cs typeface="Times New Roman" panose="02020603050405020304" pitchFamily="18" charset="0"/>
              </a:rPr>
              <a:t>students</a:t>
            </a:r>
          </a:p>
        </p:txBody>
      </p:sp>
      <p:sp>
        <p:nvSpPr>
          <p:cNvPr id="10" name="TextBox 9">
            <a:extLst>
              <a:ext uri="{FF2B5EF4-FFF2-40B4-BE49-F238E27FC236}">
                <a16:creationId xmlns:a16="http://schemas.microsoft.com/office/drawing/2014/main" id="{1E014E49-4F91-AE48-A7FF-732BFF733D2D}"/>
              </a:ext>
            </a:extLst>
          </p:cNvPr>
          <p:cNvSpPr txBox="1"/>
          <p:nvPr/>
        </p:nvSpPr>
        <p:spPr>
          <a:xfrm>
            <a:off x="1325217" y="1802618"/>
            <a:ext cx="3074505" cy="7848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500" b="1" i="0" u="none" strike="noStrike" kern="1200" cap="none" spc="0" normalizeH="0" baseline="0" noProof="0" dirty="0">
                <a:ln>
                  <a:noFill/>
                </a:ln>
                <a:solidFill>
                  <a:srgbClr val="002060"/>
                </a:solidFill>
                <a:effectLst>
                  <a:glow rad="228600">
                    <a:srgbClr val="A6987D">
                      <a:satMod val="175000"/>
                      <a:alpha val="40000"/>
                    </a:srgbClr>
                  </a:glow>
                </a:effectLst>
                <a:uLnTx/>
                <a:uFillTx/>
                <a:latin typeface="Times New Roman" panose="02020603050405020304" pitchFamily="18" charset="0"/>
                <a:ea typeface="+mn-ea"/>
                <a:cs typeface="Times New Roman" panose="02020603050405020304" pitchFamily="18" charset="0"/>
              </a:rPr>
              <a:t>m</a:t>
            </a:r>
            <a:r>
              <a:rPr kumimoji="0" lang="en-BD" sz="4500" b="1" i="0" u="none" strike="noStrike" kern="1200" cap="none" spc="0" normalizeH="0" baseline="0" noProof="0" dirty="0">
                <a:ln>
                  <a:noFill/>
                </a:ln>
                <a:solidFill>
                  <a:srgbClr val="002060"/>
                </a:solidFill>
                <a:effectLst>
                  <a:glow rad="228600">
                    <a:srgbClr val="A6987D">
                      <a:satMod val="175000"/>
                      <a:alpha val="40000"/>
                    </a:srgbClr>
                  </a:glow>
                </a:effectLst>
                <a:uLnTx/>
                <a:uFillTx/>
                <a:latin typeface="Times New Roman" panose="02020603050405020304" pitchFamily="18" charset="0"/>
                <a:ea typeface="+mn-ea"/>
                <a:cs typeface="Times New Roman" panose="02020603050405020304" pitchFamily="18" charset="0"/>
              </a:rPr>
              <a:t>y</a:t>
            </a:r>
          </a:p>
        </p:txBody>
      </p:sp>
      <p:sp>
        <p:nvSpPr>
          <p:cNvPr id="11" name="TextBox 10">
            <a:extLst>
              <a:ext uri="{FF2B5EF4-FFF2-40B4-BE49-F238E27FC236}">
                <a16:creationId xmlns:a16="http://schemas.microsoft.com/office/drawing/2014/main" id="{73E4774B-1FEB-3D43-B7C9-09D9A4557330}"/>
              </a:ext>
            </a:extLst>
          </p:cNvPr>
          <p:cNvSpPr txBox="1"/>
          <p:nvPr/>
        </p:nvSpPr>
        <p:spPr>
          <a:xfrm>
            <a:off x="2506883" y="1802618"/>
            <a:ext cx="1758428" cy="7848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BD" sz="4500" b="1" i="0" u="none" strike="noStrike" kern="1200" cap="none" spc="0" normalizeH="0" baseline="0" noProof="0" dirty="0">
                <a:ln>
                  <a:noFill/>
                </a:ln>
                <a:solidFill>
                  <a:srgbClr val="002060"/>
                </a:solidFill>
                <a:effectLst>
                  <a:glow rad="228600">
                    <a:srgbClr val="B80E0F">
                      <a:satMod val="175000"/>
                      <a:alpha val="40000"/>
                    </a:srgbClr>
                  </a:glow>
                </a:effectLst>
                <a:uLnTx/>
                <a:uFillTx/>
                <a:latin typeface="Times New Roman" panose="02020603050405020304" pitchFamily="18" charset="0"/>
                <a:ea typeface="+mn-ea"/>
                <a:cs typeface="Times New Roman" panose="02020603050405020304" pitchFamily="18" charset="0"/>
              </a:rPr>
              <a:t>dear</a:t>
            </a:r>
          </a:p>
        </p:txBody>
      </p:sp>
      <p:pic>
        <p:nvPicPr>
          <p:cNvPr id="8" name="Picture 7">
            <a:extLst>
              <a:ext uri="{FF2B5EF4-FFF2-40B4-BE49-F238E27FC236}">
                <a16:creationId xmlns:a16="http://schemas.microsoft.com/office/drawing/2014/main" id="{639ADCC2-C7E6-614C-80D1-404B50FE8F5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589" b="97287" l="1634" r="97386">
                        <a14:foregroundMark x1="15523" y1="36822" x2="89542" y2="51550"/>
                        <a14:foregroundMark x1="8497" y1="34109" x2="39869" y2="34884"/>
                        <a14:foregroundMark x1="39869" y1="34884" x2="74510" y2="28682"/>
                        <a14:foregroundMark x1="5556" y1="57364" x2="56373" y2="43023"/>
                        <a14:foregroundMark x1="7516" y1="46512" x2="63889" y2="29845"/>
                        <a14:foregroundMark x1="1797" y1="52326" x2="36765" y2="27519"/>
                        <a14:foregroundMark x1="16993" y1="12791" x2="14706" y2="57752"/>
                        <a14:foregroundMark x1="20915" y1="14341" x2="19935" y2="51550"/>
                        <a14:foregroundMark x1="94281" y1="63953" x2="79248" y2="73256"/>
                        <a14:foregroundMark x1="58987" y1="40310" x2="81863" y2="39922"/>
                        <a14:foregroundMark x1="81863" y1="39922" x2="88072" y2="46124"/>
                        <a14:foregroundMark x1="55882" y1="58527" x2="76471" y2="55426"/>
                        <a14:foregroundMark x1="76471" y1="55426" x2="85784" y2="55814"/>
                        <a14:foregroundMark x1="85784" y1="55814" x2="88072" y2="59690"/>
                        <a14:foregroundMark x1="88072" y1="39922" x2="80065" y2="30233"/>
                        <a14:foregroundMark x1="80065" y1="30233" x2="79902" y2="28682"/>
                        <a14:foregroundMark x1="89052" y1="37984" x2="91667" y2="57364"/>
                        <a14:foregroundMark x1="51797" y1="58915" x2="70098" y2="28682"/>
                        <a14:foregroundMark x1="44935" y1="67829" x2="46895" y2="37984"/>
                        <a14:foregroundMark x1="26797" y1="65116" x2="47059" y2="48062"/>
                        <a14:foregroundMark x1="47059" y1="48062" x2="47059" y2="48062"/>
                        <a14:foregroundMark x1="6209" y1="39922" x2="13562" y2="25969"/>
                        <a14:foregroundMark x1="13562" y1="25969" x2="28922" y2="29845"/>
                        <a14:foregroundMark x1="9967" y1="24419" x2="8497" y2="34884"/>
                        <a14:foregroundMark x1="53268" y1="97674" x2="55392" y2="74419"/>
                        <a14:foregroundMark x1="97386" y1="69767" x2="84641" y2="66667"/>
                        <a14:foregroundMark x1="39542" y1="6589" x2="38725" y2="18992"/>
                      </a14:backgroundRemoval>
                    </a14:imgEffect>
                  </a14:imgLayer>
                </a14:imgProps>
              </a:ext>
            </a:extLst>
          </a:blip>
          <a:stretch>
            <a:fillRect/>
          </a:stretch>
        </p:blipFill>
        <p:spPr>
          <a:xfrm>
            <a:off x="1063435" y="290253"/>
            <a:ext cx="4136781" cy="1512366"/>
          </a:xfrm>
          <a:prstGeom prst="rect">
            <a:avLst/>
          </a:prstGeom>
        </p:spPr>
      </p:pic>
      <p:pic>
        <p:nvPicPr>
          <p:cNvPr id="13" name="Picture 12">
            <a:extLst>
              <a:ext uri="{FF2B5EF4-FFF2-40B4-BE49-F238E27FC236}">
                <a16:creationId xmlns:a16="http://schemas.microsoft.com/office/drawing/2014/main" id="{7901939C-AD87-4204-B050-3A0138B0E2B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rot="10800000">
            <a:off x="-1" y="87083"/>
            <a:ext cx="2143125" cy="1512365"/>
          </a:xfrm>
          <a:prstGeom prst="rect">
            <a:avLst/>
          </a:prstGeom>
        </p:spPr>
      </p:pic>
      <p:pic>
        <p:nvPicPr>
          <p:cNvPr id="4" name="Picture 3">
            <a:extLst>
              <a:ext uri="{FF2B5EF4-FFF2-40B4-BE49-F238E27FC236}">
                <a16:creationId xmlns:a16="http://schemas.microsoft.com/office/drawing/2014/main" id="{BD205E1F-78C3-406F-8597-55A13FE5AA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48063" y="9970"/>
            <a:ext cx="6843938" cy="5656408"/>
          </a:xfrm>
          <a:prstGeom prst="rect">
            <a:avLst/>
          </a:prstGeom>
        </p:spPr>
      </p:pic>
      <p:sp>
        <p:nvSpPr>
          <p:cNvPr id="2" name="Rectangle 1">
            <a:extLst>
              <a:ext uri="{FF2B5EF4-FFF2-40B4-BE49-F238E27FC236}">
                <a16:creationId xmlns:a16="http://schemas.microsoft.com/office/drawing/2014/main" id="{F33E2815-3687-91A8-546C-0E194310D15F}"/>
              </a:ext>
            </a:extLst>
          </p:cNvPr>
          <p:cNvSpPr/>
          <p:nvPr/>
        </p:nvSpPr>
        <p:spPr>
          <a:xfrm>
            <a:off x="136632" y="94713"/>
            <a:ext cx="11918731" cy="6511470"/>
          </a:xfrm>
          <a:prstGeom prst="rect">
            <a:avLst/>
          </a:prstGeom>
          <a:noFill/>
          <a:ln w="307975" cap="flat" cmpd="thickThin" algn="ctr">
            <a:solidFill>
              <a:srgbClr val="4472C4">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53314109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bbon: Tilted Down 5">
            <a:extLst>
              <a:ext uri="{FF2B5EF4-FFF2-40B4-BE49-F238E27FC236}">
                <a16:creationId xmlns:a16="http://schemas.microsoft.com/office/drawing/2014/main" id="{E8E63C4E-D2DB-4464-A077-5F3018BE48C7}"/>
              </a:ext>
            </a:extLst>
          </p:cNvPr>
          <p:cNvSpPr/>
          <p:nvPr/>
        </p:nvSpPr>
        <p:spPr>
          <a:xfrm>
            <a:off x="3587302" y="622803"/>
            <a:ext cx="5017396" cy="1061483"/>
          </a:xfrm>
          <a:prstGeom prst="ribb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12700">
                  <a:solidFill>
                    <a:srgbClr val="27537E">
                      <a:lumMod val="75000"/>
                    </a:srgbClr>
                  </a:solidFill>
                  <a:prstDash val="solid"/>
                </a:ln>
                <a:solidFill>
                  <a:prstClr val="black"/>
                </a:solidFill>
                <a:effectLst>
                  <a:outerShdw dist="38100" dir="2640000" algn="bl" rotWithShape="0">
                    <a:srgbClr val="27537E">
                      <a:lumMod val="75000"/>
                    </a:srgbClr>
                  </a:outerShdw>
                </a:effectLst>
                <a:uLnTx/>
                <a:uFillTx/>
                <a:latin typeface="Times New Roman" panose="02020603050405020304" pitchFamily="18" charset="0"/>
                <a:ea typeface="+mn-ea"/>
                <a:cs typeface="Times New Roman" panose="02020603050405020304" pitchFamily="18" charset="0"/>
              </a:rPr>
              <a:t>TEACHER’S IDENTITY </a:t>
            </a:r>
          </a:p>
        </p:txBody>
      </p:sp>
      <p:sp>
        <p:nvSpPr>
          <p:cNvPr id="8" name="Rectangle: Rounded Corners 7">
            <a:extLst>
              <a:ext uri="{FF2B5EF4-FFF2-40B4-BE49-F238E27FC236}">
                <a16:creationId xmlns:a16="http://schemas.microsoft.com/office/drawing/2014/main" id="{A7C01700-709D-4A34-AE59-9E17E40FE8EC}"/>
              </a:ext>
            </a:extLst>
          </p:cNvPr>
          <p:cNvSpPr/>
          <p:nvPr/>
        </p:nvSpPr>
        <p:spPr>
          <a:xfrm>
            <a:off x="415747" y="2081795"/>
            <a:ext cx="5126209" cy="2677317"/>
          </a:xfrm>
          <a:prstGeom prst="roundRect">
            <a:avLst/>
          </a:prstGeom>
          <a:solidFill>
            <a:srgbClr val="F4D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Mr. Moslem Uddin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Act: Head-Teacher Nischintapur GPS, Singra, Natore.    </a:t>
            </a:r>
          </a:p>
        </p:txBody>
      </p:sp>
      <p:pic>
        <p:nvPicPr>
          <p:cNvPr id="9" name="Picture 8">
            <a:extLst>
              <a:ext uri="{FF2B5EF4-FFF2-40B4-BE49-F238E27FC236}">
                <a16:creationId xmlns:a16="http://schemas.microsoft.com/office/drawing/2014/main" id="{1C931E7B-B3B5-AB23-0430-5B91D735D7C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6354920" y="1752858"/>
            <a:ext cx="1252805" cy="3439697"/>
          </a:xfrm>
          <a:prstGeom prst="rect">
            <a:avLst/>
          </a:prstGeom>
        </p:spPr>
      </p:pic>
      <p:sp>
        <p:nvSpPr>
          <p:cNvPr id="2" name="Rectangle 1">
            <a:extLst>
              <a:ext uri="{FF2B5EF4-FFF2-40B4-BE49-F238E27FC236}">
                <a16:creationId xmlns:a16="http://schemas.microsoft.com/office/drawing/2014/main" id="{2DE8A402-7897-86E8-8E26-86C8F7AB7A7C}"/>
              </a:ext>
            </a:extLst>
          </p:cNvPr>
          <p:cNvSpPr/>
          <p:nvPr/>
        </p:nvSpPr>
        <p:spPr>
          <a:xfrm>
            <a:off x="136633" y="163285"/>
            <a:ext cx="11870310" cy="6442897"/>
          </a:xfrm>
          <a:prstGeom prst="rect">
            <a:avLst/>
          </a:prstGeom>
          <a:noFill/>
          <a:ln w="307975" cap="flat" cmpd="thickThin" algn="ctr">
            <a:solidFill>
              <a:srgbClr val="4472C4">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1" name="Scroll: Horizontal 10">
            <a:extLst>
              <a:ext uri="{FF2B5EF4-FFF2-40B4-BE49-F238E27FC236}">
                <a16:creationId xmlns:a16="http://schemas.microsoft.com/office/drawing/2014/main" id="{BE436D77-8150-FB7F-2DB1-3ADD59EE6382}"/>
              </a:ext>
            </a:extLst>
          </p:cNvPr>
          <p:cNvSpPr/>
          <p:nvPr/>
        </p:nvSpPr>
        <p:spPr>
          <a:xfrm>
            <a:off x="554988" y="445434"/>
            <a:ext cx="2739516" cy="961487"/>
          </a:xfrm>
          <a:prstGeom prst="horizontalScroll">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Class : Five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Subject: English </a:t>
            </a:r>
          </a:p>
        </p:txBody>
      </p:sp>
      <p:sp>
        <p:nvSpPr>
          <p:cNvPr id="12" name="Scroll: Horizontal 11">
            <a:extLst>
              <a:ext uri="{FF2B5EF4-FFF2-40B4-BE49-F238E27FC236}">
                <a16:creationId xmlns:a16="http://schemas.microsoft.com/office/drawing/2014/main" id="{32E61D18-5389-3EE0-1BC0-64C68C4F0C4F}"/>
              </a:ext>
            </a:extLst>
          </p:cNvPr>
          <p:cNvSpPr/>
          <p:nvPr/>
        </p:nvSpPr>
        <p:spPr>
          <a:xfrm>
            <a:off x="8897497" y="445434"/>
            <a:ext cx="2739516" cy="1033272"/>
          </a:xfrm>
          <a:prstGeom prst="horizontalScroll">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Date : 30/09/2026</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Time : 40 Minute </a:t>
            </a:r>
          </a:p>
        </p:txBody>
      </p:sp>
      <p:sp>
        <p:nvSpPr>
          <p:cNvPr id="3" name="TextBox 2">
            <a:extLst>
              <a:ext uri="{FF2B5EF4-FFF2-40B4-BE49-F238E27FC236}">
                <a16:creationId xmlns:a16="http://schemas.microsoft.com/office/drawing/2014/main" id="{2BFF2EAA-93DF-6098-B28F-6A01390E3C55}"/>
              </a:ext>
            </a:extLst>
          </p:cNvPr>
          <p:cNvSpPr txBox="1"/>
          <p:nvPr/>
        </p:nvSpPr>
        <p:spPr>
          <a:xfrm>
            <a:off x="3576419" y="6194451"/>
            <a:ext cx="56328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moslem.singra@gmail.com</a:t>
            </a:r>
            <a:r>
              <a:rPr kumimoji="0" lang="en-US" sz="1800" b="1" i="1" u="sng"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Mobile: 01719127798 </a:t>
            </a:r>
          </a:p>
        </p:txBody>
      </p:sp>
      <p:pic>
        <p:nvPicPr>
          <p:cNvPr id="5" name="Picture 4">
            <a:extLst>
              <a:ext uri="{FF2B5EF4-FFF2-40B4-BE49-F238E27FC236}">
                <a16:creationId xmlns:a16="http://schemas.microsoft.com/office/drawing/2014/main" id="{818AFCC5-62A6-D9C6-D89E-7A1A561EFBFC}"/>
              </a:ext>
            </a:extLst>
          </p:cNvPr>
          <p:cNvPicPr>
            <a:picLocks noChangeAspect="1"/>
          </p:cNvPicPr>
          <p:nvPr/>
        </p:nvPicPr>
        <p:blipFill>
          <a:blip r:embed="rId5"/>
          <a:stretch>
            <a:fillRect/>
          </a:stretch>
        </p:blipFill>
        <p:spPr>
          <a:xfrm>
            <a:off x="8604698" y="1689039"/>
            <a:ext cx="2737341" cy="3462828"/>
          </a:xfrm>
          <a:prstGeom prst="flowChartConnector">
            <a:avLst/>
          </a:prstGeom>
        </p:spPr>
      </p:pic>
      <p:sp>
        <p:nvSpPr>
          <p:cNvPr id="10" name="Rectangle 9">
            <a:extLst>
              <a:ext uri="{FF2B5EF4-FFF2-40B4-BE49-F238E27FC236}">
                <a16:creationId xmlns:a16="http://schemas.microsoft.com/office/drawing/2014/main" id="{634B7371-10F6-05C8-0C25-1DCBEAB0C491}"/>
              </a:ext>
            </a:extLst>
          </p:cNvPr>
          <p:cNvSpPr/>
          <p:nvPr/>
        </p:nvSpPr>
        <p:spPr>
          <a:xfrm>
            <a:off x="136632" y="94713"/>
            <a:ext cx="11918731" cy="6511470"/>
          </a:xfrm>
          <a:prstGeom prst="rect">
            <a:avLst/>
          </a:prstGeom>
          <a:noFill/>
          <a:ln w="307975" cap="flat" cmpd="thickThin" algn="ctr">
            <a:solidFill>
              <a:srgbClr val="4472C4">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BED8606-80B9-56E5-D930-0FEB47838164}"/>
              </a:ext>
            </a:extLst>
          </p:cNvPr>
          <p:cNvPicPr>
            <a:picLocks noChangeAspect="1"/>
          </p:cNvPicPr>
          <p:nvPr/>
        </p:nvPicPr>
        <p:blipFill rotWithShape="1">
          <a:blip r:embed="rId6"/>
          <a:srcRect t="70640"/>
          <a:stretch>
            <a:fillRect/>
          </a:stretch>
        </p:blipFill>
        <p:spPr>
          <a:xfrm>
            <a:off x="415747" y="5321300"/>
            <a:ext cx="11402005" cy="913839"/>
          </a:xfrm>
          <a:prstGeom prst="rect">
            <a:avLst/>
          </a:prstGeom>
        </p:spPr>
      </p:pic>
    </p:spTree>
    <p:extLst>
      <p:ext uri="{BB962C8B-B14F-4D97-AF65-F5344CB8AC3E}">
        <p14:creationId xmlns:p14="http://schemas.microsoft.com/office/powerpoint/2010/main" val="23082615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80">
                                          <p:stCondLst>
                                            <p:cond delay="0"/>
                                          </p:stCondLst>
                                        </p:cTn>
                                        <p:tgtEl>
                                          <p:spTgt spid="9"/>
                                        </p:tgtEl>
                                      </p:cBhvr>
                                    </p:animEffect>
                                    <p:anim calcmode="lin" valueType="num">
                                      <p:cBhvr>
                                        <p:cTn id="2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0" dur="26">
                                          <p:stCondLst>
                                            <p:cond delay="650"/>
                                          </p:stCondLst>
                                        </p:cTn>
                                        <p:tgtEl>
                                          <p:spTgt spid="9"/>
                                        </p:tgtEl>
                                      </p:cBhvr>
                                      <p:to x="100000" y="60000"/>
                                    </p:animScale>
                                    <p:animScale>
                                      <p:cBhvr>
                                        <p:cTn id="31" dur="166" decel="50000">
                                          <p:stCondLst>
                                            <p:cond delay="676"/>
                                          </p:stCondLst>
                                        </p:cTn>
                                        <p:tgtEl>
                                          <p:spTgt spid="9"/>
                                        </p:tgtEl>
                                      </p:cBhvr>
                                      <p:to x="100000" y="100000"/>
                                    </p:animScale>
                                    <p:animScale>
                                      <p:cBhvr>
                                        <p:cTn id="32" dur="26">
                                          <p:stCondLst>
                                            <p:cond delay="1312"/>
                                          </p:stCondLst>
                                        </p:cTn>
                                        <p:tgtEl>
                                          <p:spTgt spid="9"/>
                                        </p:tgtEl>
                                      </p:cBhvr>
                                      <p:to x="100000" y="80000"/>
                                    </p:animScale>
                                    <p:animScale>
                                      <p:cBhvr>
                                        <p:cTn id="33" dur="166" decel="50000">
                                          <p:stCondLst>
                                            <p:cond delay="1338"/>
                                          </p:stCondLst>
                                        </p:cTn>
                                        <p:tgtEl>
                                          <p:spTgt spid="9"/>
                                        </p:tgtEl>
                                      </p:cBhvr>
                                      <p:to x="100000" y="100000"/>
                                    </p:animScale>
                                    <p:animScale>
                                      <p:cBhvr>
                                        <p:cTn id="34" dur="26">
                                          <p:stCondLst>
                                            <p:cond delay="1642"/>
                                          </p:stCondLst>
                                        </p:cTn>
                                        <p:tgtEl>
                                          <p:spTgt spid="9"/>
                                        </p:tgtEl>
                                      </p:cBhvr>
                                      <p:to x="100000" y="90000"/>
                                    </p:animScale>
                                    <p:animScale>
                                      <p:cBhvr>
                                        <p:cTn id="35" dur="166" decel="50000">
                                          <p:stCondLst>
                                            <p:cond delay="1668"/>
                                          </p:stCondLst>
                                        </p:cTn>
                                        <p:tgtEl>
                                          <p:spTgt spid="9"/>
                                        </p:tgtEl>
                                      </p:cBhvr>
                                      <p:to x="100000" y="100000"/>
                                    </p:animScale>
                                    <p:animScale>
                                      <p:cBhvr>
                                        <p:cTn id="36" dur="26">
                                          <p:stCondLst>
                                            <p:cond delay="1808"/>
                                          </p:stCondLst>
                                        </p:cTn>
                                        <p:tgtEl>
                                          <p:spTgt spid="9"/>
                                        </p:tgtEl>
                                      </p:cBhvr>
                                      <p:to x="100000" y="95000"/>
                                    </p:animScale>
                                    <p:animScale>
                                      <p:cBhvr>
                                        <p:cTn id="37" dur="166" decel="50000">
                                          <p:stCondLst>
                                            <p:cond delay="1834"/>
                                          </p:stCondLst>
                                        </p:cTn>
                                        <p:tgtEl>
                                          <p:spTgt spid="9"/>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circle(in)">
                                      <p:cBhvr>
                                        <p:cTn id="42" dur="2000"/>
                                        <p:tgtEl>
                                          <p:spTgt spid="5"/>
                                        </p:tgtEl>
                                      </p:cBhvr>
                                    </p:animEffect>
                                  </p:childTnLst>
                                </p:cTn>
                              </p:par>
                              <p:par>
                                <p:cTn id="43" presetID="21" presetClass="entr" presetSubtype="3"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heel(3)">
                                      <p:cBhvr>
                                        <p:cTn id="4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A9812D-9905-C90E-0123-C7F3148E208F}"/>
              </a:ext>
            </a:extLst>
          </p:cNvPr>
          <p:cNvPicPr>
            <a:picLocks noChangeAspect="1"/>
          </p:cNvPicPr>
          <p:nvPr/>
        </p:nvPicPr>
        <p:blipFill>
          <a:blip r:embed="rId2"/>
          <a:stretch>
            <a:fillRect/>
          </a:stretch>
        </p:blipFill>
        <p:spPr>
          <a:xfrm>
            <a:off x="7373072" y="1706930"/>
            <a:ext cx="4340507" cy="4666722"/>
          </a:xfrm>
          <a:prstGeom prst="rect">
            <a:avLst/>
          </a:prstGeom>
        </p:spPr>
      </p:pic>
      <p:sp>
        <p:nvSpPr>
          <p:cNvPr id="3" name="Rectangle 2">
            <a:extLst>
              <a:ext uri="{FF2B5EF4-FFF2-40B4-BE49-F238E27FC236}">
                <a16:creationId xmlns:a16="http://schemas.microsoft.com/office/drawing/2014/main" id="{6F7158D4-FCAA-AC66-81BD-5B26DC716556}"/>
              </a:ext>
            </a:extLst>
          </p:cNvPr>
          <p:cNvSpPr/>
          <p:nvPr/>
        </p:nvSpPr>
        <p:spPr>
          <a:xfrm>
            <a:off x="298423" y="220358"/>
            <a:ext cx="11595157" cy="134428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NikoshBAN"/>
                <a:ea typeface="+mn-ea"/>
                <a:cs typeface="+mn-cs"/>
              </a:rPr>
              <a:t>Lesson Identity</a:t>
            </a:r>
          </a:p>
        </p:txBody>
      </p:sp>
      <p:pic>
        <p:nvPicPr>
          <p:cNvPr id="4" name="Picture 3">
            <a:extLst>
              <a:ext uri="{FF2B5EF4-FFF2-40B4-BE49-F238E27FC236}">
                <a16:creationId xmlns:a16="http://schemas.microsoft.com/office/drawing/2014/main" id="{FF36A8C6-5A20-CC90-12CB-1C50B50BAAE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6096000" y="1718994"/>
            <a:ext cx="1059318" cy="4529406"/>
          </a:xfrm>
          <a:prstGeom prst="rect">
            <a:avLst/>
          </a:prstGeom>
        </p:spPr>
      </p:pic>
      <p:sp>
        <p:nvSpPr>
          <p:cNvPr id="7" name="Scroll: Horizontal 6">
            <a:extLst>
              <a:ext uri="{FF2B5EF4-FFF2-40B4-BE49-F238E27FC236}">
                <a16:creationId xmlns:a16="http://schemas.microsoft.com/office/drawing/2014/main" id="{04EC61B7-D7E9-0F3E-7A5D-AC28BE222A12}"/>
              </a:ext>
            </a:extLst>
          </p:cNvPr>
          <p:cNvSpPr/>
          <p:nvPr/>
        </p:nvSpPr>
        <p:spPr>
          <a:xfrm>
            <a:off x="381966" y="1956122"/>
            <a:ext cx="5611556" cy="4292278"/>
          </a:xfrm>
          <a:prstGeom prst="horizontalScroll">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nSpc>
                <a:spcPct val="120000"/>
              </a:lnSpc>
              <a:spcBef>
                <a:spcPts val="1000"/>
              </a:spcBef>
              <a:buClr>
                <a:srgbClr val="B80E0F"/>
              </a:buClr>
              <a:buSzPct val="160000"/>
              <a:defRPr/>
            </a:pPr>
            <a:r>
              <a:rPr kumimoji="0" lang="en-US" sz="2400" b="1" i="0" u="none" strike="noStrike" kern="1200" cap="none" spc="0" normalizeH="0" baseline="0" noProof="0" dirty="0">
                <a:ln>
                  <a:noFill/>
                </a:ln>
                <a:solidFill>
                  <a:schemeClr val="bg1"/>
                </a:solidFill>
                <a:effectLst/>
                <a:uLnTx/>
                <a:uFillTx/>
                <a:latin typeface="NikoshBAN" panose="02000000000000000000" pitchFamily="2" charset="0"/>
                <a:ea typeface="+mn-ea"/>
                <a:cs typeface="NikoshBAN" panose="02000000000000000000" pitchFamily="2" charset="0"/>
              </a:rPr>
              <a:t>      </a:t>
            </a:r>
            <a:r>
              <a:rPr lang="en-US" sz="2400" b="1" cap="all" dirty="0">
                <a:solidFill>
                  <a:schemeClr val="bg1"/>
                </a:solidFill>
                <a:latin typeface="NikoshBAN" panose="02000000000000000000" pitchFamily="2" charset="0"/>
                <a:cs typeface="NikoshBAN" panose="02000000000000000000" pitchFamily="2" charset="0"/>
              </a:rPr>
              <a:t>Class : FIVE</a:t>
            </a:r>
          </a:p>
          <a:p>
            <a:pPr lvl="0">
              <a:lnSpc>
                <a:spcPct val="120000"/>
              </a:lnSpc>
              <a:spcBef>
                <a:spcPts val="1000"/>
              </a:spcBef>
              <a:buClr>
                <a:srgbClr val="B80E0F"/>
              </a:buClr>
              <a:buSzPct val="160000"/>
              <a:defRPr/>
            </a:pPr>
            <a:r>
              <a:rPr lang="en-US" sz="2400" b="1" cap="all" dirty="0">
                <a:solidFill>
                  <a:schemeClr val="bg1"/>
                </a:solidFill>
                <a:latin typeface="NikoshBAN" panose="02000000000000000000" pitchFamily="2" charset="0"/>
                <a:cs typeface="NikoshBAN" panose="02000000000000000000" pitchFamily="2" charset="0"/>
              </a:rPr>
              <a:t>   Subject : English </a:t>
            </a:r>
          </a:p>
          <a:p>
            <a:pPr lvl="0">
              <a:lnSpc>
                <a:spcPct val="120000"/>
              </a:lnSpc>
              <a:spcBef>
                <a:spcPts val="1000"/>
              </a:spcBef>
              <a:buClr>
                <a:srgbClr val="B80E0F"/>
              </a:buClr>
              <a:buSzPct val="160000"/>
              <a:defRPr/>
            </a:pPr>
            <a:r>
              <a:rPr lang="en-US" sz="2400" b="1" cap="all" dirty="0">
                <a:solidFill>
                  <a:schemeClr val="bg1"/>
                </a:solidFill>
                <a:latin typeface="NikoshBAN" panose="02000000000000000000" pitchFamily="2" charset="0"/>
                <a:cs typeface="NikoshBAN" panose="02000000000000000000" pitchFamily="2" charset="0"/>
              </a:rPr>
              <a:t>   Unit : </a:t>
            </a:r>
            <a:r>
              <a:rPr lang="en-US" sz="2400" b="1" cap="all" dirty="0">
                <a:solidFill>
                  <a:schemeClr val="bg1"/>
                </a:solidFill>
                <a:latin typeface="Times New Roman" panose="02020603050405020304" pitchFamily="18" charset="0"/>
                <a:cs typeface="Times New Roman" panose="02020603050405020304" pitchFamily="18" charset="0"/>
              </a:rPr>
              <a:t>17</a:t>
            </a:r>
            <a:endParaRPr lang="en-US" sz="2400" b="1" cap="all" dirty="0">
              <a:solidFill>
                <a:schemeClr val="bg1"/>
              </a:solidFill>
              <a:latin typeface="NikoshBAN" panose="02000000000000000000" pitchFamily="2" charset="0"/>
              <a:cs typeface="NikoshBAN" panose="02000000000000000000" pitchFamily="2" charset="0"/>
            </a:endParaRPr>
          </a:p>
          <a:p>
            <a:pPr lvl="0">
              <a:lnSpc>
                <a:spcPct val="120000"/>
              </a:lnSpc>
              <a:spcBef>
                <a:spcPts val="1000"/>
              </a:spcBef>
              <a:buClr>
                <a:srgbClr val="B80E0F"/>
              </a:buClr>
              <a:buSzPct val="160000"/>
              <a:defRPr/>
            </a:pPr>
            <a:r>
              <a:rPr lang="en-US" sz="2400" b="1" cap="all" dirty="0">
                <a:solidFill>
                  <a:schemeClr val="bg1"/>
                </a:solidFill>
                <a:latin typeface="NikoshBAN" panose="02000000000000000000" pitchFamily="2" charset="0"/>
                <a:cs typeface="NikoshBAN" panose="02000000000000000000" pitchFamily="2" charset="0"/>
              </a:rPr>
              <a:t>   Lesson : </a:t>
            </a:r>
            <a:r>
              <a:rPr lang="en-US" sz="2400" b="1" cap="all" dirty="0">
                <a:solidFill>
                  <a:schemeClr val="bg1"/>
                </a:solidFill>
                <a:latin typeface="Times New Roman" panose="02020603050405020304" pitchFamily="18" charset="0"/>
                <a:cs typeface="Times New Roman" panose="02020603050405020304" pitchFamily="18" charset="0"/>
              </a:rPr>
              <a:t>1 (Page- 91)</a:t>
            </a:r>
            <a:r>
              <a:rPr lang="en-US" sz="2400" b="1" cap="all" dirty="0">
                <a:solidFill>
                  <a:schemeClr val="bg1"/>
                </a:solidFill>
                <a:latin typeface="NikoshBAN" panose="02000000000000000000" pitchFamily="2" charset="0"/>
                <a:cs typeface="NikoshBAN" panose="02000000000000000000" pitchFamily="2" charset="0"/>
              </a:rPr>
              <a:t> </a:t>
            </a:r>
          </a:p>
          <a:p>
            <a:pPr lvl="0">
              <a:lnSpc>
                <a:spcPct val="120000"/>
              </a:lnSpc>
              <a:spcBef>
                <a:spcPts val="1000"/>
              </a:spcBef>
              <a:buClr>
                <a:srgbClr val="B80E0F"/>
              </a:buClr>
              <a:buSzPct val="160000"/>
              <a:defRPr/>
            </a:pPr>
            <a:r>
              <a:rPr lang="en-US" sz="2400" b="1" cap="all" dirty="0">
                <a:solidFill>
                  <a:schemeClr val="bg1"/>
                </a:solidFill>
                <a:latin typeface="NikoshBAN" panose="02000000000000000000" pitchFamily="2" charset="0"/>
                <a:cs typeface="NikoshBAN" panose="02000000000000000000" pitchFamily="2" charset="0"/>
              </a:rPr>
              <a:t>   Lesson Title :the air we share</a:t>
            </a:r>
          </a:p>
        </p:txBody>
      </p:sp>
      <p:sp>
        <p:nvSpPr>
          <p:cNvPr id="2" name="TextBox 1">
            <a:extLst>
              <a:ext uri="{FF2B5EF4-FFF2-40B4-BE49-F238E27FC236}">
                <a16:creationId xmlns:a16="http://schemas.microsoft.com/office/drawing/2014/main" id="{85DE28C6-CAB3-596B-2EB7-E1EF42ED18C4}"/>
              </a:ext>
            </a:extLst>
          </p:cNvPr>
          <p:cNvSpPr txBox="1"/>
          <p:nvPr/>
        </p:nvSpPr>
        <p:spPr>
          <a:xfrm>
            <a:off x="2639600" y="6350623"/>
            <a:ext cx="56328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hlinkClick r:id="rId5">
                  <a:extLst>
                    <a:ext uri="{A12FA001-AC4F-418D-AE19-62706E023703}">
                      <ahyp:hlinkClr xmlns:ahyp="http://schemas.microsoft.com/office/drawing/2018/hyperlinkcolor" val="tx"/>
                    </a:ext>
                  </a:extLst>
                </a:hlinkClick>
              </a:rPr>
              <a:t>moslem.singra@gmail.com</a:t>
            </a: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Mobile: 01719127798 </a:t>
            </a:r>
          </a:p>
        </p:txBody>
      </p:sp>
    </p:spTree>
    <p:extLst>
      <p:ext uri="{BB962C8B-B14F-4D97-AF65-F5344CB8AC3E}">
        <p14:creationId xmlns:p14="http://schemas.microsoft.com/office/powerpoint/2010/main" val="19169349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8CD685E-92F8-4658-89C6-555F8FD61CE2}"/>
              </a:ext>
            </a:extLst>
          </p:cNvPr>
          <p:cNvSpPr/>
          <p:nvPr/>
        </p:nvSpPr>
        <p:spPr>
          <a:xfrm>
            <a:off x="228934" y="1883373"/>
            <a:ext cx="11794409" cy="856594"/>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Listening:  4.2.1 Understand and enjoy simple stories.</a:t>
            </a:r>
          </a:p>
        </p:txBody>
      </p:sp>
      <p:sp>
        <p:nvSpPr>
          <p:cNvPr id="14" name="Rectangle 13">
            <a:extLst>
              <a:ext uri="{FF2B5EF4-FFF2-40B4-BE49-F238E27FC236}">
                <a16:creationId xmlns:a16="http://schemas.microsoft.com/office/drawing/2014/main" id="{76EE2899-D8C2-42AD-9F01-CABD32473C78}"/>
              </a:ext>
            </a:extLst>
          </p:cNvPr>
          <p:cNvSpPr/>
          <p:nvPr/>
        </p:nvSpPr>
        <p:spPr>
          <a:xfrm>
            <a:off x="276862" y="2649914"/>
            <a:ext cx="11794409" cy="1122744"/>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Speaking: 1.1.1 Say words, phrases and sentences with proper sounds and stress.</a:t>
            </a:r>
          </a:p>
        </p:txBody>
      </p:sp>
      <p:sp>
        <p:nvSpPr>
          <p:cNvPr id="15" name="Rectangle 14">
            <a:extLst>
              <a:ext uri="{FF2B5EF4-FFF2-40B4-BE49-F238E27FC236}">
                <a16:creationId xmlns:a16="http://schemas.microsoft.com/office/drawing/2014/main" id="{F45676FE-13BE-4955-8DAA-4B306848F1A2}"/>
              </a:ext>
            </a:extLst>
          </p:cNvPr>
          <p:cNvSpPr/>
          <p:nvPr/>
        </p:nvSpPr>
        <p:spPr>
          <a:xfrm>
            <a:off x="252898" y="3803344"/>
            <a:ext cx="11794409" cy="1122744"/>
          </a:xfrm>
          <a:prstGeom prst="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Reading: 1.7.1 Read paragraphs, dialogues, stories, letters and other texts.</a:t>
            </a:r>
          </a:p>
        </p:txBody>
      </p:sp>
      <p:sp>
        <p:nvSpPr>
          <p:cNvPr id="16" name="Rectangle 15">
            <a:extLst>
              <a:ext uri="{FF2B5EF4-FFF2-40B4-BE49-F238E27FC236}">
                <a16:creationId xmlns:a16="http://schemas.microsoft.com/office/drawing/2014/main" id="{32D0AA3D-1A26-46BA-85F2-63FDA38DD4B2}"/>
              </a:ext>
            </a:extLst>
          </p:cNvPr>
          <p:cNvSpPr/>
          <p:nvPr/>
        </p:nvSpPr>
        <p:spPr>
          <a:xfrm>
            <a:off x="228936" y="4845511"/>
            <a:ext cx="11818371" cy="1300196"/>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Writing: 10.1.1 To write a short piece of composition by answering a set of questions</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2" name="TextBox 1">
            <a:extLst>
              <a:ext uri="{FF2B5EF4-FFF2-40B4-BE49-F238E27FC236}">
                <a16:creationId xmlns:a16="http://schemas.microsoft.com/office/drawing/2014/main" id="{B4B4AF04-6EAE-BC85-F7B3-A857A64CA83A}"/>
              </a:ext>
            </a:extLst>
          </p:cNvPr>
          <p:cNvSpPr txBox="1"/>
          <p:nvPr/>
        </p:nvSpPr>
        <p:spPr>
          <a:xfrm>
            <a:off x="3345656" y="6145707"/>
            <a:ext cx="56328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hlinkClick r:id="rId2">
                  <a:extLst>
                    <a:ext uri="{A12FA001-AC4F-418D-AE19-62706E023703}">
                      <ahyp:hlinkClr xmlns:ahyp="http://schemas.microsoft.com/office/drawing/2018/hyperlinkcolor" val="tx"/>
                    </a:ext>
                  </a:extLst>
                </a:hlinkClick>
              </a:rPr>
              <a:t>moslem.singra@gmail.com</a:t>
            </a:r>
            <a:r>
              <a:rPr kumimoji="0" lang="en-US" sz="1800" b="1" i="1" u="sng"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Mobile: 01719127798 </a:t>
            </a:r>
          </a:p>
        </p:txBody>
      </p:sp>
      <p:sp>
        <p:nvSpPr>
          <p:cNvPr id="3" name="Scroll: Horizontal 2">
            <a:extLst>
              <a:ext uri="{FF2B5EF4-FFF2-40B4-BE49-F238E27FC236}">
                <a16:creationId xmlns:a16="http://schemas.microsoft.com/office/drawing/2014/main" id="{6FEDF550-9F10-4655-4B88-57F682C625D3}"/>
              </a:ext>
            </a:extLst>
          </p:cNvPr>
          <p:cNvSpPr/>
          <p:nvPr/>
        </p:nvSpPr>
        <p:spPr>
          <a:xfrm>
            <a:off x="2615753" y="578923"/>
            <a:ext cx="6382474" cy="1033272"/>
          </a:xfrm>
          <a:prstGeom prst="horizontalScroll">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457200">
              <a:defRPr/>
            </a:pPr>
            <a:r>
              <a:rPr lang="en-US" sz="4400" b="1" dirty="0">
                <a:solidFill>
                  <a:srgbClr val="7030A0"/>
                </a:solidFill>
                <a:latin typeface="Times New Roman" panose="02020603050405020304" pitchFamily="18" charset="0"/>
                <a:cs typeface="Times New Roman" panose="02020603050405020304" pitchFamily="18" charset="0"/>
              </a:rPr>
              <a:t>Learning Outcomes</a:t>
            </a:r>
          </a:p>
        </p:txBody>
      </p:sp>
    </p:spTree>
    <p:extLst>
      <p:ext uri="{BB962C8B-B14F-4D97-AF65-F5344CB8AC3E}">
        <p14:creationId xmlns:p14="http://schemas.microsoft.com/office/powerpoint/2010/main" val="193777740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heel(1)">
                                      <p:cBhvr>
                                        <p:cTn id="14" dur="2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heel(1)">
                                      <p:cBhvr>
                                        <p:cTn id="26" dur="20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ppt_w</p:attrName>
                                        </p:attrNameLst>
                                      </p:cBhvr>
                                      <p:tavLst>
                                        <p:tav tm="0">
                                          <p:val>
                                            <p:fltVal val="0"/>
                                          </p:val>
                                        </p:tav>
                                        <p:tav tm="100000">
                                          <p:val>
                                            <p:strVal val="#ppt_w"/>
                                          </p:val>
                                        </p:tav>
                                      </p:tavLst>
                                    </p:anim>
                                    <p:anim calcmode="lin" valueType="num">
                                      <p:cBhvr>
                                        <p:cTn id="32" dur="1000" fill="hold"/>
                                        <p:tgtEl>
                                          <p:spTgt spid="3"/>
                                        </p:tgtEl>
                                        <p:attrNameLst>
                                          <p:attrName>ppt_h</p:attrName>
                                        </p:attrNameLst>
                                      </p:cBhvr>
                                      <p:tavLst>
                                        <p:tav tm="0">
                                          <p:val>
                                            <p:fltVal val="0"/>
                                          </p:val>
                                        </p:tav>
                                        <p:tav tm="100000">
                                          <p:val>
                                            <p:strVal val="#ppt_h"/>
                                          </p:val>
                                        </p:tav>
                                      </p:tavLst>
                                    </p:anim>
                                    <p:anim calcmode="lin" valueType="num">
                                      <p:cBhvr>
                                        <p:cTn id="33" dur="1000" fill="hold"/>
                                        <p:tgtEl>
                                          <p:spTgt spid="3"/>
                                        </p:tgtEl>
                                        <p:attrNameLst>
                                          <p:attrName>style.rotation</p:attrName>
                                        </p:attrNameLst>
                                      </p:cBhvr>
                                      <p:tavLst>
                                        <p:tav tm="0">
                                          <p:val>
                                            <p:fltVal val="90"/>
                                          </p:val>
                                        </p:tav>
                                        <p:tav tm="100000">
                                          <p:val>
                                            <p:fltVal val="0"/>
                                          </p:val>
                                        </p:tav>
                                      </p:tavLst>
                                    </p:anim>
                                    <p:animEffect transition="in" filter="fade">
                                      <p:cBhvr>
                                        <p:cTn id="3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D7D3B-B2A5-F9EE-0C21-DAD612564D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87F1C3C-6717-92D0-0FB4-3F22112085F1}"/>
              </a:ext>
            </a:extLst>
          </p:cNvPr>
          <p:cNvSpPr txBox="1"/>
          <p:nvPr/>
        </p:nvSpPr>
        <p:spPr>
          <a:xfrm>
            <a:off x="3976075" y="0"/>
            <a:ext cx="4239849" cy="707886"/>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Today’s lesson</a:t>
            </a:r>
          </a:p>
        </p:txBody>
      </p:sp>
      <p:sp>
        <p:nvSpPr>
          <p:cNvPr id="4" name="TextBox 3">
            <a:extLst>
              <a:ext uri="{FF2B5EF4-FFF2-40B4-BE49-F238E27FC236}">
                <a16:creationId xmlns:a16="http://schemas.microsoft.com/office/drawing/2014/main" id="{0953FF11-B0B1-AB94-5676-B4B617358755}"/>
              </a:ext>
            </a:extLst>
          </p:cNvPr>
          <p:cNvSpPr txBox="1"/>
          <p:nvPr/>
        </p:nvSpPr>
        <p:spPr>
          <a:xfrm>
            <a:off x="7116422" y="1536174"/>
            <a:ext cx="4109750" cy="3785652"/>
          </a:xfrm>
          <a:prstGeom prst="rect">
            <a:avLst/>
          </a:prstGeom>
          <a:solidFill>
            <a:schemeClr val="accent3">
              <a:lumMod val="60000"/>
              <a:lumOff val="40000"/>
            </a:schemeClr>
          </a:solidFill>
          <a:ln>
            <a:solidFill>
              <a:schemeClr val="tx1"/>
            </a:solidFill>
          </a:ln>
          <a:effectLst>
            <a:innerShdw blurRad="114300">
              <a:prstClr val="black"/>
            </a:innerShdw>
          </a:effectLst>
        </p:spPr>
        <p:txBody>
          <a:bodyPr wrap="square" rtlCol="0">
            <a:spAutoFit/>
          </a:bodyPr>
          <a:lstStyle/>
          <a:p>
            <a:pPr algn="ctr"/>
            <a:endParaRPr lang="en-US" sz="4800" b="1" dirty="0">
              <a:solidFill>
                <a:srgbClr val="C00000"/>
              </a:solidFill>
              <a:latin typeface="Wide Latin" panose="020A0A07050505020404" pitchFamily="18" charset="0"/>
              <a:cs typeface="NikoshBAN" panose="02000000000000000000" pitchFamily="2" charset="0"/>
            </a:endParaRPr>
          </a:p>
          <a:p>
            <a:pPr algn="ctr"/>
            <a:r>
              <a:rPr lang="en-US" sz="4800" b="1" dirty="0">
                <a:solidFill>
                  <a:srgbClr val="C00000"/>
                </a:solidFill>
                <a:latin typeface="Wide Latin" panose="020A0A07050505020404" pitchFamily="18" charset="0"/>
                <a:cs typeface="NikoshBAN" panose="02000000000000000000" pitchFamily="2" charset="0"/>
              </a:rPr>
              <a:t>The Air</a:t>
            </a:r>
          </a:p>
          <a:p>
            <a:pPr algn="ctr"/>
            <a:r>
              <a:rPr lang="en-US" sz="4800" b="1" dirty="0">
                <a:solidFill>
                  <a:srgbClr val="C00000"/>
                </a:solidFill>
                <a:latin typeface="Wide Latin" panose="020A0A07050505020404" pitchFamily="18" charset="0"/>
                <a:cs typeface="NikoshBAN" panose="02000000000000000000" pitchFamily="2" charset="0"/>
              </a:rPr>
              <a:t> We</a:t>
            </a:r>
          </a:p>
          <a:p>
            <a:pPr algn="ctr"/>
            <a:r>
              <a:rPr lang="en-US" sz="4800" b="1" dirty="0">
                <a:solidFill>
                  <a:srgbClr val="C00000"/>
                </a:solidFill>
                <a:latin typeface="Wide Latin" panose="020A0A07050505020404" pitchFamily="18" charset="0"/>
                <a:cs typeface="NikoshBAN" panose="02000000000000000000" pitchFamily="2" charset="0"/>
              </a:rPr>
              <a:t>Share</a:t>
            </a:r>
            <a:endParaRPr lang="en-US" sz="7200" b="1" dirty="0">
              <a:solidFill>
                <a:srgbClr val="C00000"/>
              </a:solidFill>
              <a:latin typeface="Stencil" panose="040409050D0802020404" pitchFamily="82" charset="0"/>
              <a:cs typeface="NikoshBAN" panose="02000000000000000000" pitchFamily="2" charset="0"/>
            </a:endParaRPr>
          </a:p>
          <a:p>
            <a:pPr algn="ctr"/>
            <a:endParaRPr lang="en-US" sz="4800" b="1" dirty="0">
              <a:solidFill>
                <a:srgbClr val="C00000"/>
              </a:solidFill>
              <a:latin typeface="Wide Latin" panose="020A0A07050505020404" pitchFamily="18" charset="0"/>
              <a:cs typeface="NikoshBAN" panose="02000000000000000000" pitchFamily="2" charset="0"/>
            </a:endParaRPr>
          </a:p>
        </p:txBody>
      </p:sp>
      <p:pic>
        <p:nvPicPr>
          <p:cNvPr id="7" name="Picture 6">
            <a:extLst>
              <a:ext uri="{FF2B5EF4-FFF2-40B4-BE49-F238E27FC236}">
                <a16:creationId xmlns:a16="http://schemas.microsoft.com/office/drawing/2014/main" id="{622D99E4-99FE-5CE1-0F4E-B17E7800D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020" y="1068601"/>
            <a:ext cx="5707927" cy="5186149"/>
          </a:xfrm>
          <a:prstGeom prst="rect">
            <a:avLst/>
          </a:prstGeom>
          <a:ln w="38100">
            <a:solidFill>
              <a:srgbClr val="FF0000"/>
            </a:solidFill>
          </a:ln>
        </p:spPr>
      </p:pic>
      <p:sp>
        <p:nvSpPr>
          <p:cNvPr id="2" name="TextBox 1">
            <a:extLst>
              <a:ext uri="{FF2B5EF4-FFF2-40B4-BE49-F238E27FC236}">
                <a16:creationId xmlns:a16="http://schemas.microsoft.com/office/drawing/2014/main" id="{369B204D-F92B-3325-3E35-4B21C3D18829}"/>
              </a:ext>
            </a:extLst>
          </p:cNvPr>
          <p:cNvSpPr txBox="1"/>
          <p:nvPr/>
        </p:nvSpPr>
        <p:spPr>
          <a:xfrm>
            <a:off x="3279569" y="6246133"/>
            <a:ext cx="56328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moslem.singra@gmail.com</a:t>
            </a: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Mobile: 01719127798 </a:t>
            </a:r>
          </a:p>
        </p:txBody>
      </p:sp>
    </p:spTree>
    <p:extLst>
      <p:ext uri="{BB962C8B-B14F-4D97-AF65-F5344CB8AC3E}">
        <p14:creationId xmlns:p14="http://schemas.microsoft.com/office/powerpoint/2010/main" val="287427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1000"/>
                                        <p:tgtEl>
                                          <p:spTgt spid="4"/>
                                        </p:tgtEl>
                                      </p:cBhvr>
                                    </p:animEffect>
                                  </p:childTnLst>
                                </p:cTn>
                              </p:par>
                              <p:par>
                                <p:cTn id="12" presetID="21"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8)">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C67A4-A559-A632-29D0-1FBC806767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B581B8B-3E2E-DC35-B550-0C425A302CFC}"/>
              </a:ext>
            </a:extLst>
          </p:cNvPr>
          <p:cNvSpPr txBox="1"/>
          <p:nvPr/>
        </p:nvSpPr>
        <p:spPr>
          <a:xfrm>
            <a:off x="1834308" y="650409"/>
            <a:ext cx="8736746" cy="707886"/>
          </a:xfrm>
          <a:prstGeom prst="rect">
            <a:avLst/>
          </a:prstGeom>
          <a:solidFill>
            <a:srgbClr val="C00000"/>
          </a:solidFill>
        </p:spPr>
        <p:txBody>
          <a:bodyPr wrap="square" rtlCol="0">
            <a:spAutoFit/>
          </a:bodyPr>
          <a:lstStyle/>
          <a:p>
            <a:pPr algn="ctr" defTabSz="457200">
              <a:defRPr/>
            </a:pPr>
            <a:r>
              <a:rPr lang="en-US" sz="4000" b="1" dirty="0">
                <a:solidFill>
                  <a:srgbClr val="FFFF00"/>
                </a:solidFill>
                <a:latin typeface="Times New Roman" panose="02020603050405020304" pitchFamily="18" charset="0"/>
                <a:cs typeface="Times New Roman" panose="02020603050405020304" pitchFamily="18" charset="0"/>
              </a:rPr>
              <a:t> Smoke</a:t>
            </a:r>
          </a:p>
        </p:txBody>
      </p:sp>
      <p:sp>
        <p:nvSpPr>
          <p:cNvPr id="5" name="TextBox 4">
            <a:extLst>
              <a:ext uri="{FF2B5EF4-FFF2-40B4-BE49-F238E27FC236}">
                <a16:creationId xmlns:a16="http://schemas.microsoft.com/office/drawing/2014/main" id="{95A96483-2EA8-F38B-2BEF-13271CD78B9F}"/>
              </a:ext>
            </a:extLst>
          </p:cNvPr>
          <p:cNvSpPr txBox="1"/>
          <p:nvPr/>
        </p:nvSpPr>
        <p:spPr>
          <a:xfrm>
            <a:off x="425355" y="6031068"/>
            <a:ext cx="11341290" cy="707886"/>
          </a:xfrm>
          <a:prstGeom prst="rect">
            <a:avLst/>
          </a:prstGeom>
          <a:solidFill>
            <a:srgbClr val="FFFF00"/>
          </a:solid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A visible vapor from fire or gases.</a:t>
            </a:r>
          </a:p>
        </p:txBody>
      </p:sp>
      <p:pic>
        <p:nvPicPr>
          <p:cNvPr id="7" name="Picture 6">
            <a:extLst>
              <a:ext uri="{FF2B5EF4-FFF2-40B4-BE49-F238E27FC236}">
                <a16:creationId xmlns:a16="http://schemas.microsoft.com/office/drawing/2014/main" id="{2DCE6CD1-3988-564D-CCF7-989381834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5647" y="1470095"/>
            <a:ext cx="8134065" cy="4439385"/>
          </a:xfrm>
          <a:prstGeom prst="rect">
            <a:avLst/>
          </a:prstGeom>
        </p:spPr>
      </p:pic>
    </p:spTree>
    <p:extLst>
      <p:ext uri="{BB962C8B-B14F-4D97-AF65-F5344CB8AC3E}">
        <p14:creationId xmlns:p14="http://schemas.microsoft.com/office/powerpoint/2010/main" val="130528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695C9-71D8-DE48-1CE3-1DDB10A35AF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6597B8-920B-312E-4FBE-06689BAB96DC}"/>
              </a:ext>
            </a:extLst>
          </p:cNvPr>
          <p:cNvSpPr txBox="1"/>
          <p:nvPr/>
        </p:nvSpPr>
        <p:spPr>
          <a:xfrm>
            <a:off x="1834308" y="650409"/>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Dust</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21EB0615-9F96-AC35-D942-28114F0BC52A}"/>
              </a:ext>
            </a:extLst>
          </p:cNvPr>
          <p:cNvSpPr txBox="1"/>
          <p:nvPr/>
        </p:nvSpPr>
        <p:spPr>
          <a:xfrm>
            <a:off x="638032" y="5973236"/>
            <a:ext cx="10915935" cy="584775"/>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A fine, dry</a:t>
            </a:r>
            <a:r>
              <a:rPr kumimoji="0" lang="en-US" sz="3200" b="1" i="0" u="none" strike="noStrike" kern="0" cap="none" spc="0" normalizeH="0" noProof="0" dirty="0">
                <a:ln>
                  <a:noFill/>
                </a:ln>
                <a:solidFill>
                  <a:srgbClr val="FF0000"/>
                </a:solidFill>
                <a:effectLst/>
                <a:uLnTx/>
                <a:uFillTx/>
                <a:latin typeface="NikoshBAN" panose="02000000000000000000" pitchFamily="2" charset="0"/>
                <a:ea typeface="+mn-ea"/>
                <a:cs typeface="NikoshBAN" panose="02000000000000000000" pitchFamily="2" charset="0"/>
              </a:rPr>
              <a:t> powder made of tiny particles of earth</a:t>
            </a:r>
            <a:endParaRPr kumimoji="0" lang="en-US" sz="32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endParaRPr>
          </a:p>
        </p:txBody>
      </p:sp>
      <p:pic>
        <p:nvPicPr>
          <p:cNvPr id="7" name="Picture 6">
            <a:extLst>
              <a:ext uri="{FF2B5EF4-FFF2-40B4-BE49-F238E27FC236}">
                <a16:creationId xmlns:a16="http://schemas.microsoft.com/office/drawing/2014/main" id="{2D454595-C16C-ADDF-A0ED-295BE9648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4151" y="1431226"/>
            <a:ext cx="7637060" cy="4469079"/>
          </a:xfrm>
          <a:prstGeom prst="rect">
            <a:avLst/>
          </a:prstGeom>
        </p:spPr>
      </p:pic>
    </p:spTree>
    <p:extLst>
      <p:ext uri="{BB962C8B-B14F-4D97-AF65-F5344CB8AC3E}">
        <p14:creationId xmlns:p14="http://schemas.microsoft.com/office/powerpoint/2010/main" val="132129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outVertical)">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58570-8B09-0C2D-C47A-1A4E547611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F9AD85E-79C7-26F0-F556-F62DB682B703}"/>
              </a:ext>
            </a:extLst>
          </p:cNvPr>
          <p:cNvSpPr txBox="1"/>
          <p:nvPr/>
        </p:nvSpPr>
        <p:spPr>
          <a:xfrm>
            <a:off x="0" y="-79690"/>
            <a:ext cx="25794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Rajib Dutta.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Bhingrol</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t>
            </a:r>
            <a:r>
              <a:rPr kumimoji="0" lang="en-US" sz="1200" b="0" i="0" u="none" strike="noStrike" kern="1200" cap="none" spc="0" normalizeH="0" baseline="0" noProof="0" dirty="0" err="1">
                <a:ln>
                  <a:noFill/>
                </a:ln>
                <a:solidFill>
                  <a:srgbClr val="FF0000"/>
                </a:solidFill>
                <a:effectLst/>
                <a:uLnTx/>
                <a:uFillTx/>
                <a:latin typeface="Garamond" panose="02020404030301010803"/>
                <a:ea typeface="+mn-ea"/>
                <a:cs typeface="+mn-cs"/>
              </a:rPr>
              <a:t>gps</a:t>
            </a:r>
            <a:r>
              <a:rPr kumimoji="0" lang="en-US" sz="1200" b="0" i="0" u="none" strike="noStrike" kern="1200" cap="none" spc="0" normalizeH="0" baseline="0" noProof="0" dirty="0">
                <a:ln>
                  <a:noFill/>
                </a:ln>
                <a:solidFill>
                  <a:srgbClr val="FF0000"/>
                </a:solidFill>
                <a:effectLst/>
                <a:uLnTx/>
                <a:uFillTx/>
                <a:latin typeface="Garamond" panose="02020404030301010803"/>
                <a:ea typeface="+mn-ea"/>
                <a:cs typeface="+mn-cs"/>
              </a:rPr>
              <a:t>. Anwara. Ctg</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3" name="TextBox 2">
            <a:extLst>
              <a:ext uri="{FF2B5EF4-FFF2-40B4-BE49-F238E27FC236}">
                <a16:creationId xmlns:a16="http://schemas.microsoft.com/office/drawing/2014/main" id="{2A2D612C-8BA8-A9C7-BD68-363538AA2E3B}"/>
              </a:ext>
            </a:extLst>
          </p:cNvPr>
          <p:cNvSpPr txBox="1"/>
          <p:nvPr/>
        </p:nvSpPr>
        <p:spPr>
          <a:xfrm>
            <a:off x="1834307" y="335888"/>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Chemical</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D747F63A-D1B2-C1CD-F539-74F7F8E5CD25}"/>
              </a:ext>
            </a:extLst>
          </p:cNvPr>
          <p:cNvSpPr txBox="1"/>
          <p:nvPr/>
        </p:nvSpPr>
        <p:spPr>
          <a:xfrm>
            <a:off x="425355" y="5832897"/>
            <a:ext cx="11341290" cy="954107"/>
          </a:xfrm>
          <a:prstGeom prst="rect">
            <a:avLst/>
          </a:prstGeom>
          <a:solidFill>
            <a:schemeClr val="accent2">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Any substance with a definite composition and a constant set of properties.</a:t>
            </a:r>
          </a:p>
        </p:txBody>
      </p:sp>
      <p:pic>
        <p:nvPicPr>
          <p:cNvPr id="7" name="Picture 6">
            <a:extLst>
              <a:ext uri="{FF2B5EF4-FFF2-40B4-BE49-F238E27FC236}">
                <a16:creationId xmlns:a16="http://schemas.microsoft.com/office/drawing/2014/main" id="{7A7310E1-D4C7-F2A5-A55E-186C7B7B9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2263" y="1090020"/>
            <a:ext cx="7800833" cy="4696631"/>
          </a:xfrm>
          <a:prstGeom prst="rect">
            <a:avLst/>
          </a:prstGeom>
        </p:spPr>
      </p:pic>
    </p:spTree>
    <p:extLst>
      <p:ext uri="{BB962C8B-B14F-4D97-AF65-F5344CB8AC3E}">
        <p14:creationId xmlns:p14="http://schemas.microsoft.com/office/powerpoint/2010/main" val="194399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5D290-120F-4D84-BED9-4F2F4B81F0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4639E11-49C8-7AD3-0990-BCC0A5D379CE}"/>
              </a:ext>
            </a:extLst>
          </p:cNvPr>
          <p:cNvSpPr txBox="1"/>
          <p:nvPr/>
        </p:nvSpPr>
        <p:spPr>
          <a:xfrm>
            <a:off x="1847955" y="384218"/>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Fossil fuels</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C3D536D3-444D-D79C-944F-E5A068163E4E}"/>
              </a:ext>
            </a:extLst>
          </p:cNvPr>
          <p:cNvSpPr txBox="1"/>
          <p:nvPr/>
        </p:nvSpPr>
        <p:spPr>
          <a:xfrm>
            <a:off x="6823879" y="3075057"/>
            <a:ext cx="4507040" cy="1323439"/>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kern="0" noProof="0" dirty="0">
                <a:solidFill>
                  <a:srgbClr val="00B0F0"/>
                </a:solidFill>
                <a:latin typeface="NikoshBAN" panose="02000000000000000000" pitchFamily="2" charset="0"/>
                <a:cs typeface="NikoshBAN" panose="02000000000000000000" pitchFamily="2" charset="0"/>
              </a:rPr>
              <a:t>A</a:t>
            </a:r>
            <a:r>
              <a:rPr kumimoji="0" lang="en-US" sz="4000" b="1" i="0" u="none" strike="noStrike" kern="0" cap="none" spc="0" normalizeH="0" baseline="0" noProof="0" dirty="0">
                <a:ln>
                  <a:noFill/>
                </a:ln>
                <a:solidFill>
                  <a:srgbClr val="00B0F0"/>
                </a:solidFill>
                <a:effectLst/>
                <a:uLnTx/>
                <a:uFillTx/>
                <a:latin typeface="NikoshBAN" panose="02000000000000000000" pitchFamily="2" charset="0"/>
                <a:ea typeface="+mn-ea"/>
                <a:cs typeface="NikoshBAN" panose="02000000000000000000" pitchFamily="2" charset="0"/>
              </a:rPr>
              <a:t> non-renewable energy sources</a:t>
            </a:r>
          </a:p>
        </p:txBody>
      </p:sp>
      <p:pic>
        <p:nvPicPr>
          <p:cNvPr id="7" name="Picture 6">
            <a:extLst>
              <a:ext uri="{FF2B5EF4-FFF2-40B4-BE49-F238E27FC236}">
                <a16:creationId xmlns:a16="http://schemas.microsoft.com/office/drawing/2014/main" id="{3C196748-3602-1249-5862-AD71EC26F8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081" y="1186680"/>
            <a:ext cx="5802303" cy="5192526"/>
          </a:xfrm>
          <a:prstGeom prst="rect">
            <a:avLst/>
          </a:prstGeom>
        </p:spPr>
      </p:pic>
    </p:spTree>
    <p:extLst>
      <p:ext uri="{BB962C8B-B14F-4D97-AF65-F5344CB8AC3E}">
        <p14:creationId xmlns:p14="http://schemas.microsoft.com/office/powerpoint/2010/main" val="2486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9C703-F018-B47B-9ACD-3CBD851CF83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87104B-0FB0-9951-DABA-6A84B6D82735}"/>
              </a:ext>
            </a:extLst>
          </p:cNvPr>
          <p:cNvSpPr txBox="1"/>
          <p:nvPr/>
        </p:nvSpPr>
        <p:spPr>
          <a:xfrm>
            <a:off x="1727627" y="358159"/>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dirty="0">
                <a:solidFill>
                  <a:srgbClr val="FFFF00"/>
                </a:solidFill>
                <a:latin typeface="Times New Roman" panose="02020603050405020304" pitchFamily="18" charset="0"/>
                <a:cs typeface="Times New Roman" panose="02020603050405020304" pitchFamily="18" charset="0"/>
              </a:rPr>
              <a:t>Power plant </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299DBF37-8C2E-24DB-9BD3-9DA3FEF64ADC}"/>
              </a:ext>
            </a:extLst>
          </p:cNvPr>
          <p:cNvSpPr txBox="1"/>
          <p:nvPr/>
        </p:nvSpPr>
        <p:spPr>
          <a:xfrm>
            <a:off x="425355" y="5723438"/>
            <a:ext cx="11341290" cy="954107"/>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An industrial facility that generates electricity from energy sources</a:t>
            </a:r>
          </a:p>
        </p:txBody>
      </p:sp>
      <p:pic>
        <p:nvPicPr>
          <p:cNvPr id="7" name="Picture 6">
            <a:extLst>
              <a:ext uri="{FF2B5EF4-FFF2-40B4-BE49-F238E27FC236}">
                <a16:creationId xmlns:a16="http://schemas.microsoft.com/office/drawing/2014/main" id="{F1122418-A530-91A2-3538-BADEB56AF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134562"/>
            <a:ext cx="6858000" cy="4449169"/>
          </a:xfrm>
          <a:prstGeom prst="rect">
            <a:avLst/>
          </a:prstGeom>
        </p:spPr>
      </p:pic>
    </p:spTree>
    <p:extLst>
      <p:ext uri="{BB962C8B-B14F-4D97-AF65-F5344CB8AC3E}">
        <p14:creationId xmlns:p14="http://schemas.microsoft.com/office/powerpoint/2010/main" val="317605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iterate type="wd">
                                    <p:tmPct val="10000"/>
                                  </p:iterate>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DF81D-9625-A0E9-10F2-B4CA3B83BD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747E9E-2B18-52EB-63B8-FDD80AEEF468}"/>
              </a:ext>
            </a:extLst>
          </p:cNvPr>
          <p:cNvSpPr txBox="1"/>
          <p:nvPr/>
        </p:nvSpPr>
        <p:spPr>
          <a:xfrm>
            <a:off x="1834308" y="650409"/>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Bronchitis</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3EAF5FE8-9869-4E9E-C185-8956D572EE13}"/>
              </a:ext>
            </a:extLst>
          </p:cNvPr>
          <p:cNvSpPr txBox="1"/>
          <p:nvPr/>
        </p:nvSpPr>
        <p:spPr>
          <a:xfrm>
            <a:off x="569794" y="5919267"/>
            <a:ext cx="11052412" cy="646331"/>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A kind of diseases of lungs.</a:t>
            </a:r>
          </a:p>
        </p:txBody>
      </p:sp>
      <p:pic>
        <p:nvPicPr>
          <p:cNvPr id="7" name="Picture 6">
            <a:extLst>
              <a:ext uri="{FF2B5EF4-FFF2-40B4-BE49-F238E27FC236}">
                <a16:creationId xmlns:a16="http://schemas.microsoft.com/office/drawing/2014/main" id="{526E2CB5-0238-6C63-21E4-5919EEC41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422950"/>
            <a:ext cx="6858000" cy="4431661"/>
          </a:xfrm>
          <a:prstGeom prst="rect">
            <a:avLst/>
          </a:prstGeom>
        </p:spPr>
      </p:pic>
    </p:spTree>
    <p:extLst>
      <p:ext uri="{BB962C8B-B14F-4D97-AF65-F5344CB8AC3E}">
        <p14:creationId xmlns:p14="http://schemas.microsoft.com/office/powerpoint/2010/main" val="288071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iterate type="wd">
                                    <p:tmPct val="10000"/>
                                  </p:iterate>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0221E-476E-06E4-B01B-EBEBEA8826E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B587F05-DA18-28DF-5693-C557911EF57A}"/>
              </a:ext>
            </a:extLst>
          </p:cNvPr>
          <p:cNvSpPr txBox="1"/>
          <p:nvPr/>
        </p:nvSpPr>
        <p:spPr>
          <a:xfrm>
            <a:off x="1834308" y="449193"/>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Global warming</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00EA0D6C-D46E-94DB-0C70-820D284AB516}"/>
              </a:ext>
            </a:extLst>
          </p:cNvPr>
          <p:cNvSpPr txBox="1"/>
          <p:nvPr/>
        </p:nvSpPr>
        <p:spPr>
          <a:xfrm>
            <a:off x="425355" y="6031068"/>
            <a:ext cx="11341290" cy="584775"/>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The long term rise in earth’s temperature.</a:t>
            </a:r>
          </a:p>
        </p:txBody>
      </p:sp>
      <p:pic>
        <p:nvPicPr>
          <p:cNvPr id="7" name="Picture 6">
            <a:extLst>
              <a:ext uri="{FF2B5EF4-FFF2-40B4-BE49-F238E27FC236}">
                <a16:creationId xmlns:a16="http://schemas.microsoft.com/office/drawing/2014/main" id="{9E28C92F-23C5-8A77-70C6-4A6CFD00B2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3977" y="1211049"/>
            <a:ext cx="6204045" cy="4766049"/>
          </a:xfrm>
          <a:prstGeom prst="rect">
            <a:avLst/>
          </a:prstGeom>
        </p:spPr>
      </p:pic>
    </p:spTree>
    <p:extLst>
      <p:ext uri="{BB962C8B-B14F-4D97-AF65-F5344CB8AC3E}">
        <p14:creationId xmlns:p14="http://schemas.microsoft.com/office/powerpoint/2010/main" val="380853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C1F93-84C2-359B-F2FE-52DECC24DE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E74895C-0401-A2EF-A8FF-E711A0AC2751}"/>
              </a:ext>
            </a:extLst>
          </p:cNvPr>
          <p:cNvSpPr txBox="1"/>
          <p:nvPr/>
        </p:nvSpPr>
        <p:spPr>
          <a:xfrm>
            <a:off x="1727627" y="354298"/>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Ozone Layer</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EF951A6C-F835-075B-1C1F-B13CDAFF7D64}"/>
              </a:ext>
            </a:extLst>
          </p:cNvPr>
          <p:cNvSpPr txBox="1"/>
          <p:nvPr/>
        </p:nvSpPr>
        <p:spPr>
          <a:xfrm>
            <a:off x="425355" y="5731160"/>
            <a:ext cx="11341290" cy="584775"/>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A layer of earth’s stratosphere.</a:t>
            </a:r>
          </a:p>
        </p:txBody>
      </p:sp>
      <p:pic>
        <p:nvPicPr>
          <p:cNvPr id="6" name="Picture 5">
            <a:extLst>
              <a:ext uri="{FF2B5EF4-FFF2-40B4-BE49-F238E27FC236}">
                <a16:creationId xmlns:a16="http://schemas.microsoft.com/office/drawing/2014/main" id="{FC9065D4-6599-70FB-7244-45464E438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126840"/>
            <a:ext cx="6858000" cy="4543462"/>
          </a:xfrm>
          <a:prstGeom prst="rect">
            <a:avLst/>
          </a:prstGeom>
        </p:spPr>
      </p:pic>
      <p:sp>
        <p:nvSpPr>
          <p:cNvPr id="4" name="TextBox 3">
            <a:extLst>
              <a:ext uri="{FF2B5EF4-FFF2-40B4-BE49-F238E27FC236}">
                <a16:creationId xmlns:a16="http://schemas.microsoft.com/office/drawing/2014/main" id="{82E60FCA-52C2-353D-5FA3-A3F942B8E788}"/>
              </a:ext>
            </a:extLst>
          </p:cNvPr>
          <p:cNvSpPr txBox="1"/>
          <p:nvPr/>
        </p:nvSpPr>
        <p:spPr>
          <a:xfrm>
            <a:off x="3279570" y="6335242"/>
            <a:ext cx="56328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moslem.singra@gmail.com</a:t>
            </a: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Mobile: 01719127798 </a:t>
            </a:r>
          </a:p>
        </p:txBody>
      </p:sp>
    </p:spTree>
    <p:extLst>
      <p:ext uri="{BB962C8B-B14F-4D97-AF65-F5344CB8AC3E}">
        <p14:creationId xmlns:p14="http://schemas.microsoft.com/office/powerpoint/2010/main" val="420010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A0AEC-5797-5EA1-89E9-1FB3AF248E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41D8058-6BCC-88BE-98B1-7579C050C33F}"/>
              </a:ext>
            </a:extLst>
          </p:cNvPr>
          <p:cNvSpPr txBox="1"/>
          <p:nvPr/>
        </p:nvSpPr>
        <p:spPr>
          <a:xfrm>
            <a:off x="1727627" y="289642"/>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Atmosphere</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67A5A24A-8F46-D24C-13CC-00109D519A24}"/>
              </a:ext>
            </a:extLst>
          </p:cNvPr>
          <p:cNvSpPr txBox="1"/>
          <p:nvPr/>
        </p:nvSpPr>
        <p:spPr>
          <a:xfrm>
            <a:off x="664191" y="5656656"/>
            <a:ext cx="10863618" cy="1077218"/>
          </a:xfrm>
          <a:prstGeom prst="rect">
            <a:avLst/>
          </a:prstGeom>
          <a:solidFill>
            <a:schemeClr val="accent2">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NikoshBAN" panose="02000000000000000000" pitchFamily="2" charset="0"/>
                <a:ea typeface="+mn-ea"/>
                <a:cs typeface="NikoshBAN" panose="02000000000000000000" pitchFamily="2" charset="0"/>
              </a:rPr>
              <a:t>A thin layer of gases surrounding earth, held in place by gravity</a:t>
            </a:r>
          </a:p>
        </p:txBody>
      </p:sp>
      <p:pic>
        <p:nvPicPr>
          <p:cNvPr id="7" name="Picture 6">
            <a:extLst>
              <a:ext uri="{FF2B5EF4-FFF2-40B4-BE49-F238E27FC236}">
                <a16:creationId xmlns:a16="http://schemas.microsoft.com/office/drawing/2014/main" id="{7BEE1968-2333-83B2-1CB4-189EB3B2A5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1228" y="997528"/>
            <a:ext cx="6829544" cy="4659128"/>
          </a:xfrm>
          <a:prstGeom prst="rect">
            <a:avLst/>
          </a:prstGeom>
        </p:spPr>
      </p:pic>
    </p:spTree>
    <p:extLst>
      <p:ext uri="{BB962C8B-B14F-4D97-AF65-F5344CB8AC3E}">
        <p14:creationId xmlns:p14="http://schemas.microsoft.com/office/powerpoint/2010/main" val="214589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7A82A-C52B-D19C-D756-17D3BEB1EB6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B4A968-0C97-3F1F-4533-0898B4B09C70}"/>
              </a:ext>
            </a:extLst>
          </p:cNvPr>
          <p:cNvSpPr txBox="1"/>
          <p:nvPr/>
        </p:nvSpPr>
        <p:spPr>
          <a:xfrm>
            <a:off x="1727627" y="357260"/>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Planting Trees</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FE84DD38-2DC1-4E97-23E1-4B81723E82F2}"/>
              </a:ext>
            </a:extLst>
          </p:cNvPr>
          <p:cNvSpPr txBox="1"/>
          <p:nvPr/>
        </p:nvSpPr>
        <p:spPr>
          <a:xfrm>
            <a:off x="425355" y="6031068"/>
            <a:ext cx="11341290" cy="584775"/>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200" b="1" kern="0" dirty="0">
                <a:solidFill>
                  <a:srgbClr val="FF0000"/>
                </a:solidFill>
                <a:latin typeface="NikoshBAN" panose="02000000000000000000" pitchFamily="2" charset="0"/>
                <a:cs typeface="NikoshBAN" panose="02000000000000000000" pitchFamily="2" charset="0"/>
              </a:rPr>
              <a:t>Placing a young tree, sapling or seed into the ground</a:t>
            </a:r>
            <a:endParaRPr kumimoji="0" lang="en-US" sz="32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endParaRPr>
          </a:p>
        </p:txBody>
      </p:sp>
      <p:pic>
        <p:nvPicPr>
          <p:cNvPr id="7" name="Picture 6">
            <a:extLst>
              <a:ext uri="{FF2B5EF4-FFF2-40B4-BE49-F238E27FC236}">
                <a16:creationId xmlns:a16="http://schemas.microsoft.com/office/drawing/2014/main" id="{AACA341B-1C74-BC53-F2FC-6E7491B7F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132764"/>
            <a:ext cx="6858000" cy="4830686"/>
          </a:xfrm>
          <a:prstGeom prst="rect">
            <a:avLst/>
          </a:prstGeom>
        </p:spPr>
      </p:pic>
    </p:spTree>
    <p:extLst>
      <p:ext uri="{BB962C8B-B14F-4D97-AF65-F5344CB8AC3E}">
        <p14:creationId xmlns:p14="http://schemas.microsoft.com/office/powerpoint/2010/main" val="99049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90529-B66E-1FB2-5F50-AFB195402E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9196CA3-52E0-4266-45DF-E8E18418FF8F}"/>
              </a:ext>
            </a:extLst>
          </p:cNvPr>
          <p:cNvSpPr txBox="1"/>
          <p:nvPr/>
        </p:nvSpPr>
        <p:spPr>
          <a:xfrm>
            <a:off x="1811218" y="289642"/>
            <a:ext cx="8736746" cy="707886"/>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noProof="0" dirty="0">
                <a:solidFill>
                  <a:srgbClr val="FFFF00"/>
                </a:solidFill>
                <a:latin typeface="Times New Roman" panose="02020603050405020304" pitchFamily="18" charset="0"/>
                <a:cs typeface="Times New Roman" panose="02020603050405020304" pitchFamily="18" charset="0"/>
              </a:rPr>
              <a:t>Bicycle</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p>
        </p:txBody>
      </p:sp>
      <p:sp>
        <p:nvSpPr>
          <p:cNvPr id="5" name="TextBox 4">
            <a:extLst>
              <a:ext uri="{FF2B5EF4-FFF2-40B4-BE49-F238E27FC236}">
                <a16:creationId xmlns:a16="http://schemas.microsoft.com/office/drawing/2014/main" id="{DA60DD6D-A76F-3E0E-303C-197E74396097}"/>
              </a:ext>
            </a:extLst>
          </p:cNvPr>
          <p:cNvSpPr txBox="1"/>
          <p:nvPr/>
        </p:nvSpPr>
        <p:spPr>
          <a:xfrm>
            <a:off x="425355" y="5860472"/>
            <a:ext cx="11341290" cy="523220"/>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kern="0" dirty="0">
                <a:solidFill>
                  <a:srgbClr val="FF0000"/>
                </a:solidFill>
                <a:latin typeface="NikoshBAN" panose="02000000000000000000" pitchFamily="2" charset="0"/>
                <a:cs typeface="NikoshBAN" panose="02000000000000000000" pitchFamily="2" charset="0"/>
              </a:rPr>
              <a:t>A</a:t>
            </a:r>
            <a:r>
              <a:rPr kumimoji="0" lang="en-US" sz="28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 </a:t>
            </a:r>
            <a:r>
              <a:rPr kumimoji="0" lang="en-US" sz="2800" b="1" i="0" u="none" strike="noStrike" kern="0" cap="none" spc="0" normalizeH="0" baseline="0" noProof="0" dirty="0" err="1">
                <a:ln>
                  <a:noFill/>
                </a:ln>
                <a:solidFill>
                  <a:srgbClr val="FF0000"/>
                </a:solidFill>
                <a:effectLst/>
                <a:uLnTx/>
                <a:uFillTx/>
                <a:latin typeface="NikoshBAN" panose="02000000000000000000" pitchFamily="2" charset="0"/>
                <a:cs typeface="NikoshBAN" panose="02000000000000000000" pitchFamily="2" charset="0"/>
              </a:rPr>
              <a:t>pedel</a:t>
            </a:r>
            <a:r>
              <a:rPr kumimoji="0" lang="en-US" sz="2800" b="1" i="0" u="none" strike="noStrike" kern="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 driven single track vehicle with two wheels. </a:t>
            </a:r>
          </a:p>
        </p:txBody>
      </p:sp>
      <p:pic>
        <p:nvPicPr>
          <p:cNvPr id="7" name="Picture 6">
            <a:extLst>
              <a:ext uri="{FF2B5EF4-FFF2-40B4-BE49-F238E27FC236}">
                <a16:creationId xmlns:a16="http://schemas.microsoft.com/office/drawing/2014/main" id="{CBF5C45E-3707-BCE4-B9F7-ED624D9A2E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9425" y="1145651"/>
            <a:ext cx="7200331" cy="4566698"/>
          </a:xfrm>
          <a:prstGeom prst="rect">
            <a:avLst/>
          </a:prstGeom>
        </p:spPr>
      </p:pic>
    </p:spTree>
    <p:extLst>
      <p:ext uri="{BB962C8B-B14F-4D97-AF65-F5344CB8AC3E}">
        <p14:creationId xmlns:p14="http://schemas.microsoft.com/office/powerpoint/2010/main" val="384649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2)">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EF551-C908-1612-840F-2E7A0BBCB89E}"/>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8A9D31D-19A9-4E81-0075-80E70DA7B217}"/>
              </a:ext>
            </a:extLst>
          </p:cNvPr>
          <p:cNvGraphicFramePr/>
          <p:nvPr>
            <p:extLst>
              <p:ext uri="{D42A27DB-BD31-4B8C-83A1-F6EECF244321}">
                <p14:modId xmlns:p14="http://schemas.microsoft.com/office/powerpoint/2010/main" val="3700763247"/>
              </p:ext>
            </p:extLst>
          </p:nvPr>
        </p:nvGraphicFramePr>
        <p:xfrm>
          <a:off x="868906" y="289642"/>
          <a:ext cx="10454185" cy="1088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06C1A861-7CCB-770E-4E02-AFF31088B6C7}"/>
              </a:ext>
            </a:extLst>
          </p:cNvPr>
          <p:cNvSpPr txBox="1"/>
          <p:nvPr/>
        </p:nvSpPr>
        <p:spPr>
          <a:xfrm>
            <a:off x="664191" y="1520551"/>
            <a:ext cx="10863618" cy="4585871"/>
          </a:xfrm>
          <a:prstGeom prst="rect">
            <a:avLst/>
          </a:prstGeom>
          <a:solidFill>
            <a:schemeClr val="bg2"/>
          </a:solidFill>
        </p:spPr>
        <p:txBody>
          <a:bodyPr wrap="square" numCol="1" rtlCol="0">
            <a:spAutoFit/>
          </a:bodyPr>
          <a:lstStyle/>
          <a:p>
            <a:pPr algn="ctr"/>
            <a:r>
              <a:rPr lang="en-US" sz="3200" b="1" dirty="0"/>
              <a:t>The Air We Share </a:t>
            </a:r>
          </a:p>
          <a:p>
            <a:r>
              <a:rPr lang="en-US" sz="2000" b="1" dirty="0"/>
              <a:t>     Air is all around </a:t>
            </a:r>
            <a:r>
              <a:rPr lang="en-US" sz="2000" b="1" dirty="0" err="1"/>
              <a:t>us.We</a:t>
            </a:r>
            <a:r>
              <a:rPr lang="en-US" sz="2000" b="1" dirty="0"/>
              <a:t> breathe air in and out every day. We cannot live without air.   But do you know that sometimes the air can get dirty? This is what we call air  pollution. </a:t>
            </a:r>
          </a:p>
          <a:p>
            <a:r>
              <a:rPr lang="en-US" sz="2000" b="1" dirty="0"/>
              <a:t>Smoke, dust and </a:t>
            </a:r>
            <a:r>
              <a:rPr lang="en-US" sz="2000" b="1" dirty="0" err="1"/>
              <a:t>chamicals</a:t>
            </a:r>
            <a:r>
              <a:rPr lang="en-US" sz="2000" b="1" dirty="0"/>
              <a:t> cause air pollution. Burning fossil fuels is one of the main causes for air </a:t>
            </a:r>
            <a:r>
              <a:rPr lang="en-US" sz="2000" b="1" dirty="0" err="1"/>
              <a:t>polluation</a:t>
            </a:r>
            <a:r>
              <a:rPr lang="en-US" sz="2000" b="1" dirty="0"/>
              <a:t>. Fossil fuels are things like coal, oil and natural gas. Factories, power plants and cars use fuel to make energy. When we burn these fuels, they create smoke and harmful gases. </a:t>
            </a:r>
          </a:p>
          <a:p>
            <a:r>
              <a:rPr lang="en-US" sz="2000" b="1" dirty="0"/>
              <a:t>Breathing in polluted air can make us sick. It can cause diseases like asthma, bronchitis etc. Air pollution leads to global warming. Global warming means gradual rise in the Earth’s temperature over time. Air </a:t>
            </a:r>
            <a:r>
              <a:rPr lang="en-US" sz="2000" b="1" dirty="0" err="1"/>
              <a:t>polluation</a:t>
            </a:r>
            <a:r>
              <a:rPr lang="en-US" sz="2000" b="1" dirty="0"/>
              <a:t> can also harm the ozone layer. It is a part of </a:t>
            </a:r>
            <a:r>
              <a:rPr lang="en-US" sz="2000" b="1" dirty="0" err="1"/>
              <a:t>yhe</a:t>
            </a:r>
            <a:r>
              <a:rPr lang="en-US" sz="2000" b="1" dirty="0"/>
              <a:t> atmosphere. It protects us from the harmful rays of the sun. </a:t>
            </a:r>
          </a:p>
          <a:p>
            <a:r>
              <a:rPr lang="en-US" sz="2000" b="1" dirty="0"/>
              <a:t>We all can reduce air pollution. Planting trees is a great way of doing this. Trees absorb harmful gases and release oxygen. They also filter out harmful pollutants. Thus, trees help to clean the air. We can also walk or ride bicycles for a short distance. It does not need to use fossil fuels. Remember, every effort helps and together we can make a big difference. </a:t>
            </a:r>
          </a:p>
        </p:txBody>
      </p:sp>
    </p:spTree>
    <p:extLst>
      <p:ext uri="{BB962C8B-B14F-4D97-AF65-F5344CB8AC3E}">
        <p14:creationId xmlns:p14="http://schemas.microsoft.com/office/powerpoint/2010/main" val="383903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fade">
                                      <p:cBhvr>
                                        <p:cTn id="12" dur="1000"/>
                                        <p:tgtEl>
                                          <p:spTgt spid="6">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10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10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10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F360C-6F47-6D1D-E06B-328DEE1D9C3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784B4AB-97A3-D951-F17F-15CE4972D2A6}"/>
              </a:ext>
            </a:extLst>
          </p:cNvPr>
          <p:cNvSpPr txBox="1"/>
          <p:nvPr/>
        </p:nvSpPr>
        <p:spPr>
          <a:xfrm>
            <a:off x="782472" y="509882"/>
            <a:ext cx="10627056" cy="1877437"/>
          </a:xfrm>
          <a:prstGeom prst="rect">
            <a:avLst/>
          </a:prstGeom>
          <a:solidFill>
            <a:srgbClr val="FFFF00"/>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Students activities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1.Students will read the text with pair  proper </a:t>
            </a:r>
            <a:r>
              <a:rPr kumimoji="0" lang="en-US"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pronounciation</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2Students read the text  alone with proper </a:t>
            </a:r>
            <a:r>
              <a:rPr kumimoji="0" lang="en-US"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pronounciation</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3.Advanced students help to weaker students.</a:t>
            </a:r>
          </a:p>
        </p:txBody>
      </p:sp>
      <p:pic>
        <p:nvPicPr>
          <p:cNvPr id="7" name="Picture 6">
            <a:extLst>
              <a:ext uri="{FF2B5EF4-FFF2-40B4-BE49-F238E27FC236}">
                <a16:creationId xmlns:a16="http://schemas.microsoft.com/office/drawing/2014/main" id="{189BEB7E-F4D6-7BAB-DB32-C2E730D80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494" y="2387319"/>
            <a:ext cx="10645034" cy="3822412"/>
          </a:xfrm>
          <a:prstGeom prst="rect">
            <a:avLst/>
          </a:prstGeom>
        </p:spPr>
      </p:pic>
      <p:sp>
        <p:nvSpPr>
          <p:cNvPr id="2" name="TextBox 1">
            <a:extLst>
              <a:ext uri="{FF2B5EF4-FFF2-40B4-BE49-F238E27FC236}">
                <a16:creationId xmlns:a16="http://schemas.microsoft.com/office/drawing/2014/main" id="{1AFE5925-31F4-7D82-41A1-A718B6AA97D1}"/>
              </a:ext>
            </a:extLst>
          </p:cNvPr>
          <p:cNvSpPr txBox="1"/>
          <p:nvPr/>
        </p:nvSpPr>
        <p:spPr>
          <a:xfrm>
            <a:off x="3279569" y="6246133"/>
            <a:ext cx="56328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moslem.singra@gmail.com</a:t>
            </a: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Mobile: 01719127798 </a:t>
            </a:r>
          </a:p>
        </p:txBody>
      </p:sp>
    </p:spTree>
    <p:extLst>
      <p:ext uri="{BB962C8B-B14F-4D97-AF65-F5344CB8AC3E}">
        <p14:creationId xmlns:p14="http://schemas.microsoft.com/office/powerpoint/2010/main" val="26389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par>
                                <p:cTn id="8" presetID="16" presetClass="entr" presetSubtype="21" fill="hold" grpId="0" nodeType="withEffect">
                                  <p:stCondLst>
                                    <p:cond delay="0"/>
                                  </p:stCondLst>
                                  <p:iterate type="wd">
                                    <p:tmPct val="6000"/>
                                  </p:iterate>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2C121-1EB6-59D2-9F8A-A011847E03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1452663-9B22-73EB-F175-4297502D4EC2}"/>
              </a:ext>
            </a:extLst>
          </p:cNvPr>
          <p:cNvSpPr txBox="1"/>
          <p:nvPr/>
        </p:nvSpPr>
        <p:spPr>
          <a:xfrm>
            <a:off x="266131" y="3218697"/>
            <a:ext cx="11655189" cy="2862322"/>
          </a:xfrm>
          <a:prstGeom prst="rect">
            <a:avLst/>
          </a:prstGeom>
          <a:solidFill>
            <a:srgbClr val="E34B7A">
              <a:lumMod val="20000"/>
              <a:lumOff val="80000"/>
            </a:srgbClr>
          </a:solidFill>
          <a:ln w="57150">
            <a:solidFill>
              <a:sysClr val="windowText" lastClr="000000"/>
            </a:solid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stitch               </a:t>
            </a:r>
            <a:r>
              <a:rPr kumimoji="0" lang="en-US" sz="28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 way of doing something that has existed for a </a:t>
            </a:r>
            <a:r>
              <a:rPr kumimoji="0" lang="en-US" sz="2800" b="0" i="0" u="none" strike="noStrike" kern="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lon</a:t>
            </a:r>
            <a:r>
              <a:rPr lang="en-US" sz="2800" kern="0" dirty="0">
                <a:solidFill>
                  <a:prstClr val="black"/>
                </a:solidFill>
                <a:latin typeface="Times New Roman" panose="02020603050405020304" pitchFamily="18" charset="0"/>
                <a:cs typeface="Times New Roman" panose="02020603050405020304" pitchFamily="18" charset="0"/>
              </a:rPr>
              <a:t>g time</a:t>
            </a:r>
            <a:r>
              <a:rPr kumimoji="0" lang="en-US" sz="28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en-US" sz="2800" b="0" i="0" u="none" strike="noStrike" kern="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 quilt                to sew pieces of cloth.</a:t>
            </a:r>
            <a:endParaRPr kumimoji="0" lang="en-US" sz="2800" b="0" i="0" u="none" strike="noStrike" kern="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3. wrap               </a:t>
            </a:r>
            <a:r>
              <a:rPr kumimoji="0" lang="en-US" sz="28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 warm blanket made by sewing pieces of clothes </a:t>
            </a:r>
            <a:r>
              <a:rPr kumimoji="0" lang="en-US" sz="2800" b="0" i="0" u="none" strike="noStrike" kern="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togather</a:t>
            </a:r>
            <a:r>
              <a:rPr kumimoji="0" lang="en-US" sz="28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endParaRPr kumimoji="0" lang="en-US" sz="2800" b="0" i="0" u="none" strike="noStrike" kern="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4. pattern            to put cloth over something</a:t>
            </a:r>
            <a:r>
              <a:rPr kumimoji="0" lang="en-US" sz="3600" b="0" i="0" u="none" strike="noStrike" kern="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to cover it</a:t>
            </a: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en-US" sz="3600" b="0" i="0" u="none" strike="noStrike" kern="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5. tradition         </a:t>
            </a:r>
            <a:r>
              <a:rPr kumimoji="0" lang="en-US" sz="3600" b="0" i="0" u="none" strike="noStrike" kern="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32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 design that repeats</a:t>
            </a:r>
            <a:r>
              <a:rPr kumimoji="0" lang="en-US" sz="3200" b="0" i="0" u="none" strike="noStrike" kern="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3200" b="0" i="0" u="none" strike="noStrike" kern="0" cap="none" spc="0" normalizeH="0" noProof="0" dirty="0" err="1">
                <a:ln>
                  <a:noFill/>
                </a:ln>
                <a:solidFill>
                  <a:prstClr val="black"/>
                </a:solidFill>
                <a:effectLst/>
                <a:uLnTx/>
                <a:uFillTx/>
                <a:latin typeface="Times New Roman" panose="02020603050405020304" pitchFamily="18" charset="0"/>
                <a:cs typeface="Times New Roman" panose="02020603050405020304" pitchFamily="18" charset="0"/>
              </a:rPr>
              <a:t>shapes,colours.lines</a:t>
            </a:r>
            <a:r>
              <a:rPr kumimoji="0" lang="en-US" sz="3200" b="0" i="0" u="none" strike="noStrike" kern="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3200" b="0" i="0" u="none" strike="noStrike" kern="0" cap="none" spc="0" normalizeH="0" noProof="0" dirty="0" err="1">
                <a:ln>
                  <a:noFill/>
                </a:ln>
                <a:solidFill>
                  <a:prstClr val="black"/>
                </a:solidFill>
                <a:effectLst/>
                <a:uLnTx/>
                <a:uFillTx/>
                <a:latin typeface="Times New Roman" panose="02020603050405020304" pitchFamily="18" charset="0"/>
                <a:cs typeface="Times New Roman" panose="02020603050405020304" pitchFamily="18" charset="0"/>
              </a:rPr>
              <a:t>etc</a:t>
            </a:r>
            <a:r>
              <a:rPr kumimoji="0" lang="en-US" sz="32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CD124AFB-2537-9DE9-BE25-694BD40E9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595" y="776981"/>
            <a:ext cx="5364480" cy="1633829"/>
          </a:xfrm>
          <a:prstGeom prst="rect">
            <a:avLst/>
          </a:prstGeom>
        </p:spPr>
      </p:pic>
      <p:sp>
        <p:nvSpPr>
          <p:cNvPr id="5" name="TextBox 4">
            <a:extLst>
              <a:ext uri="{FF2B5EF4-FFF2-40B4-BE49-F238E27FC236}">
                <a16:creationId xmlns:a16="http://schemas.microsoft.com/office/drawing/2014/main" id="{0F13C628-01F2-2972-EC21-561B678CFBDD}"/>
              </a:ext>
            </a:extLst>
          </p:cNvPr>
          <p:cNvSpPr txBox="1"/>
          <p:nvPr/>
        </p:nvSpPr>
        <p:spPr>
          <a:xfrm>
            <a:off x="685431" y="2410811"/>
            <a:ext cx="10816590" cy="707886"/>
          </a:xfrm>
          <a:prstGeom prst="rect">
            <a:avLst/>
          </a:prstGeom>
          <a:solidFill>
            <a:srgbClr val="FFFF00"/>
          </a:solidFill>
        </p:spPr>
        <p:txBody>
          <a:bodyPr wrap="square" rtlCol="0">
            <a:spAutoFit/>
          </a:bodyPr>
          <a:lstStyle/>
          <a:p>
            <a:pPr algn="ctr" defTabSz="457200">
              <a:defRPr/>
            </a:pPr>
            <a:r>
              <a:rPr lang="en-US" sz="4000" b="1" dirty="0">
                <a:solidFill>
                  <a:prstClr val="black"/>
                </a:solidFill>
                <a:latin typeface="NikoshBAN" panose="02000000000000000000" pitchFamily="2" charset="0"/>
                <a:cs typeface="NikoshBAN" panose="02000000000000000000" pitchFamily="2" charset="0"/>
              </a:rPr>
              <a:t>Match the words with their meaning </a:t>
            </a:r>
          </a:p>
        </p:txBody>
      </p:sp>
      <p:cxnSp>
        <p:nvCxnSpPr>
          <p:cNvPr id="7" name="Straight Arrow Connector 6">
            <a:extLst>
              <a:ext uri="{FF2B5EF4-FFF2-40B4-BE49-F238E27FC236}">
                <a16:creationId xmlns:a16="http://schemas.microsoft.com/office/drawing/2014/main" id="{73C4B8A2-F4B5-5BBD-029E-8C009B59A446}"/>
              </a:ext>
            </a:extLst>
          </p:cNvPr>
          <p:cNvCxnSpPr>
            <a:cxnSpLocks/>
          </p:cNvCxnSpPr>
          <p:nvPr/>
        </p:nvCxnSpPr>
        <p:spPr>
          <a:xfrm>
            <a:off x="1746913" y="3589361"/>
            <a:ext cx="1719618" cy="532263"/>
          </a:xfrm>
          <a:prstGeom prst="straightConnector1">
            <a:avLst/>
          </a:prstGeom>
          <a:noFill/>
          <a:ln w="9525" cap="flat" cmpd="sng" algn="ctr">
            <a:solidFill>
              <a:srgbClr val="FF0000"/>
            </a:solidFill>
            <a:prstDash val="solid"/>
            <a:tailEnd type="triangle"/>
          </a:ln>
          <a:effectLst/>
        </p:spPr>
      </p:cxnSp>
      <p:cxnSp>
        <p:nvCxnSpPr>
          <p:cNvPr id="8" name="Straight Arrow Connector 7">
            <a:extLst>
              <a:ext uri="{FF2B5EF4-FFF2-40B4-BE49-F238E27FC236}">
                <a16:creationId xmlns:a16="http://schemas.microsoft.com/office/drawing/2014/main" id="{506ACD5F-D83C-FC9E-82AC-28D4A43EA2D7}"/>
              </a:ext>
            </a:extLst>
          </p:cNvPr>
          <p:cNvCxnSpPr>
            <a:cxnSpLocks/>
          </p:cNvCxnSpPr>
          <p:nvPr/>
        </p:nvCxnSpPr>
        <p:spPr>
          <a:xfrm>
            <a:off x="1993418" y="5163090"/>
            <a:ext cx="1473113" cy="596265"/>
          </a:xfrm>
          <a:prstGeom prst="straightConnector1">
            <a:avLst/>
          </a:prstGeom>
          <a:noFill/>
          <a:ln w="9525" cap="flat" cmpd="sng" algn="ctr">
            <a:solidFill>
              <a:srgbClr val="FF0000"/>
            </a:solidFill>
            <a:prstDash val="solid"/>
            <a:tailEnd type="triangle"/>
          </a:ln>
          <a:effectLst/>
        </p:spPr>
      </p:cxnSp>
      <p:cxnSp>
        <p:nvCxnSpPr>
          <p:cNvPr id="10" name="Straight Arrow Connector 9">
            <a:extLst>
              <a:ext uri="{FF2B5EF4-FFF2-40B4-BE49-F238E27FC236}">
                <a16:creationId xmlns:a16="http://schemas.microsoft.com/office/drawing/2014/main" id="{97F755F2-4DB5-484D-3BD2-2C6713054E2F}"/>
              </a:ext>
            </a:extLst>
          </p:cNvPr>
          <p:cNvCxnSpPr>
            <a:cxnSpLocks/>
          </p:cNvCxnSpPr>
          <p:nvPr/>
        </p:nvCxnSpPr>
        <p:spPr>
          <a:xfrm>
            <a:off x="1746913" y="4705890"/>
            <a:ext cx="1719618" cy="457200"/>
          </a:xfrm>
          <a:prstGeom prst="straightConnector1">
            <a:avLst/>
          </a:prstGeom>
          <a:noFill/>
          <a:ln w="9525" cap="flat" cmpd="sng" algn="ctr">
            <a:solidFill>
              <a:srgbClr val="FF0000"/>
            </a:solidFill>
            <a:prstDash val="solid"/>
            <a:tailEnd type="triangle"/>
          </a:ln>
          <a:effectLst/>
        </p:spPr>
      </p:cxnSp>
      <p:cxnSp>
        <p:nvCxnSpPr>
          <p:cNvPr id="11" name="Straight Arrow Connector 10">
            <a:extLst>
              <a:ext uri="{FF2B5EF4-FFF2-40B4-BE49-F238E27FC236}">
                <a16:creationId xmlns:a16="http://schemas.microsoft.com/office/drawing/2014/main" id="{6DE4E9D8-604F-E9EE-2B4F-35A32C119B3D}"/>
              </a:ext>
            </a:extLst>
          </p:cNvPr>
          <p:cNvCxnSpPr>
            <a:cxnSpLocks/>
          </p:cNvCxnSpPr>
          <p:nvPr/>
        </p:nvCxnSpPr>
        <p:spPr>
          <a:xfrm>
            <a:off x="1610436" y="4121624"/>
            <a:ext cx="1856095" cy="584266"/>
          </a:xfrm>
          <a:prstGeom prst="straightConnector1">
            <a:avLst/>
          </a:prstGeom>
          <a:noFill/>
          <a:ln w="9525" cap="flat" cmpd="sng" algn="ctr">
            <a:solidFill>
              <a:srgbClr val="FF0000"/>
            </a:solidFill>
            <a:prstDash val="solid"/>
            <a:tailEnd type="triangle"/>
          </a:ln>
          <a:effectLst/>
        </p:spPr>
      </p:cxnSp>
      <p:cxnSp>
        <p:nvCxnSpPr>
          <p:cNvPr id="12" name="Straight Arrow Connector 11">
            <a:extLst>
              <a:ext uri="{FF2B5EF4-FFF2-40B4-BE49-F238E27FC236}">
                <a16:creationId xmlns:a16="http://schemas.microsoft.com/office/drawing/2014/main" id="{9BDF0DEF-00D6-B218-E4A1-C50767664425}"/>
              </a:ext>
            </a:extLst>
          </p:cNvPr>
          <p:cNvCxnSpPr>
            <a:cxnSpLocks/>
          </p:cNvCxnSpPr>
          <p:nvPr/>
        </p:nvCxnSpPr>
        <p:spPr>
          <a:xfrm flipV="1">
            <a:off x="2298218" y="3695718"/>
            <a:ext cx="1168313" cy="2063637"/>
          </a:xfrm>
          <a:prstGeom prst="straightConnector1">
            <a:avLst/>
          </a:prstGeom>
          <a:noFill/>
          <a:ln w="9525" cap="flat" cmpd="sng" algn="ctr">
            <a:solidFill>
              <a:srgbClr val="FF0000"/>
            </a:solidFill>
            <a:prstDash val="solid"/>
            <a:tailEnd type="triangle"/>
          </a:ln>
          <a:effectLst/>
        </p:spPr>
      </p:cxnSp>
      <p:sp>
        <p:nvSpPr>
          <p:cNvPr id="2" name="TextBox 1">
            <a:extLst>
              <a:ext uri="{FF2B5EF4-FFF2-40B4-BE49-F238E27FC236}">
                <a16:creationId xmlns:a16="http://schemas.microsoft.com/office/drawing/2014/main" id="{6BC90673-DF9B-49DF-4BE2-19C267D815E4}"/>
              </a:ext>
            </a:extLst>
          </p:cNvPr>
          <p:cNvSpPr txBox="1"/>
          <p:nvPr/>
        </p:nvSpPr>
        <p:spPr>
          <a:xfrm>
            <a:off x="3279569" y="6246133"/>
            <a:ext cx="56328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moslem.singra@gmail.com</a:t>
            </a:r>
            <a:r>
              <a:rPr kumimoji="0" lang="en-US" sz="1800" b="1" i="1"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Mobile: 01719127798 </a:t>
            </a:r>
          </a:p>
        </p:txBody>
      </p:sp>
    </p:spTree>
    <p:extLst>
      <p:ext uri="{BB962C8B-B14F-4D97-AF65-F5344CB8AC3E}">
        <p14:creationId xmlns:p14="http://schemas.microsoft.com/office/powerpoint/2010/main" val="59941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2" presetClass="entr" presetSubtype="9" fill="hold" grpId="0" nodeType="afterEffect">
                                  <p:stCondLst>
                                    <p:cond delay="0"/>
                                  </p:stCondLst>
                                  <p:iterate type="wd">
                                    <p:tmPct val="10000"/>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5" fill="hold" grpId="0" nodeType="clickEffect">
                                  <p:stCondLst>
                                    <p:cond delay="0"/>
                                  </p:stCondLst>
                                  <p:iterate type="wd">
                                    <p:tmPct val="10000"/>
                                  </p:iterate>
                                  <p:childTnLst>
                                    <p:set>
                                      <p:cBhvr>
                                        <p:cTn id="16" dur="1" fill="hold">
                                          <p:stCondLst>
                                            <p:cond delay="0"/>
                                          </p:stCondLst>
                                        </p:cTn>
                                        <p:tgtEl>
                                          <p:spTgt spid="3"/>
                                        </p:tgtEl>
                                        <p:attrNameLst>
                                          <p:attrName>style.visibility</p:attrName>
                                        </p:attrNameLst>
                                      </p:cBhvr>
                                      <p:to>
                                        <p:strVal val="visible"/>
                                      </p:to>
                                    </p:set>
                                    <p:animEffect transition="in" filter="randombar(vertical)">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0-#ppt_w/2"/>
                                          </p:val>
                                        </p:tav>
                                        <p:tav tm="100000">
                                          <p:val>
                                            <p:strVal val="#ppt_x"/>
                                          </p:val>
                                        </p:tav>
                                      </p:tavLst>
                                    </p:anim>
                                    <p:anim calcmode="lin" valueType="num">
                                      <p:cBhvr additive="base">
                                        <p:cTn id="23"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9"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0-#ppt_w/2"/>
                                          </p:val>
                                        </p:tav>
                                        <p:tav tm="100000">
                                          <p:val>
                                            <p:strVal val="#ppt_x"/>
                                          </p:val>
                                        </p:tav>
                                      </p:tavLst>
                                    </p:anim>
                                    <p:anim calcmode="lin" valueType="num">
                                      <p:cBhvr additive="base">
                                        <p:cTn id="29" dur="10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9"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000" fill="hold"/>
                                        <p:tgtEl>
                                          <p:spTgt spid="10"/>
                                        </p:tgtEl>
                                        <p:attrNameLst>
                                          <p:attrName>ppt_x</p:attrName>
                                        </p:attrNameLst>
                                      </p:cBhvr>
                                      <p:tavLst>
                                        <p:tav tm="0">
                                          <p:val>
                                            <p:strVal val="0-#ppt_w/2"/>
                                          </p:val>
                                        </p:tav>
                                        <p:tav tm="100000">
                                          <p:val>
                                            <p:strVal val="#ppt_x"/>
                                          </p:val>
                                        </p:tav>
                                      </p:tavLst>
                                    </p:anim>
                                    <p:anim calcmode="lin" valueType="num">
                                      <p:cBhvr additive="base">
                                        <p:cTn id="35" dur="10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9"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1000" fill="hold"/>
                                        <p:tgtEl>
                                          <p:spTgt spid="8"/>
                                        </p:tgtEl>
                                        <p:attrNameLst>
                                          <p:attrName>ppt_x</p:attrName>
                                        </p:attrNameLst>
                                      </p:cBhvr>
                                      <p:tavLst>
                                        <p:tav tm="0">
                                          <p:val>
                                            <p:strVal val="0-#ppt_w/2"/>
                                          </p:val>
                                        </p:tav>
                                        <p:tav tm="100000">
                                          <p:val>
                                            <p:strVal val="#ppt_x"/>
                                          </p:val>
                                        </p:tav>
                                      </p:tavLst>
                                    </p:anim>
                                    <p:anim calcmode="lin" valueType="num">
                                      <p:cBhvr additive="base">
                                        <p:cTn id="41" dur="1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9"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1000" fill="hold"/>
                                        <p:tgtEl>
                                          <p:spTgt spid="12"/>
                                        </p:tgtEl>
                                        <p:attrNameLst>
                                          <p:attrName>ppt_x</p:attrName>
                                        </p:attrNameLst>
                                      </p:cBhvr>
                                      <p:tavLst>
                                        <p:tav tm="0">
                                          <p:val>
                                            <p:strVal val="0-#ppt_w/2"/>
                                          </p:val>
                                        </p:tav>
                                        <p:tav tm="100000">
                                          <p:val>
                                            <p:strVal val="#ppt_x"/>
                                          </p:val>
                                        </p:tav>
                                      </p:tavLst>
                                    </p:anim>
                                    <p:anim calcmode="lin" valueType="num">
                                      <p:cBhvr additive="base">
                                        <p:cTn id="47"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D8BB9-E098-721F-495E-815ADD43804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74EB415-5F99-67E9-E718-7E8967BA3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33" y="508006"/>
            <a:ext cx="3050801" cy="6001643"/>
          </a:xfrm>
          <a:prstGeom prst="rect">
            <a:avLst/>
          </a:prstGeom>
        </p:spPr>
      </p:pic>
      <p:sp>
        <p:nvSpPr>
          <p:cNvPr id="4" name="TextBox 3">
            <a:extLst>
              <a:ext uri="{FF2B5EF4-FFF2-40B4-BE49-F238E27FC236}">
                <a16:creationId xmlns:a16="http://schemas.microsoft.com/office/drawing/2014/main" id="{CEE2D9FB-CFD9-F152-3EA1-D6ADABCEF375}"/>
              </a:ext>
            </a:extLst>
          </p:cNvPr>
          <p:cNvSpPr txBox="1"/>
          <p:nvPr/>
        </p:nvSpPr>
        <p:spPr>
          <a:xfrm>
            <a:off x="3546668" y="415672"/>
            <a:ext cx="8408772" cy="6186309"/>
          </a:xfrm>
          <a:prstGeom prst="rect">
            <a:avLst/>
          </a:prstGeom>
          <a:solidFill>
            <a:srgbClr val="FFFF00"/>
          </a:solidFill>
          <a:ln w="57150">
            <a:solidFill>
              <a:sysClr val="window" lastClr="FFFFFF"/>
            </a:solid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3200" b="0" i="0" u="sng" strike="noStrike" kern="0" cap="none" spc="0" normalizeH="0" baseline="0" noProof="0" dirty="0">
                <a:ln>
                  <a:noFill/>
                </a:ln>
                <a:solidFill>
                  <a:srgbClr val="C00000"/>
                </a:solidFill>
                <a:effectLst/>
                <a:uLnTx/>
                <a:uFillTx/>
                <a:latin typeface="Stencil" panose="040409050D0802020404" pitchFamily="82" charset="0"/>
                <a:cs typeface="Times New Roman" panose="02020603050405020304" pitchFamily="18" charset="0"/>
              </a:rPr>
              <a:t>   Answers the following questions</a:t>
            </a:r>
            <a:endParaRPr kumimoji="0" lang="en-US" sz="3200" b="0" i="0" u="sng" strike="noStrike" kern="0" cap="none" spc="0" normalizeH="0" baseline="0" noProof="0" dirty="0">
              <a:ln>
                <a:noFill/>
              </a:ln>
              <a:solidFill>
                <a:srgbClr val="00B0F0"/>
              </a:solidFill>
              <a:effectLst/>
              <a:uLnTx/>
              <a:uFillTx/>
              <a:latin typeface="Stencil" panose="040409050D0802020404" pitchFamily="82"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1. What is air</a:t>
            </a:r>
            <a:r>
              <a:rPr kumimoji="0" lang="en-US" sz="2800" b="1" i="0" u="none" strike="noStrike" kern="0" cap="none" spc="0" normalizeH="0" noProof="0" dirty="0">
                <a:ln>
                  <a:noFill/>
                </a:ln>
                <a:solidFill>
                  <a:srgbClr val="002060"/>
                </a:solidFill>
                <a:effectLst/>
                <a:uLnTx/>
                <a:uFillTx/>
                <a:latin typeface="Times New Roman" panose="02020603050405020304" pitchFamily="18" charset="0"/>
                <a:cs typeface="Times New Roman" panose="02020603050405020304" pitchFamily="18" charset="0"/>
              </a:rPr>
              <a:t> pollution?</a:t>
            </a:r>
            <a:endParaRPr kumimoji="0" lang="en-US" sz="24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a:t>
            </a:r>
            <a:r>
              <a:rPr kumimoji="0" lang="en-US" sz="2800" b="1" i="0" u="none" strike="noStrike" kern="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Air pollution means to mixture of smoke, dust and chemicals in the air.</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2. What are fossil fuels?</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 Fossil fuels are coal, oil and natural gas.</a:t>
            </a:r>
            <a:endParaRPr kumimoji="0" lang="en-US"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3. What is global warming? </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a:t>
            </a:r>
            <a:r>
              <a:rPr kumimoji="0" lang="en-US" sz="2800" b="1" i="0" u="none" strike="noStrike" kern="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Global warming means gradual rise in the Earth’s temperature over time.</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4. How can we reduce air pollution?</a:t>
            </a:r>
            <a:r>
              <a:rPr kumimoji="0" lang="en-US" sz="2800" b="1" i="0" u="none" strike="noStrike" kern="0" cap="none" spc="0" normalizeH="0" noProof="0" dirty="0">
                <a:ln>
                  <a:noFill/>
                </a:ln>
                <a:solidFill>
                  <a:srgbClr val="002060"/>
                </a:solidFill>
                <a:effectLst/>
                <a:uLnTx/>
                <a:uFillTx/>
                <a:latin typeface="Times New Roman" panose="02020603050405020304" pitchFamily="18" charset="0"/>
                <a:cs typeface="Times New Roman" panose="02020603050405020304" pitchFamily="18" charset="0"/>
              </a:rPr>
              <a:t> </a:t>
            </a:r>
            <a:endPar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 We can reduce air pollution by planting trees.</a:t>
            </a:r>
            <a:endParaRPr kumimoji="0" lang="en-US"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5. Where do we use fossil fuels? </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 We</a:t>
            </a:r>
            <a:r>
              <a:rPr kumimoji="0" lang="en-US" sz="2800" b="1" i="0" u="none" strike="noStrike" kern="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use fossil fuels in </a:t>
            </a:r>
            <a:r>
              <a:rPr kumimoji="0" lang="en-US" sz="2800" b="1" i="0" u="none" strike="noStrike" kern="0" cap="none" spc="0" normalizeH="0" noProof="0" dirty="0" err="1">
                <a:ln>
                  <a:noFill/>
                </a:ln>
                <a:solidFill>
                  <a:srgbClr val="FF0000"/>
                </a:solidFill>
                <a:effectLst/>
                <a:uLnTx/>
                <a:uFillTx/>
                <a:latin typeface="Times New Roman" panose="02020603050405020304" pitchFamily="18" charset="0"/>
                <a:cs typeface="Times New Roman" panose="02020603050405020304" pitchFamily="18" charset="0"/>
              </a:rPr>
              <a:t>factiries</a:t>
            </a:r>
            <a:r>
              <a:rPr kumimoji="0" lang="en-US" sz="2800" b="1" i="0" u="none" strike="noStrike" kern="0" cap="none" spc="0" normalizeH="0" noProof="0" dirty="0">
                <a:ln>
                  <a:noFill/>
                </a:ln>
                <a:solidFill>
                  <a:srgbClr val="FF0000"/>
                </a:solidFill>
                <a:effectLst/>
                <a:uLnTx/>
                <a:uFillTx/>
                <a:latin typeface="Times New Roman" panose="02020603050405020304" pitchFamily="18" charset="0"/>
                <a:cs typeface="Times New Roman" panose="02020603050405020304" pitchFamily="18" charset="0"/>
              </a:rPr>
              <a:t>, power plants and cars to make energy.</a:t>
            </a:r>
            <a:endParaRPr kumimoji="0" lang="en-US" sz="24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871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barn(inVertical)">
                                      <p:cBhvr>
                                        <p:cTn id="10" dur="500"/>
                                        <p:tgtEl>
                                          <p:spTgt spid="4">
                                            <p:txEl>
                                              <p:pRg st="0" end="0"/>
                                            </p:txEl>
                                          </p:spTgt>
                                        </p:tgtEl>
                                      </p:cBhvr>
                                    </p:animEffect>
                                  </p:childTnLst>
                                </p:cTn>
                              </p:par>
                            </p:childTnLst>
                          </p:cTn>
                        </p:par>
                        <p:par>
                          <p:cTn id="11" fill="hold">
                            <p:stCondLst>
                              <p:cond delay="2000"/>
                            </p:stCondLst>
                            <p:childTnLst>
                              <p:par>
                                <p:cTn id="12" presetID="16" presetClass="entr" presetSubtype="21" fill="hold" nodeType="after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barn(inVertical)">
                                      <p:cBhvr>
                                        <p:cTn id="14" dur="500"/>
                                        <p:tgtEl>
                                          <p:spTgt spid="4">
                                            <p:txEl>
                                              <p:pRg st="1" end="1"/>
                                            </p:txEl>
                                          </p:spTgt>
                                        </p:tgtEl>
                                      </p:cBhvr>
                                    </p:animEffect>
                                  </p:childTnLst>
                                </p:cTn>
                              </p:par>
                            </p:childTnLst>
                          </p:cTn>
                        </p:par>
                        <p:par>
                          <p:cTn id="15" fill="hold">
                            <p:stCondLst>
                              <p:cond delay="2500"/>
                            </p:stCondLst>
                            <p:childTnLst>
                              <p:par>
                                <p:cTn id="16" presetID="2" presetClass="entr" presetSubtype="8" fill="hold" nodeType="afterEffect">
                                  <p:stCondLst>
                                    <p:cond delay="0"/>
                                  </p:stCondLst>
                                  <p:iterate type="wd">
                                    <p:tmPct val="10000"/>
                                  </p:iterate>
                                  <p:childTnLst>
                                    <p:set>
                                      <p:cBhvr>
                                        <p:cTn id="17" dur="1" fill="hold">
                                          <p:stCondLst>
                                            <p:cond delay="0"/>
                                          </p:stCondLst>
                                        </p:cTn>
                                        <p:tgtEl>
                                          <p:spTgt spid="4">
                                            <p:txEl>
                                              <p:pRg st="3" end="3"/>
                                            </p:txEl>
                                          </p:spTgt>
                                        </p:tgtEl>
                                        <p:attrNameLst>
                                          <p:attrName>style.visibility</p:attrName>
                                        </p:attrNameLst>
                                      </p:cBhvr>
                                      <p:to>
                                        <p:strVal val="visible"/>
                                      </p:to>
                                    </p:set>
                                    <p:anim calcmode="lin" valueType="num">
                                      <p:cBhvr additive="base">
                                        <p:cTn id="18"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par>
                          <p:cTn id="20" fill="hold">
                            <p:stCondLst>
                              <p:cond delay="3300"/>
                            </p:stCondLst>
                            <p:childTnLst>
                              <p:par>
                                <p:cTn id="21" presetID="16" presetClass="entr" presetSubtype="21" fill="hold" nodeType="after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barn(inVertical)">
                                      <p:cBhvr>
                                        <p:cTn id="23" dur="500"/>
                                        <p:tgtEl>
                                          <p:spTgt spid="4">
                                            <p:txEl>
                                              <p:pRg st="5" end="5"/>
                                            </p:txEl>
                                          </p:spTgt>
                                        </p:tgtEl>
                                      </p:cBhvr>
                                    </p:animEffect>
                                  </p:childTnLst>
                                </p:cTn>
                              </p:par>
                            </p:childTnLst>
                          </p:cTn>
                        </p:par>
                        <p:par>
                          <p:cTn id="24" fill="hold">
                            <p:stCondLst>
                              <p:cond delay="3800"/>
                            </p:stCondLst>
                            <p:childTnLst>
                              <p:par>
                                <p:cTn id="25" presetID="16" presetClass="entr" presetSubtype="21" fill="hold" nodeType="after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barn(inVertical)">
                                      <p:cBhvr>
                                        <p:cTn id="27" dur="500"/>
                                        <p:tgtEl>
                                          <p:spTgt spid="4">
                                            <p:txEl>
                                              <p:pRg st="7" end="7"/>
                                            </p:txEl>
                                          </p:spTgt>
                                        </p:tgtEl>
                                      </p:cBhvr>
                                    </p:animEffect>
                                  </p:childTnLst>
                                </p:cTn>
                              </p:par>
                            </p:childTnLst>
                          </p:cTn>
                        </p:par>
                        <p:par>
                          <p:cTn id="28" fill="hold">
                            <p:stCondLst>
                              <p:cond delay="4800"/>
                            </p:stCondLst>
                            <p:childTnLst>
                              <p:par>
                                <p:cTn id="29" presetID="16" presetClass="entr" presetSubtype="21" fill="hold" nodeType="after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barn(inVertical)">
                                      <p:cBhvr>
                                        <p:cTn id="31" dur="500"/>
                                        <p:tgtEl>
                                          <p:spTgt spid="4">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iterate type="wd">
                                    <p:tmPct val="10000"/>
                                  </p:iterate>
                                  <p:childTnLst>
                                    <p:set>
                                      <p:cBhvr>
                                        <p:cTn id="35" dur="1" fill="hold">
                                          <p:stCondLst>
                                            <p:cond delay="0"/>
                                          </p:stCondLst>
                                        </p:cTn>
                                        <p:tgtEl>
                                          <p:spTgt spid="4">
                                            <p:txEl>
                                              <p:pRg st="2" end="2"/>
                                            </p:txEl>
                                          </p:spTgt>
                                        </p:tgtEl>
                                        <p:attrNameLst>
                                          <p:attrName>style.visibility</p:attrName>
                                        </p:attrNameLst>
                                      </p:cBhvr>
                                      <p:to>
                                        <p:strVal val="visible"/>
                                      </p:to>
                                    </p:set>
                                    <p:anim calcmode="lin" valueType="num">
                                      <p:cBhvr additive="base">
                                        <p:cTn id="36"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iterate type="wd">
                                    <p:tmPct val="10000"/>
                                  </p:iterate>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additive="base">
                                        <p:cTn id="42"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4">
                                            <p:txEl>
                                              <p:pRg st="6" end="6"/>
                                            </p:txEl>
                                          </p:spTgt>
                                        </p:tgtEl>
                                        <p:attrNameLst>
                                          <p:attrName>style.visibility</p:attrName>
                                        </p:attrNameLst>
                                      </p:cBhvr>
                                      <p:to>
                                        <p:strVal val="visible"/>
                                      </p:to>
                                    </p:set>
                                    <p:animEffect transition="in" filter="barn(inVertical)">
                                      <p:cBhvr>
                                        <p:cTn id="48" dur="500"/>
                                        <p:tgtEl>
                                          <p:spTgt spid="4">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4">
                                            <p:txEl>
                                              <p:pRg st="8" end="8"/>
                                            </p:txEl>
                                          </p:spTgt>
                                        </p:tgtEl>
                                        <p:attrNameLst>
                                          <p:attrName>style.visibility</p:attrName>
                                        </p:attrNameLst>
                                      </p:cBhvr>
                                      <p:to>
                                        <p:strVal val="visible"/>
                                      </p:to>
                                    </p:set>
                                    <p:animEffect transition="in" filter="barn(inVertical)">
                                      <p:cBhvr>
                                        <p:cTn id="53" dur="500"/>
                                        <p:tgtEl>
                                          <p:spTgt spid="4">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4">
                                            <p:txEl>
                                              <p:pRg st="10" end="10"/>
                                            </p:txEl>
                                          </p:spTgt>
                                        </p:tgtEl>
                                        <p:attrNameLst>
                                          <p:attrName>style.visibility</p:attrName>
                                        </p:attrNameLst>
                                      </p:cBhvr>
                                      <p:to>
                                        <p:strVal val="visible"/>
                                      </p:to>
                                    </p:set>
                                    <p:animEffect transition="in" filter="barn(inVertical)">
                                      <p:cBhvr>
                                        <p:cTn id="58"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8609-E2F0-70DD-9F7B-6EE09C991E4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2E93B3E-C823-810C-1E1E-C1370DE7BC96}"/>
              </a:ext>
            </a:extLst>
          </p:cNvPr>
          <p:cNvSpPr txBox="1"/>
          <p:nvPr/>
        </p:nvSpPr>
        <p:spPr>
          <a:xfrm>
            <a:off x="650541" y="289642"/>
            <a:ext cx="10890914" cy="1261884"/>
          </a:xfrm>
          <a:prstGeom prst="rect">
            <a:avLst/>
          </a:prstGeom>
          <a:solidFill>
            <a:schemeClr val="accent4">
              <a:lumMod val="60000"/>
              <a:lumOff val="4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Students activities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Students will read the text proper pronunciation with </a:t>
            </a:r>
            <a:r>
              <a:rPr kumimoji="0" lang="en-US" sz="2800" b="1" i="0" u="none" strike="noStrike" kern="1200" cap="none" spc="0" normalizeH="0" baseline="0" noProof="0" dirty="0" err="1">
                <a:ln>
                  <a:noFill/>
                </a:ln>
                <a:solidFill>
                  <a:schemeClr val="bg1"/>
                </a:solidFill>
                <a:effectLst/>
                <a:uLnTx/>
                <a:uFillTx/>
                <a:latin typeface="Times New Roman" panose="02020603050405020304" pitchFamily="18" charset="0"/>
                <a:ea typeface="+mn-ea"/>
                <a:cs typeface="Times New Roman" panose="02020603050405020304" pitchFamily="18" charset="0"/>
              </a:rPr>
              <a:t>missingwords</a:t>
            </a:r>
            <a:endPar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a:extLst>
              <a:ext uri="{FF2B5EF4-FFF2-40B4-BE49-F238E27FC236}">
                <a16:creationId xmlns:a16="http://schemas.microsoft.com/office/drawing/2014/main" id="{CA938117-292B-0A6D-6C28-F8C0880C464B}"/>
              </a:ext>
            </a:extLst>
          </p:cNvPr>
          <p:cNvSpPr txBox="1"/>
          <p:nvPr/>
        </p:nvSpPr>
        <p:spPr>
          <a:xfrm>
            <a:off x="3705367" y="2790967"/>
            <a:ext cx="1937982" cy="477672"/>
          </a:xfrm>
          <a:prstGeom prst="rect">
            <a:avLst/>
          </a:prstGeom>
          <a:noFill/>
        </p:spPr>
        <p:txBody>
          <a:bodyPr wrap="square" rtlCol="0">
            <a:spAutoFit/>
          </a:bodyPr>
          <a:lstStyle/>
          <a:p>
            <a:endParaRPr lang="en-US" dirty="0"/>
          </a:p>
        </p:txBody>
      </p:sp>
      <p:sp>
        <p:nvSpPr>
          <p:cNvPr id="12" name="TextBox 11">
            <a:extLst>
              <a:ext uri="{FF2B5EF4-FFF2-40B4-BE49-F238E27FC236}">
                <a16:creationId xmlns:a16="http://schemas.microsoft.com/office/drawing/2014/main" id="{EE7334B6-5CF2-B6FC-B6A1-5CED67EF9E77}"/>
              </a:ext>
            </a:extLst>
          </p:cNvPr>
          <p:cNvSpPr txBox="1"/>
          <p:nvPr/>
        </p:nvSpPr>
        <p:spPr>
          <a:xfrm>
            <a:off x="650541" y="1551526"/>
            <a:ext cx="10890914" cy="5262979"/>
          </a:xfrm>
          <a:prstGeom prst="rect">
            <a:avLst/>
          </a:prstGeom>
          <a:noFill/>
        </p:spPr>
        <p:txBody>
          <a:bodyPr wrap="square">
            <a:spAutoFit/>
          </a:bodyPr>
          <a:lstStyle/>
          <a:p>
            <a:r>
              <a:rPr lang="en-US" sz="2800" b="1" dirty="0">
                <a:solidFill>
                  <a:schemeClr val="bg1"/>
                </a:solidFill>
              </a:rPr>
              <a:t>Breathing in polluted air can make us sick. It can cause                 like asthma ,                    etc. Air pollution leads to                             . Global warming means gradual rise in the Earth’s                       over time. Air </a:t>
            </a:r>
            <a:r>
              <a:rPr lang="en-US" sz="2800" b="1" dirty="0" err="1">
                <a:solidFill>
                  <a:schemeClr val="bg1"/>
                </a:solidFill>
              </a:rPr>
              <a:t>polluation</a:t>
            </a:r>
            <a:r>
              <a:rPr lang="en-US" sz="2800" b="1" dirty="0">
                <a:solidFill>
                  <a:schemeClr val="bg1"/>
                </a:solidFill>
              </a:rPr>
              <a:t> can also harm the                    .It is a part of the                     . It protects us from the                 rays of the sun. </a:t>
            </a:r>
          </a:p>
          <a:p>
            <a:r>
              <a:rPr lang="en-US" sz="2800" b="1" dirty="0">
                <a:solidFill>
                  <a:schemeClr val="bg1"/>
                </a:solidFill>
              </a:rPr>
              <a:t>We all can              air pollution. Planting           is a great way of doing this. Trees absorb harmful gases and release              .They also filter out harmful pollutants. Thus, trees help to clean the air. We can also walk or ride                for a short                 . It does not need to use fossil fuels.                     , every effort helps and                we can make a big                   </a:t>
            </a:r>
            <a:r>
              <a:rPr lang="en-US" sz="2800" b="1" dirty="0"/>
              <a:t>. </a:t>
            </a:r>
          </a:p>
        </p:txBody>
      </p:sp>
      <p:sp>
        <p:nvSpPr>
          <p:cNvPr id="17" name="TextBox 16">
            <a:extLst>
              <a:ext uri="{FF2B5EF4-FFF2-40B4-BE49-F238E27FC236}">
                <a16:creationId xmlns:a16="http://schemas.microsoft.com/office/drawing/2014/main" id="{9256C306-0178-844E-8673-E6C50B2A7878}"/>
              </a:ext>
            </a:extLst>
          </p:cNvPr>
          <p:cNvSpPr txBox="1"/>
          <p:nvPr/>
        </p:nvSpPr>
        <p:spPr>
          <a:xfrm>
            <a:off x="9112154" y="1551526"/>
            <a:ext cx="1464862" cy="523220"/>
          </a:xfrm>
          <a:prstGeom prst="rect">
            <a:avLst/>
          </a:prstGeom>
          <a:noFill/>
        </p:spPr>
        <p:txBody>
          <a:bodyPr wrap="square" rtlCol="0">
            <a:spAutoFit/>
          </a:bodyPr>
          <a:lstStyle/>
          <a:p>
            <a:r>
              <a:rPr lang="en-US" sz="2800" b="1" dirty="0">
                <a:solidFill>
                  <a:srgbClr val="FF0000"/>
                </a:solidFill>
              </a:rPr>
              <a:t>diseases</a:t>
            </a:r>
            <a:endParaRPr lang="en-US" sz="2800" dirty="0">
              <a:solidFill>
                <a:srgbClr val="FF0000"/>
              </a:solidFill>
            </a:endParaRPr>
          </a:p>
        </p:txBody>
      </p:sp>
      <p:sp>
        <p:nvSpPr>
          <p:cNvPr id="18" name="TextBox 17">
            <a:extLst>
              <a:ext uri="{FF2B5EF4-FFF2-40B4-BE49-F238E27FC236}">
                <a16:creationId xmlns:a16="http://schemas.microsoft.com/office/drawing/2014/main" id="{CA9DFB54-68C3-38CC-C544-966F9B073125}"/>
              </a:ext>
            </a:extLst>
          </p:cNvPr>
          <p:cNvSpPr txBox="1"/>
          <p:nvPr/>
        </p:nvSpPr>
        <p:spPr>
          <a:xfrm>
            <a:off x="6910319" y="3705962"/>
            <a:ext cx="932600" cy="523220"/>
          </a:xfrm>
          <a:prstGeom prst="rect">
            <a:avLst/>
          </a:prstGeom>
          <a:noFill/>
        </p:spPr>
        <p:txBody>
          <a:bodyPr wrap="square" rtlCol="0">
            <a:spAutoFit/>
          </a:bodyPr>
          <a:lstStyle/>
          <a:p>
            <a:r>
              <a:rPr lang="en-US" sz="2800" b="1" dirty="0">
                <a:solidFill>
                  <a:srgbClr val="FF0000"/>
                </a:solidFill>
              </a:rPr>
              <a:t>trees</a:t>
            </a:r>
            <a:endParaRPr lang="en-US" sz="2800" dirty="0">
              <a:solidFill>
                <a:srgbClr val="FF0000"/>
              </a:solidFill>
            </a:endParaRPr>
          </a:p>
        </p:txBody>
      </p:sp>
      <p:sp>
        <p:nvSpPr>
          <p:cNvPr id="19" name="TextBox 18">
            <a:extLst>
              <a:ext uri="{FF2B5EF4-FFF2-40B4-BE49-F238E27FC236}">
                <a16:creationId xmlns:a16="http://schemas.microsoft.com/office/drawing/2014/main" id="{66A798E8-86EE-6D95-59F4-BCD3C30F600C}"/>
              </a:ext>
            </a:extLst>
          </p:cNvPr>
          <p:cNvSpPr txBox="1"/>
          <p:nvPr/>
        </p:nvSpPr>
        <p:spPr>
          <a:xfrm>
            <a:off x="2306469" y="3667251"/>
            <a:ext cx="1228301" cy="523220"/>
          </a:xfrm>
          <a:prstGeom prst="rect">
            <a:avLst/>
          </a:prstGeom>
          <a:noFill/>
        </p:spPr>
        <p:txBody>
          <a:bodyPr wrap="square" rtlCol="0">
            <a:spAutoFit/>
          </a:bodyPr>
          <a:lstStyle/>
          <a:p>
            <a:r>
              <a:rPr lang="en-US" sz="2800" b="1" dirty="0">
                <a:solidFill>
                  <a:srgbClr val="FF0000"/>
                </a:solidFill>
              </a:rPr>
              <a:t>reduce</a:t>
            </a:r>
            <a:endParaRPr lang="en-US" sz="2800" dirty="0">
              <a:solidFill>
                <a:srgbClr val="FF0000"/>
              </a:solidFill>
            </a:endParaRPr>
          </a:p>
        </p:txBody>
      </p:sp>
      <p:sp>
        <p:nvSpPr>
          <p:cNvPr id="20" name="TextBox 19">
            <a:extLst>
              <a:ext uri="{FF2B5EF4-FFF2-40B4-BE49-F238E27FC236}">
                <a16:creationId xmlns:a16="http://schemas.microsoft.com/office/drawing/2014/main" id="{22A44F72-F2D7-52FE-5F18-FBF025E2BBA6}"/>
              </a:ext>
            </a:extLst>
          </p:cNvPr>
          <p:cNvSpPr txBox="1"/>
          <p:nvPr/>
        </p:nvSpPr>
        <p:spPr>
          <a:xfrm>
            <a:off x="4158015" y="3268639"/>
            <a:ext cx="1464862" cy="523220"/>
          </a:xfrm>
          <a:prstGeom prst="rect">
            <a:avLst/>
          </a:prstGeom>
          <a:noFill/>
        </p:spPr>
        <p:txBody>
          <a:bodyPr wrap="square" rtlCol="0">
            <a:spAutoFit/>
          </a:bodyPr>
          <a:lstStyle/>
          <a:p>
            <a:r>
              <a:rPr lang="en-US" sz="2800" b="1" dirty="0">
                <a:solidFill>
                  <a:srgbClr val="FF0000"/>
                </a:solidFill>
              </a:rPr>
              <a:t>harmful</a:t>
            </a:r>
            <a:endParaRPr lang="en-US" sz="2800" dirty="0">
              <a:solidFill>
                <a:srgbClr val="FF0000"/>
              </a:solidFill>
            </a:endParaRPr>
          </a:p>
        </p:txBody>
      </p:sp>
      <p:sp>
        <p:nvSpPr>
          <p:cNvPr id="21" name="TextBox 20">
            <a:extLst>
              <a:ext uri="{FF2B5EF4-FFF2-40B4-BE49-F238E27FC236}">
                <a16:creationId xmlns:a16="http://schemas.microsoft.com/office/drawing/2014/main" id="{125FA1CD-3051-63C2-34C9-9490FC885FC8}"/>
              </a:ext>
            </a:extLst>
          </p:cNvPr>
          <p:cNvSpPr txBox="1"/>
          <p:nvPr/>
        </p:nvSpPr>
        <p:spPr>
          <a:xfrm>
            <a:off x="5008728" y="2847405"/>
            <a:ext cx="1901591" cy="523220"/>
          </a:xfrm>
          <a:prstGeom prst="rect">
            <a:avLst/>
          </a:prstGeom>
          <a:noFill/>
        </p:spPr>
        <p:txBody>
          <a:bodyPr wrap="square" rtlCol="0">
            <a:spAutoFit/>
          </a:bodyPr>
          <a:lstStyle/>
          <a:p>
            <a:r>
              <a:rPr lang="en-US" sz="2800" b="1" dirty="0">
                <a:solidFill>
                  <a:srgbClr val="FF0000"/>
                </a:solidFill>
              </a:rPr>
              <a:t>ozone layer</a:t>
            </a:r>
            <a:endParaRPr lang="en-US" sz="2800" dirty="0">
              <a:solidFill>
                <a:srgbClr val="FF0000"/>
              </a:solidFill>
            </a:endParaRPr>
          </a:p>
        </p:txBody>
      </p:sp>
      <p:sp>
        <p:nvSpPr>
          <p:cNvPr id="22" name="TextBox 21">
            <a:extLst>
              <a:ext uri="{FF2B5EF4-FFF2-40B4-BE49-F238E27FC236}">
                <a16:creationId xmlns:a16="http://schemas.microsoft.com/office/drawing/2014/main" id="{B01E78EC-00BE-1EB6-81DB-C484E7F01A9A}"/>
              </a:ext>
            </a:extLst>
          </p:cNvPr>
          <p:cNvSpPr txBox="1"/>
          <p:nvPr/>
        </p:nvSpPr>
        <p:spPr>
          <a:xfrm>
            <a:off x="7183273" y="2379546"/>
            <a:ext cx="2031242" cy="523220"/>
          </a:xfrm>
          <a:prstGeom prst="rect">
            <a:avLst/>
          </a:prstGeom>
          <a:noFill/>
        </p:spPr>
        <p:txBody>
          <a:bodyPr wrap="square" rtlCol="0">
            <a:spAutoFit/>
          </a:bodyPr>
          <a:lstStyle/>
          <a:p>
            <a:r>
              <a:rPr lang="en-US" sz="2800" b="1" dirty="0">
                <a:solidFill>
                  <a:srgbClr val="FF0000"/>
                </a:solidFill>
              </a:rPr>
              <a:t>temperature</a:t>
            </a:r>
            <a:endParaRPr lang="en-US" sz="2800" dirty="0">
              <a:solidFill>
                <a:srgbClr val="FF0000"/>
              </a:solidFill>
            </a:endParaRPr>
          </a:p>
        </p:txBody>
      </p:sp>
      <p:sp>
        <p:nvSpPr>
          <p:cNvPr id="23" name="TextBox 22">
            <a:extLst>
              <a:ext uri="{FF2B5EF4-FFF2-40B4-BE49-F238E27FC236}">
                <a16:creationId xmlns:a16="http://schemas.microsoft.com/office/drawing/2014/main" id="{EF14E5ED-700F-9C69-AF52-5DA51769E56F}"/>
              </a:ext>
            </a:extLst>
          </p:cNvPr>
          <p:cNvSpPr txBox="1"/>
          <p:nvPr/>
        </p:nvSpPr>
        <p:spPr>
          <a:xfrm>
            <a:off x="2074458" y="1997325"/>
            <a:ext cx="1760563" cy="523220"/>
          </a:xfrm>
          <a:prstGeom prst="rect">
            <a:avLst/>
          </a:prstGeom>
          <a:noFill/>
        </p:spPr>
        <p:txBody>
          <a:bodyPr wrap="square" rtlCol="0">
            <a:spAutoFit/>
          </a:bodyPr>
          <a:lstStyle/>
          <a:p>
            <a:r>
              <a:rPr lang="en-US" sz="2800" b="1" dirty="0">
                <a:solidFill>
                  <a:srgbClr val="FF0000"/>
                </a:solidFill>
              </a:rPr>
              <a:t>bronchitis</a:t>
            </a:r>
            <a:r>
              <a:rPr lang="en-US" sz="2800" b="1" dirty="0"/>
              <a:t> </a:t>
            </a:r>
            <a:endParaRPr lang="en-US" sz="2800" dirty="0"/>
          </a:p>
        </p:txBody>
      </p:sp>
      <p:sp>
        <p:nvSpPr>
          <p:cNvPr id="24" name="TextBox 23">
            <a:extLst>
              <a:ext uri="{FF2B5EF4-FFF2-40B4-BE49-F238E27FC236}">
                <a16:creationId xmlns:a16="http://schemas.microsoft.com/office/drawing/2014/main" id="{CFC19289-05E9-6CAB-9864-E2B73D474ABF}"/>
              </a:ext>
            </a:extLst>
          </p:cNvPr>
          <p:cNvSpPr txBox="1"/>
          <p:nvPr/>
        </p:nvSpPr>
        <p:spPr>
          <a:xfrm>
            <a:off x="7681414" y="5379314"/>
            <a:ext cx="1464862" cy="523220"/>
          </a:xfrm>
          <a:prstGeom prst="rect">
            <a:avLst/>
          </a:prstGeom>
          <a:noFill/>
        </p:spPr>
        <p:txBody>
          <a:bodyPr wrap="square" rtlCol="0">
            <a:spAutoFit/>
          </a:bodyPr>
          <a:lstStyle/>
          <a:p>
            <a:r>
              <a:rPr lang="en-US" sz="2800" b="1" dirty="0">
                <a:solidFill>
                  <a:srgbClr val="FF0000"/>
                </a:solidFill>
              </a:rPr>
              <a:t>together</a:t>
            </a:r>
            <a:endParaRPr lang="en-US" sz="2800" dirty="0">
              <a:solidFill>
                <a:srgbClr val="FF0000"/>
              </a:solidFill>
            </a:endParaRPr>
          </a:p>
        </p:txBody>
      </p:sp>
      <p:sp>
        <p:nvSpPr>
          <p:cNvPr id="25" name="TextBox 24">
            <a:extLst>
              <a:ext uri="{FF2B5EF4-FFF2-40B4-BE49-F238E27FC236}">
                <a16:creationId xmlns:a16="http://schemas.microsoft.com/office/drawing/2014/main" id="{4646B64A-4DC3-A1A2-D30F-9D392456EA2A}"/>
              </a:ext>
            </a:extLst>
          </p:cNvPr>
          <p:cNvSpPr txBox="1"/>
          <p:nvPr/>
        </p:nvSpPr>
        <p:spPr>
          <a:xfrm>
            <a:off x="2470242" y="5415619"/>
            <a:ext cx="1937982" cy="523220"/>
          </a:xfrm>
          <a:prstGeom prst="rect">
            <a:avLst/>
          </a:prstGeom>
          <a:noFill/>
        </p:spPr>
        <p:txBody>
          <a:bodyPr wrap="square" rtlCol="0">
            <a:spAutoFit/>
          </a:bodyPr>
          <a:lstStyle/>
          <a:p>
            <a:r>
              <a:rPr lang="en-US" sz="2800" b="1" dirty="0">
                <a:solidFill>
                  <a:srgbClr val="FF0000"/>
                </a:solidFill>
              </a:rPr>
              <a:t>Remember</a:t>
            </a:r>
            <a:endParaRPr lang="en-US" sz="2800" dirty="0">
              <a:solidFill>
                <a:srgbClr val="FF0000"/>
              </a:solidFill>
            </a:endParaRPr>
          </a:p>
        </p:txBody>
      </p:sp>
      <p:sp>
        <p:nvSpPr>
          <p:cNvPr id="26" name="TextBox 25">
            <a:extLst>
              <a:ext uri="{FF2B5EF4-FFF2-40B4-BE49-F238E27FC236}">
                <a16:creationId xmlns:a16="http://schemas.microsoft.com/office/drawing/2014/main" id="{426A2632-E89B-58E0-C227-653E4AB776CA}"/>
              </a:ext>
            </a:extLst>
          </p:cNvPr>
          <p:cNvSpPr txBox="1"/>
          <p:nvPr/>
        </p:nvSpPr>
        <p:spPr>
          <a:xfrm>
            <a:off x="5622877" y="4929135"/>
            <a:ext cx="1464862" cy="523220"/>
          </a:xfrm>
          <a:prstGeom prst="rect">
            <a:avLst/>
          </a:prstGeom>
          <a:noFill/>
        </p:spPr>
        <p:txBody>
          <a:bodyPr wrap="square" rtlCol="0">
            <a:spAutoFit/>
          </a:bodyPr>
          <a:lstStyle/>
          <a:p>
            <a:r>
              <a:rPr lang="en-US" sz="2800" b="1" dirty="0">
                <a:solidFill>
                  <a:srgbClr val="FF0000"/>
                </a:solidFill>
              </a:rPr>
              <a:t>distance</a:t>
            </a:r>
            <a:endParaRPr lang="en-US" sz="2800" dirty="0">
              <a:solidFill>
                <a:srgbClr val="FF0000"/>
              </a:solidFill>
            </a:endParaRPr>
          </a:p>
        </p:txBody>
      </p:sp>
      <p:sp>
        <p:nvSpPr>
          <p:cNvPr id="27" name="TextBox 26">
            <a:extLst>
              <a:ext uri="{FF2B5EF4-FFF2-40B4-BE49-F238E27FC236}">
                <a16:creationId xmlns:a16="http://schemas.microsoft.com/office/drawing/2014/main" id="{0B2B4277-9EAC-2659-7BB5-18DE3263ACF6}"/>
              </a:ext>
            </a:extLst>
          </p:cNvPr>
          <p:cNvSpPr txBox="1"/>
          <p:nvPr/>
        </p:nvSpPr>
        <p:spPr>
          <a:xfrm>
            <a:off x="2497539" y="4929135"/>
            <a:ext cx="1410269" cy="523220"/>
          </a:xfrm>
          <a:prstGeom prst="rect">
            <a:avLst/>
          </a:prstGeom>
          <a:noFill/>
        </p:spPr>
        <p:txBody>
          <a:bodyPr wrap="square" rtlCol="0">
            <a:spAutoFit/>
          </a:bodyPr>
          <a:lstStyle/>
          <a:p>
            <a:r>
              <a:rPr lang="en-US" sz="2800" b="1" dirty="0">
                <a:solidFill>
                  <a:srgbClr val="FF0000"/>
                </a:solidFill>
              </a:rPr>
              <a:t>bicycles</a:t>
            </a:r>
            <a:endParaRPr lang="en-US" sz="2800" dirty="0">
              <a:solidFill>
                <a:srgbClr val="FF0000"/>
              </a:solidFill>
            </a:endParaRPr>
          </a:p>
        </p:txBody>
      </p:sp>
      <p:sp>
        <p:nvSpPr>
          <p:cNvPr id="28" name="TextBox 27">
            <a:extLst>
              <a:ext uri="{FF2B5EF4-FFF2-40B4-BE49-F238E27FC236}">
                <a16:creationId xmlns:a16="http://schemas.microsoft.com/office/drawing/2014/main" id="{C82C3768-79DB-BBE1-2775-E6D33A8E3959}"/>
              </a:ext>
            </a:extLst>
          </p:cNvPr>
          <p:cNvSpPr txBox="1"/>
          <p:nvPr/>
        </p:nvSpPr>
        <p:spPr>
          <a:xfrm>
            <a:off x="7376619" y="4119972"/>
            <a:ext cx="1289709" cy="523220"/>
          </a:xfrm>
          <a:prstGeom prst="rect">
            <a:avLst/>
          </a:prstGeom>
          <a:noFill/>
        </p:spPr>
        <p:txBody>
          <a:bodyPr wrap="square" rtlCol="0">
            <a:spAutoFit/>
          </a:bodyPr>
          <a:lstStyle/>
          <a:p>
            <a:r>
              <a:rPr lang="en-US" sz="2800" b="1" dirty="0">
                <a:solidFill>
                  <a:srgbClr val="FF0000"/>
                </a:solidFill>
              </a:rPr>
              <a:t>oxygen</a:t>
            </a:r>
            <a:endParaRPr lang="en-US" sz="2800" dirty="0">
              <a:solidFill>
                <a:srgbClr val="FF0000"/>
              </a:solidFill>
            </a:endParaRPr>
          </a:p>
        </p:txBody>
      </p:sp>
      <p:sp>
        <p:nvSpPr>
          <p:cNvPr id="29" name="TextBox 28">
            <a:extLst>
              <a:ext uri="{FF2B5EF4-FFF2-40B4-BE49-F238E27FC236}">
                <a16:creationId xmlns:a16="http://schemas.microsoft.com/office/drawing/2014/main" id="{A6A6AD89-C84E-C42B-4BC1-105E93FC56AE}"/>
              </a:ext>
            </a:extLst>
          </p:cNvPr>
          <p:cNvSpPr txBox="1"/>
          <p:nvPr/>
        </p:nvSpPr>
        <p:spPr>
          <a:xfrm>
            <a:off x="1289713" y="5821178"/>
            <a:ext cx="1756012" cy="523220"/>
          </a:xfrm>
          <a:prstGeom prst="rect">
            <a:avLst/>
          </a:prstGeom>
          <a:noFill/>
        </p:spPr>
        <p:txBody>
          <a:bodyPr wrap="square" rtlCol="0">
            <a:spAutoFit/>
          </a:bodyPr>
          <a:lstStyle/>
          <a:p>
            <a:r>
              <a:rPr lang="en-US" sz="2800" b="1" dirty="0">
                <a:solidFill>
                  <a:srgbClr val="FF0000"/>
                </a:solidFill>
              </a:rPr>
              <a:t>difference</a:t>
            </a:r>
            <a:endParaRPr lang="en-US" sz="2800" dirty="0">
              <a:solidFill>
                <a:srgbClr val="FF0000"/>
              </a:solidFill>
            </a:endParaRPr>
          </a:p>
        </p:txBody>
      </p:sp>
      <p:sp>
        <p:nvSpPr>
          <p:cNvPr id="30" name="TextBox 29">
            <a:extLst>
              <a:ext uri="{FF2B5EF4-FFF2-40B4-BE49-F238E27FC236}">
                <a16:creationId xmlns:a16="http://schemas.microsoft.com/office/drawing/2014/main" id="{A085ECF8-D0C0-33E4-C8A7-A909B1A1554D}"/>
              </a:ext>
            </a:extLst>
          </p:cNvPr>
          <p:cNvSpPr txBox="1"/>
          <p:nvPr/>
        </p:nvSpPr>
        <p:spPr>
          <a:xfrm>
            <a:off x="7609761" y="2018027"/>
            <a:ext cx="2626060" cy="523220"/>
          </a:xfrm>
          <a:prstGeom prst="rect">
            <a:avLst/>
          </a:prstGeom>
          <a:noFill/>
        </p:spPr>
        <p:txBody>
          <a:bodyPr wrap="square" rtlCol="0">
            <a:spAutoFit/>
          </a:bodyPr>
          <a:lstStyle/>
          <a:p>
            <a:r>
              <a:rPr lang="en-US" sz="2800" b="1" dirty="0">
                <a:solidFill>
                  <a:srgbClr val="FF0000"/>
                </a:solidFill>
              </a:rPr>
              <a:t>global warming</a:t>
            </a:r>
            <a:endParaRPr lang="en-US" sz="2800" dirty="0">
              <a:solidFill>
                <a:srgbClr val="FF0000"/>
              </a:solidFill>
            </a:endParaRPr>
          </a:p>
        </p:txBody>
      </p:sp>
      <p:sp>
        <p:nvSpPr>
          <p:cNvPr id="31" name="TextBox 30">
            <a:extLst>
              <a:ext uri="{FF2B5EF4-FFF2-40B4-BE49-F238E27FC236}">
                <a16:creationId xmlns:a16="http://schemas.microsoft.com/office/drawing/2014/main" id="{0809071D-5E5B-7235-08C4-E139B22DC2C4}"/>
              </a:ext>
            </a:extLst>
          </p:cNvPr>
          <p:cNvSpPr txBox="1"/>
          <p:nvPr/>
        </p:nvSpPr>
        <p:spPr>
          <a:xfrm>
            <a:off x="9487469" y="2826686"/>
            <a:ext cx="2031241" cy="523220"/>
          </a:xfrm>
          <a:prstGeom prst="rect">
            <a:avLst/>
          </a:prstGeom>
          <a:noFill/>
        </p:spPr>
        <p:txBody>
          <a:bodyPr wrap="square" rtlCol="0">
            <a:spAutoFit/>
          </a:bodyPr>
          <a:lstStyle/>
          <a:p>
            <a:r>
              <a:rPr lang="en-US" sz="2800" b="1" dirty="0">
                <a:solidFill>
                  <a:srgbClr val="FF0000"/>
                </a:solidFill>
              </a:rPr>
              <a:t>atmosphere</a:t>
            </a:r>
            <a:endParaRPr lang="en-US" sz="2800" dirty="0">
              <a:solidFill>
                <a:srgbClr val="FF0000"/>
              </a:solidFill>
            </a:endParaRPr>
          </a:p>
        </p:txBody>
      </p:sp>
    </p:spTree>
    <p:extLst>
      <p:ext uri="{BB962C8B-B14F-4D97-AF65-F5344CB8AC3E}">
        <p14:creationId xmlns:p14="http://schemas.microsoft.com/office/powerpoint/2010/main" val="34465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repeatCount="200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repeatCount="200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repeatCount="200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inVertic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repeatCount="200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arn(inVertical)">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repeatCount="200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arn(inVertic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repeatCount="200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inVertical)">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repeatCount="200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barn(inVertical)">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repeatCount="200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arn(inVertical)">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arn(inVertical)">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barn(inVertical)">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barn(inVertical)">
                                      <p:cBhvr>
                                        <p:cTn id="72" dur="5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repeatCount="200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arn(inVertical)">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repeatCount="2000" fill="hold" grpId="0" nodeType="click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barn(inVertical)">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700" y="663341"/>
            <a:ext cx="10919460" cy="1323439"/>
          </a:xfrm>
          <a:prstGeom prst="rect">
            <a:avLst/>
          </a:prstGeom>
          <a:solidFill>
            <a:srgbClr val="C00000"/>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00B0F0"/>
                </a:solidFill>
                <a:effectLst/>
                <a:uLnTx/>
                <a:uFillTx/>
                <a:latin typeface="NikoshBAN" panose="02000000000000000000" pitchFamily="2" charset="0"/>
                <a:ea typeface="+mn-ea"/>
                <a:cs typeface="NikoshBAN" panose="02000000000000000000" pitchFamily="2" charset="0"/>
              </a:rPr>
              <a:t>Home work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Write five sentences about </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a:t>
            </a:r>
            <a:r>
              <a:rPr lang="en-US" sz="3200" b="1" dirty="0">
                <a:solidFill>
                  <a:srgbClr val="FFFF00"/>
                </a:solidFill>
                <a:latin typeface="Times New Roman" panose="02020603050405020304" pitchFamily="18" charset="0"/>
                <a:cs typeface="Times New Roman" panose="02020603050405020304" pitchFamily="18" charset="0"/>
              </a:rPr>
              <a:t>Air Pollution’</a:t>
            </a:r>
            <a:r>
              <a:rPr kumimoji="0" lang="en-US" sz="3200" b="0" i="0" u="none" strike="noStrike" kern="120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 y="1986780"/>
            <a:ext cx="10919460" cy="42311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2BA7086-FBC5-4808-AB3D-12750255E0E1}"/>
              </a:ext>
            </a:extLst>
          </p:cNvPr>
          <p:cNvPicPr>
            <a:picLocks noChangeAspect="1"/>
          </p:cNvPicPr>
          <p:nvPr/>
        </p:nvPicPr>
        <p:blipFill rotWithShape="1">
          <a:blip r:embed="rId2">
            <a:clrChange>
              <a:clrFrom>
                <a:srgbClr val="F7F7F7"/>
              </a:clrFrom>
              <a:clrTo>
                <a:srgbClr val="F7F7F7">
                  <a:alpha val="0"/>
                </a:srgbClr>
              </a:clrTo>
            </a:clrChange>
            <a:extLst>
              <a:ext uri="{28A0092B-C50C-407E-A947-70E740481C1C}">
                <a14:useLocalDpi xmlns:a14="http://schemas.microsoft.com/office/drawing/2010/main" val="0"/>
              </a:ext>
            </a:extLst>
          </a:blip>
          <a:srcRect l="3900" t="11328" r="3626" b="7053"/>
          <a:stretch/>
        </p:blipFill>
        <p:spPr>
          <a:xfrm flipH="1" flipV="1">
            <a:off x="0" y="9049"/>
            <a:ext cx="6437062" cy="1126729"/>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78" y="291038"/>
            <a:ext cx="12191999" cy="6537076"/>
          </a:xfrm>
          <a:prstGeom prst="rect">
            <a:avLst/>
          </a:prstGeom>
        </p:spPr>
      </p:pic>
      <p:pic>
        <p:nvPicPr>
          <p:cNvPr id="3" name="Picture 2"/>
          <p:cNvPicPr>
            <a:picLocks noChangeAspect="1"/>
          </p:cNvPicPr>
          <p:nvPr/>
        </p:nvPicPr>
        <p:blipFill rotWithShape="1">
          <a:blip r:embed="rId2">
            <a:clrChange>
              <a:clrFrom>
                <a:srgbClr val="F7F7F7"/>
              </a:clrFrom>
              <a:clrTo>
                <a:srgbClr val="F7F7F7">
                  <a:alpha val="0"/>
                </a:srgbClr>
              </a:clrTo>
            </a:clrChange>
            <a:extLst>
              <a:ext uri="{28A0092B-C50C-407E-A947-70E740481C1C}">
                <a14:useLocalDpi xmlns:a14="http://schemas.microsoft.com/office/drawing/2010/main" val="0"/>
              </a:ext>
            </a:extLst>
          </a:blip>
          <a:srcRect l="3900" t="11328" r="3626" b="7053"/>
          <a:stretch/>
        </p:blipFill>
        <p:spPr>
          <a:xfrm flipV="1">
            <a:off x="6420051" y="9050"/>
            <a:ext cx="5771949" cy="1126729"/>
          </a:xfrm>
          <a:prstGeom prst="rect">
            <a:avLst/>
          </a:prstGeom>
        </p:spPr>
      </p:pic>
      <p:pic>
        <p:nvPicPr>
          <p:cNvPr id="8" name="Picture 7"/>
          <p:cNvPicPr>
            <a:picLocks noChangeAspect="1"/>
          </p:cNvPicPr>
          <p:nvPr/>
        </p:nvPicPr>
        <p:blipFill rotWithShape="1">
          <a:blip r:embed="rId4">
            <a:clrChange>
              <a:clrFrom>
                <a:srgbClr val="FFFFFF"/>
              </a:clrFrom>
              <a:clrTo>
                <a:srgbClr val="FFFFFF">
                  <a:alpha val="0"/>
                </a:srgbClr>
              </a:clrTo>
            </a:clrChange>
          </a:blip>
          <a:srcRect t="681" r="26919" b="7325"/>
          <a:stretch/>
        </p:blipFill>
        <p:spPr>
          <a:xfrm>
            <a:off x="1" y="4404511"/>
            <a:ext cx="3041964" cy="2453489"/>
          </a:xfrm>
          <a:prstGeom prst="rect">
            <a:avLst/>
          </a:prstGeom>
        </p:spPr>
      </p:pic>
      <p:pic>
        <p:nvPicPr>
          <p:cNvPr id="9" name="Picture 8"/>
          <p:cNvPicPr>
            <a:picLocks noChangeAspect="1"/>
          </p:cNvPicPr>
          <p:nvPr/>
        </p:nvPicPr>
        <p:blipFill rotWithShape="1">
          <a:blip r:embed="rId4">
            <a:clrChange>
              <a:clrFrom>
                <a:srgbClr val="FFFFFF"/>
              </a:clrFrom>
              <a:clrTo>
                <a:srgbClr val="FFFFFF">
                  <a:alpha val="0"/>
                </a:srgbClr>
              </a:clrTo>
            </a:clrChange>
          </a:blip>
          <a:srcRect l="41564" t="681" b="7325"/>
          <a:stretch/>
        </p:blipFill>
        <p:spPr>
          <a:xfrm>
            <a:off x="9759636" y="4422800"/>
            <a:ext cx="2432364" cy="2453489"/>
          </a:xfrm>
          <a:prstGeom prst="rect">
            <a:avLst/>
          </a:prstGeom>
        </p:spPr>
      </p:pic>
      <p:pic>
        <p:nvPicPr>
          <p:cNvPr id="10" name="Picture 9"/>
          <p:cNvPicPr>
            <a:picLocks noChangeAspect="1"/>
          </p:cNvPicPr>
          <p:nvPr/>
        </p:nvPicPr>
        <p:blipFill rotWithShape="1">
          <a:blip r:embed="rId4">
            <a:clrChange>
              <a:clrFrom>
                <a:srgbClr val="FFFFFF"/>
              </a:clrFrom>
              <a:clrTo>
                <a:srgbClr val="FFFFFF">
                  <a:alpha val="0"/>
                </a:srgbClr>
              </a:clrTo>
            </a:clrChange>
          </a:blip>
          <a:srcRect l="28146" t="681" r="25308" b="7325"/>
          <a:stretch/>
        </p:blipFill>
        <p:spPr>
          <a:xfrm>
            <a:off x="7947702" y="4898108"/>
            <a:ext cx="1937442" cy="1978181"/>
          </a:xfrm>
          <a:prstGeom prst="rect">
            <a:avLst/>
          </a:prstGeom>
        </p:spPr>
      </p:pic>
      <p:pic>
        <p:nvPicPr>
          <p:cNvPr id="11" name="Picture 10"/>
          <p:cNvPicPr>
            <a:picLocks noChangeAspect="1"/>
          </p:cNvPicPr>
          <p:nvPr/>
        </p:nvPicPr>
        <p:blipFill rotWithShape="1">
          <a:blip r:embed="rId4">
            <a:clrChange>
              <a:clrFrom>
                <a:srgbClr val="FFFFFF"/>
              </a:clrFrom>
              <a:clrTo>
                <a:srgbClr val="FFFFFF">
                  <a:alpha val="0"/>
                </a:srgbClr>
              </a:clrTo>
            </a:clrChange>
          </a:blip>
          <a:srcRect l="28146" t="681" r="25308" b="7325"/>
          <a:stretch/>
        </p:blipFill>
        <p:spPr>
          <a:xfrm>
            <a:off x="6010260" y="4898108"/>
            <a:ext cx="1937442" cy="1978181"/>
          </a:xfrm>
          <a:prstGeom prst="rect">
            <a:avLst/>
          </a:prstGeom>
        </p:spPr>
      </p:pic>
      <p:pic>
        <p:nvPicPr>
          <p:cNvPr id="12" name="Picture 11"/>
          <p:cNvPicPr>
            <a:picLocks noChangeAspect="1"/>
          </p:cNvPicPr>
          <p:nvPr/>
        </p:nvPicPr>
        <p:blipFill rotWithShape="1">
          <a:blip r:embed="rId4">
            <a:clrChange>
              <a:clrFrom>
                <a:srgbClr val="FFFFFF"/>
              </a:clrFrom>
              <a:clrTo>
                <a:srgbClr val="FFFFFF">
                  <a:alpha val="0"/>
                </a:srgbClr>
              </a:clrTo>
            </a:clrChange>
          </a:blip>
          <a:srcRect l="28146" t="681" r="25308" b="7325"/>
          <a:stretch/>
        </p:blipFill>
        <p:spPr>
          <a:xfrm flipH="1">
            <a:off x="3030696" y="4863168"/>
            <a:ext cx="1937442" cy="1978181"/>
          </a:xfrm>
          <a:prstGeom prst="rect">
            <a:avLst/>
          </a:prstGeom>
        </p:spPr>
      </p:pic>
      <p:pic>
        <p:nvPicPr>
          <p:cNvPr id="13" name="Picture 12"/>
          <p:cNvPicPr>
            <a:picLocks noChangeAspect="1"/>
          </p:cNvPicPr>
          <p:nvPr/>
        </p:nvPicPr>
        <p:blipFill rotWithShape="1">
          <a:blip r:embed="rId4">
            <a:clrChange>
              <a:clrFrom>
                <a:srgbClr val="FFFFFF"/>
              </a:clrFrom>
              <a:clrTo>
                <a:srgbClr val="FFFFFF">
                  <a:alpha val="0"/>
                </a:srgbClr>
              </a:clrTo>
            </a:clrChange>
          </a:blip>
          <a:srcRect l="28146" t="681" r="25308" b="7325"/>
          <a:stretch/>
        </p:blipFill>
        <p:spPr>
          <a:xfrm>
            <a:off x="4591499" y="4898108"/>
            <a:ext cx="1937442" cy="1978181"/>
          </a:xfrm>
          <a:prstGeom prst="rect">
            <a:avLst/>
          </a:prstGeom>
        </p:spPr>
      </p:pic>
      <p:sp>
        <p:nvSpPr>
          <p:cNvPr id="19" name="TextBox 18">
            <a:extLst>
              <a:ext uri="{FF2B5EF4-FFF2-40B4-BE49-F238E27FC236}">
                <a16:creationId xmlns:a16="http://schemas.microsoft.com/office/drawing/2014/main" id="{83CB2606-340A-41ED-88C8-04D9A64F1E96}"/>
              </a:ext>
            </a:extLst>
          </p:cNvPr>
          <p:cNvSpPr txBox="1"/>
          <p:nvPr/>
        </p:nvSpPr>
        <p:spPr>
          <a:xfrm>
            <a:off x="2448815" y="2727252"/>
            <a:ext cx="7976494"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gradFill>
                  <a:gsLst>
                    <a:gs pos="10619">
                      <a:srgbClr val="FF0066"/>
                    </a:gs>
                    <a:gs pos="33000">
                      <a:srgbClr val="FF0066"/>
                    </a:gs>
                    <a:gs pos="73466">
                      <a:srgbClr val="41B53B"/>
                    </a:gs>
                    <a:gs pos="77000">
                      <a:srgbClr val="29B343"/>
                    </a:gs>
                    <a:gs pos="90000">
                      <a:srgbClr val="005024"/>
                    </a:gs>
                    <a:gs pos="45000">
                      <a:srgbClr val="002060"/>
                    </a:gs>
                    <a:gs pos="61000">
                      <a:srgbClr val="FEC200"/>
                    </a:gs>
                  </a:gsLst>
                  <a:lin ang="5400000" scaled="1"/>
                </a:gradFill>
                <a:effectLst/>
                <a:uLnTx/>
                <a:uFillTx/>
                <a:latin typeface="Times New Roman" panose="02020603050405020304" pitchFamily="18" charset="0"/>
                <a:ea typeface="+mn-ea"/>
                <a:cs typeface="Times New Roman" panose="02020603050405020304" pitchFamily="18" charset="0"/>
              </a:rPr>
              <a:t>Thank You All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gradFill>
                  <a:gsLst>
                    <a:gs pos="10619">
                      <a:srgbClr val="FF0066"/>
                    </a:gs>
                    <a:gs pos="33000">
                      <a:srgbClr val="FF0066"/>
                    </a:gs>
                    <a:gs pos="73466">
                      <a:srgbClr val="41B53B"/>
                    </a:gs>
                    <a:gs pos="77000">
                      <a:srgbClr val="29B343"/>
                    </a:gs>
                    <a:gs pos="90000">
                      <a:srgbClr val="005024"/>
                    </a:gs>
                    <a:gs pos="45000">
                      <a:srgbClr val="002060"/>
                    </a:gs>
                    <a:gs pos="61000">
                      <a:srgbClr val="FEC200"/>
                    </a:gs>
                  </a:gsLst>
                  <a:lin ang="5400000" scaled="1"/>
                </a:gradFill>
                <a:effectLst/>
                <a:uLnTx/>
                <a:uFillTx/>
                <a:latin typeface="Times New Roman" panose="02020603050405020304" pitchFamily="18" charset="0"/>
                <a:ea typeface="+mn-ea"/>
                <a:cs typeface="Times New Roman" panose="02020603050405020304" pitchFamily="18" charset="0"/>
              </a:rPr>
              <a:t>Good Bye</a:t>
            </a:r>
          </a:p>
        </p:txBody>
      </p:sp>
      <p:sp>
        <p:nvSpPr>
          <p:cNvPr id="18" name="TextBox 2">
            <a:extLst>
              <a:ext uri="{FF2B5EF4-FFF2-40B4-BE49-F238E27FC236}">
                <a16:creationId xmlns:a16="http://schemas.microsoft.com/office/drawing/2014/main" id="{B8C53F3E-2161-4F4B-BC58-4F13BF1DB26F}"/>
              </a:ext>
            </a:extLst>
          </p:cNvPr>
          <p:cNvSpPr txBox="1"/>
          <p:nvPr/>
        </p:nvSpPr>
        <p:spPr>
          <a:xfrm>
            <a:off x="3754400" y="1225826"/>
            <a:ext cx="5248816" cy="2786457"/>
          </a:xfrm>
          <a:prstGeom prst="rect">
            <a:avLst/>
          </a:prstGeom>
          <a:noFill/>
        </p:spPr>
        <p:txBody>
          <a:bodyPr wrap="square">
            <a:prstTxWarp prst="textArchUp">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1D06AA"/>
                </a:solidFill>
                <a:effectLst/>
                <a:uLnTx/>
                <a:uFillTx/>
                <a:latin typeface="NikoshBAN" panose="02000000000000000000" pitchFamily="2" charset="0"/>
                <a:ea typeface="+mn-ea"/>
                <a:cs typeface="NikoshBAN" panose="02000000000000000000" pitchFamily="2" charset="0"/>
              </a:rPr>
              <a:t>ASSALAMUALAIKUM</a:t>
            </a:r>
          </a:p>
        </p:txBody>
      </p:sp>
      <p:pic>
        <p:nvPicPr>
          <p:cNvPr id="4" name="Picture 3">
            <a:extLst>
              <a:ext uri="{FF2B5EF4-FFF2-40B4-BE49-F238E27FC236}">
                <a16:creationId xmlns:a16="http://schemas.microsoft.com/office/drawing/2014/main" id="{6FC6FC7C-48A3-4F57-896F-347D0F1E876C}"/>
              </a:ext>
            </a:extLst>
          </p:cNvPr>
          <p:cNvPicPr>
            <a:picLocks noChangeAspect="1"/>
          </p:cNvPicPr>
          <p:nvPr/>
        </p:nvPicPr>
        <p:blipFill>
          <a:blip r:embed="rId5"/>
          <a:stretch>
            <a:fillRect/>
          </a:stretch>
        </p:blipFill>
        <p:spPr>
          <a:xfrm>
            <a:off x="-80937" y="24864"/>
            <a:ext cx="3523793" cy="4608975"/>
          </a:xfrm>
          <a:prstGeom prst="rect">
            <a:avLst/>
          </a:prstGeom>
        </p:spPr>
      </p:pic>
      <p:pic>
        <p:nvPicPr>
          <p:cNvPr id="15" name="Picture 14">
            <a:extLst>
              <a:ext uri="{FF2B5EF4-FFF2-40B4-BE49-F238E27FC236}">
                <a16:creationId xmlns:a16="http://schemas.microsoft.com/office/drawing/2014/main" id="{B96309A4-5C70-4CE5-A572-550998F33189}"/>
              </a:ext>
            </a:extLst>
          </p:cNvPr>
          <p:cNvPicPr>
            <a:picLocks noChangeAspect="1"/>
          </p:cNvPicPr>
          <p:nvPr/>
        </p:nvPicPr>
        <p:blipFill>
          <a:blip r:embed="rId5"/>
          <a:stretch>
            <a:fillRect/>
          </a:stretch>
        </p:blipFill>
        <p:spPr>
          <a:xfrm flipH="1">
            <a:off x="8640828" y="800"/>
            <a:ext cx="3523793" cy="4608975"/>
          </a:xfrm>
          <a:prstGeom prst="rect">
            <a:avLst/>
          </a:prstGeom>
        </p:spPr>
      </p:pic>
    </p:spTree>
    <p:extLst>
      <p:ext uri="{BB962C8B-B14F-4D97-AF65-F5344CB8AC3E}">
        <p14:creationId xmlns:p14="http://schemas.microsoft.com/office/powerpoint/2010/main" val="4180087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600000">
        <p15:prstTrans prst="curtains"/>
      </p:transition>
    </mc:Choice>
    <mc:Fallback xmlns="">
      <p:transition spd="slow" advTm="6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0"/>
                                  </p:iterate>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9000"/>
                            </p:stCondLst>
                            <p:childTnLst>
                              <p:par>
                                <p:cTn id="9" presetID="53" presetClass="entr" presetSubtype="16" fill="hold" nodeType="after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 calcmode="lin" valueType="num">
                                      <p:cBhvr>
                                        <p:cTn id="11"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18">
                                            <p:txEl>
                                              <p:pRg st="0" end="0"/>
                                            </p:txEl>
                                          </p:spTgt>
                                        </p:tgtEl>
                                      </p:cBhvr>
                                    </p:animEffect>
                                  </p:childTnLst>
                                </p:cTn>
                              </p:par>
                            </p:childTnLst>
                          </p:cTn>
                        </p:par>
                        <p:par>
                          <p:cTn id="14" fill="hold">
                            <p:stCondLst>
                              <p:cond delay="9500"/>
                            </p:stCondLst>
                            <p:childTnLst>
                              <p:par>
                                <p:cTn id="15" presetID="53" presetClass="entr" presetSubtype="16" fill="hold" nodeType="after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 calcmode="lin" valueType="num">
                                      <p:cBhvr>
                                        <p:cTn id="17"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19">
                                            <p:txEl>
                                              <p:pRg st="0" end="0"/>
                                            </p:txEl>
                                          </p:spTgt>
                                        </p:tgtEl>
                                      </p:cBhvr>
                                    </p:animEffect>
                                  </p:childTnLst>
                                </p:cTn>
                              </p:par>
                            </p:childTnLst>
                          </p:cTn>
                        </p:par>
                        <p:par>
                          <p:cTn id="20" fill="hold">
                            <p:stCondLst>
                              <p:cond delay="10000"/>
                            </p:stCondLst>
                            <p:childTnLst>
                              <p:par>
                                <p:cTn id="21" presetID="53" presetClass="entr" presetSubtype="16" fill="hold" nodeType="afterEffect">
                                  <p:stCondLst>
                                    <p:cond delay="0"/>
                                  </p:stCondLst>
                                  <p:childTnLst>
                                    <p:set>
                                      <p:cBhvr>
                                        <p:cTn id="22" dur="1" fill="hold">
                                          <p:stCondLst>
                                            <p:cond delay="0"/>
                                          </p:stCondLst>
                                        </p:cTn>
                                        <p:tgtEl>
                                          <p:spTgt spid="19">
                                            <p:txEl>
                                              <p:pRg st="1" end="1"/>
                                            </p:txEl>
                                          </p:spTgt>
                                        </p:tgtEl>
                                        <p:attrNameLst>
                                          <p:attrName>style.visibility</p:attrName>
                                        </p:attrNameLst>
                                      </p:cBhvr>
                                      <p:to>
                                        <p:strVal val="visible"/>
                                      </p:to>
                                    </p:set>
                                    <p:anim calcmode="lin" valueType="num">
                                      <p:cBhvr>
                                        <p:cTn id="23" dur="500" fill="hold"/>
                                        <p:tgtEl>
                                          <p:spTgt spid="19">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19">
                                            <p:txEl>
                                              <p:pRg st="1" end="1"/>
                                            </p:txEl>
                                          </p:spTgt>
                                        </p:tgtEl>
                                        <p:attrNameLst>
                                          <p:attrName>ppt_h</p:attrName>
                                        </p:attrNameLst>
                                      </p:cBhvr>
                                      <p:tavLst>
                                        <p:tav tm="0">
                                          <p:val>
                                            <p:fltVal val="0"/>
                                          </p:val>
                                        </p:tav>
                                        <p:tav tm="100000">
                                          <p:val>
                                            <p:strVal val="#ppt_h"/>
                                          </p:val>
                                        </p:tav>
                                      </p:tavLst>
                                    </p:anim>
                                    <p:animEffect transition="in" filter="fade">
                                      <p:cBhvr>
                                        <p:cTn id="25"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2"/>
</p:tagLst>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1_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4.xml><?xml version="1.0" encoding="utf-8"?>
<a:theme xmlns:a="http://schemas.openxmlformats.org/drawingml/2006/main" name="1_Circuit">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3352</TotalTime>
  <Words>985</Words>
  <Application>Microsoft Office PowerPoint</Application>
  <PresentationFormat>Widescreen</PresentationFormat>
  <Paragraphs>125</Paragraphs>
  <Slides>23</Slides>
  <Notes>17</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23</vt:i4>
      </vt:variant>
    </vt:vector>
  </HeadingPairs>
  <TitlesOfParts>
    <vt:vector size="37" baseType="lpstr">
      <vt:lpstr>Arial</vt:lpstr>
      <vt:lpstr>Calibri</vt:lpstr>
      <vt:lpstr>Century Gothic</vt:lpstr>
      <vt:lpstr>Garamond</vt:lpstr>
      <vt:lpstr>NikoshBAN</vt:lpstr>
      <vt:lpstr>Stencil</vt:lpstr>
      <vt:lpstr>Times New Roman</vt:lpstr>
      <vt:lpstr>Tw Cen MT</vt:lpstr>
      <vt:lpstr>Wide Latin</vt:lpstr>
      <vt:lpstr>Wingdings 3</vt:lpstr>
      <vt:lpstr>Slice</vt:lpstr>
      <vt:lpstr>1_Slice</vt:lpstr>
      <vt:lpstr>Circuit</vt:lpstr>
      <vt:lpstr>1_Circuit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Pedp4 WPBX4125BLF092412085</cp:lastModifiedBy>
  <cp:revision>345</cp:revision>
  <dcterms:created xsi:type="dcterms:W3CDTF">2026-07-06T03:12:36Z</dcterms:created>
  <dcterms:modified xsi:type="dcterms:W3CDTF">2026-09-30T12:38:11Z</dcterms:modified>
</cp:coreProperties>
</file>