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73" r:id="rId2"/>
    <p:sldId id="274" r:id="rId3"/>
    <p:sldId id="275" r:id="rId4"/>
    <p:sldId id="276" r:id="rId5"/>
    <p:sldId id="277" r:id="rId6"/>
    <p:sldId id="257" r:id="rId7"/>
    <p:sldId id="259" r:id="rId8"/>
    <p:sldId id="289" r:id="rId9"/>
    <p:sldId id="290" r:id="rId10"/>
    <p:sldId id="296" r:id="rId11"/>
    <p:sldId id="294" r:id="rId12"/>
    <p:sldId id="291" r:id="rId13"/>
    <p:sldId id="286" r:id="rId14"/>
    <p:sldId id="265" r:id="rId15"/>
    <p:sldId id="266" r:id="rId16"/>
    <p:sldId id="288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/smdEfiwTU5Dj0YMA4D0iQ" hashData="t3Ck5tLlplJQsM7HVA4A45m2Hyg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3924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02" autoAdjust="0"/>
    <p:restoredTop sz="94660"/>
  </p:normalViewPr>
  <p:slideViewPr>
    <p:cSldViewPr>
      <p:cViewPr>
        <p:scale>
          <a:sx n="70" d="100"/>
          <a:sy n="70" d="100"/>
        </p:scale>
        <p:origin x="-82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6F11-380C-47C3-8209-230BA80C4006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9347-E0F7-41F3-8598-A791A1460D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9347-E0F7-41F3-8598-A791A1460D8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23DDF6-B900-4690-8436-B701D2B96875}" type="datetime1">
              <a:rPr lang="en-US" smtClean="0"/>
              <a:t>10/2/2026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87CC32-11E4-419E-8CE8-E0DFA146B397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0614DF-982A-450B-A49D-54B6CC5DF70C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E85814-5D3B-44DA-B043-6D917771C387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352013-FBE8-4DF5-AC48-67442A7CC868}" type="datetime1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14CC8-1FB1-4CD1-B16C-89E651FE214D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CDC85B-85F1-42F2-910C-658EF914B267}" type="datetime1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78B9325-82EB-42CA-A3F1-DDCDE1161B89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B7391BF-9585-4373-8E5C-C99FC38BBBD0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C7C22E-40EB-449B-802F-DAACEC47AA45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F03568-ED04-4FB6-B7BE-7FB471136A41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8CD6C4B-A200-4254-A6C3-672D82979C0F}" type="datetime1">
              <a:rPr lang="en-US" smtClean="0"/>
              <a:t>10/2/2026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279809"/>
            <a:ext cx="70104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 smtClean="0">
                <a:ln w="11430"/>
                <a:solidFill>
                  <a:srgbClr val="23392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13800" b="1" spc="50" dirty="0">
              <a:ln w="11430"/>
              <a:solidFill>
                <a:srgbClr val="23392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524000"/>
            <a:ext cx="83058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মোঃ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মিজানুর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রহমান</a:t>
            </a:r>
            <a:endParaRPr lang="en-US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), </a:t>
            </a:r>
            <a:endParaRPr lang="en-US" sz="2800" b="1" dirty="0" smtClean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en-US" sz="36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36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ব্যবসায়</a:t>
            </a:r>
            <a:r>
              <a:rPr lang="en-US" sz="36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শিক্ষা</a:t>
            </a:r>
            <a:r>
              <a:rPr lang="en-US" sz="36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আর.আর.টেক্সটাইল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মিলস্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।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miz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1905000"/>
            <a:ext cx="25146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3048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 smtClean="0">
              <a:ln w="11430">
                <a:solidFill>
                  <a:srgbClr val="7030A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752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হিসাববিজ্ঞান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: ৯ম</a:t>
            </a: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৩য়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pic>
        <p:nvPicPr>
          <p:cNvPr id="5" name="Picture 4" descr="Acoun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43200"/>
            <a:ext cx="25908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752600"/>
            <a:ext cx="2325642" cy="2545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676400"/>
            <a:ext cx="2354712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4572000"/>
            <a:ext cx="2514600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1"/>
            <a:ext cx="8001000" cy="1834158"/>
          </a:xfrm>
          <a:prstGeom prst="wav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পাঠ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শিরোনা</a:t>
            </a:r>
            <a:r>
              <a:rPr lang="en-US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ম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743200"/>
            <a:ext cx="75438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ডেবিট ও ক্রেডিট নির্ণয়ের নিয়মাবলী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662535"/>
            <a:ext cx="7924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as-IN" sz="2400" dirty="0" smtClean="0"/>
              <a:t>হিসা</a:t>
            </a:r>
            <a:r>
              <a:rPr lang="en-US" sz="2400" dirty="0" err="1" smtClean="0"/>
              <a:t>বের</a:t>
            </a:r>
            <a:r>
              <a:rPr lang="as-IN" sz="2400" dirty="0" smtClean="0"/>
              <a:t> ৫টি শ্রেণিবিভাগ চিহ্নিত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7772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3505200"/>
            <a:ext cx="79248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as-IN" sz="2400" dirty="0" smtClean="0"/>
              <a:t>হিসাব সমীকরণ অনুযায়ী সম্পদ, দায়, মালিকানা স্বত্ব, আয় ও ব্যয়ের ডেবিট-ক্রেডিট নির্ণয়ের সূত্র বলতে পারবে।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81000" y="4724400"/>
            <a:ext cx="79248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as-IN" sz="2400" dirty="0" smtClean="0"/>
              <a:t>বিভিন্ন প্রকার লেনদেন বিশ্লেষণ করে ডেবিট ও ক্রেডিট পক্ষ নির্ণয়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73349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b="1" dirty="0" smtClean="0">
                <a:solidFill>
                  <a:srgbClr val="7030A0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905000"/>
            <a:ext cx="7924800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371600" lvl="2" indent="-4572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233924"/>
                </a:solidFill>
                <a:latin typeface="Arial" charset="0"/>
              </a:rPr>
              <a:t>১. </a:t>
            </a: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সম্পদ 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(Assets) </a:t>
            </a:r>
          </a:p>
          <a:p>
            <a:pPr marL="1371600" lvl="2" indent="-4572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২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. </a:t>
            </a: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দায় 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(Liabilities) </a:t>
            </a:r>
          </a:p>
          <a:p>
            <a:pPr marL="1371600" lvl="2" indent="-4572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৩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. </a:t>
            </a: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মালিকানা স্বত্ব 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(Owner's Equity) </a:t>
            </a:r>
          </a:p>
          <a:p>
            <a:pPr marL="1371600" lvl="2" indent="-4572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৪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. </a:t>
            </a: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রেভিনিউ বা আয় 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(Revenue) </a:t>
            </a:r>
          </a:p>
          <a:p>
            <a:pPr marL="1371600" lvl="2" indent="-4572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৫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. </a:t>
            </a:r>
            <a:r>
              <a:rPr lang="bn-IN" sz="2400" b="1" dirty="0" smtClean="0">
                <a:solidFill>
                  <a:srgbClr val="233924"/>
                </a:solidFill>
                <a:latin typeface="Arial" charset="0"/>
              </a:rPr>
              <a:t>ব্যয় </a:t>
            </a:r>
            <a:r>
              <a:rPr lang="en-US" sz="2400" b="1" dirty="0" smtClean="0">
                <a:solidFill>
                  <a:srgbClr val="233924"/>
                </a:solidFill>
                <a:latin typeface="Arial" charset="0"/>
                <a:cs typeface="Arial" charset="0"/>
              </a:rPr>
              <a:t>(Expenses)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হিসাব সমীকরণের ভিত্তিতে হিসাবের ৫টি শ্রেণিবিভাগ।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752600"/>
            <a:ext cx="7924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শিরোনাম: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সম্পদ ও ব্যয় হিসাবের ডেবিট-ক্রেডিট নির্ণয়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বর্ণনা: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সম্পদ ও ব্যয় বৃদ্ধি পেলে ডেবিট এবং হ্রাস পেলে ক্রেডিট হয়।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সম্পদ/ব্যয় বৃদ্ধি </a:t>
            </a:r>
            <a:r>
              <a:rPr lang="en-US" sz="2400" dirty="0" smtClean="0"/>
              <a:t>-</a:t>
            </a:r>
            <a:r>
              <a:rPr lang="as-IN" sz="2400" dirty="0" smtClean="0"/>
              <a:t> ডেবিট | 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সম্পদ/ব্যয় হ্রাস </a:t>
            </a:r>
            <a:r>
              <a:rPr lang="en-US" sz="2400" dirty="0" smtClean="0"/>
              <a:t>-</a:t>
            </a:r>
            <a:r>
              <a:rPr lang="as-IN" sz="2400" dirty="0" smtClean="0"/>
              <a:t>ক্রেডিট |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উদাহরণ: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আসবাবপত্র ক্রয় (সম্পদ বৃদ্ধি = ডেবিট), বেতন প্রদান (ব্যয় বৃদ্ধি = ডেবিট)।</a:t>
            </a:r>
            <a:endParaRPr lang="as-I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/>
              <a:t>সম্পদ ও ব্যয় (একই নিয়ম)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133600"/>
            <a:ext cx="79248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শিরোনাম: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দায়, মালিকানা স্বত্ব ও আয় হিসাবের নিয়ম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বর্ণনা: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এই তিনটি হিসাবের ক্ষেত্রে সম্পদ ও ব্যয়ের ঠিক উল্টো নিয়ম কাজ করে। অর্থাৎ বৃদ্ধি পেলে ক্রেডিট এবং হ্রাস পেলে ডেবিট হয়।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233924"/>
                </a:solidFill>
              </a:rPr>
              <a:t>দায়/মালিকানা স্বত্ব/আয় বৃদ্ধি </a:t>
            </a:r>
            <a:r>
              <a:rPr lang="en-US" sz="2400" b="1" dirty="0" smtClean="0">
                <a:solidFill>
                  <a:srgbClr val="233924"/>
                </a:solidFill>
              </a:rPr>
              <a:t>-</a:t>
            </a:r>
            <a:r>
              <a:rPr lang="as-IN" sz="2400" b="1" dirty="0" smtClean="0">
                <a:solidFill>
                  <a:srgbClr val="233924"/>
                </a:solidFill>
              </a:rPr>
              <a:t> ক্রেডিট |  </a:t>
            </a:r>
            <a:endParaRPr lang="en-US" sz="2400" b="1" dirty="0" smtClean="0">
              <a:solidFill>
                <a:srgbClr val="233924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233924"/>
                </a:solidFill>
              </a:rPr>
              <a:t>দায়/মালিকানা স্বত্ব/আয় হ্রাস </a:t>
            </a:r>
            <a:r>
              <a:rPr lang="en-US" sz="2400" b="1" dirty="0" smtClean="0">
                <a:solidFill>
                  <a:srgbClr val="233924"/>
                </a:solidFill>
              </a:rPr>
              <a:t>-</a:t>
            </a:r>
            <a:r>
              <a:rPr lang="as-IN" sz="2400" b="1" dirty="0" smtClean="0">
                <a:solidFill>
                  <a:srgbClr val="233924"/>
                </a:solidFill>
              </a:rPr>
              <a:t> ডেবিট |</a:t>
            </a:r>
            <a:endParaRPr lang="as-IN" sz="2400" b="1" dirty="0">
              <a:solidFill>
                <a:srgbClr val="23392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/>
              <a:t>দায়, মালিকানা স্বত্ব ও আয়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81400"/>
            <a:ext cx="80772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s-IN" sz="2800" dirty="0" smtClean="0"/>
              <a:t>তোমার পাঠ্যবইয়ের ছবির ডায়াগ্রামটি দেখে খাতায় একটি ছক তৈরি করো যেখানে একদিকে 'বৃদ্ধি' এবং অন্যদিকে 'হ্রাস' লিখে সম্পদ ও দায় হিসাবের ফলাফল লিখবে।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81534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একক কাজ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5943600"/>
            <a:ext cx="28956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৩ মিনিট</a:t>
            </a:r>
            <a:endParaRPr lang="en-US" sz="2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 descr="single wo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057945"/>
            <a:ext cx="4343400" cy="2371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752600"/>
            <a:ext cx="7924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b="1" dirty="0" smtClean="0">
                <a:solidFill>
                  <a:srgbClr val="0070C0"/>
                </a:solidFill>
                <a:latin typeface="Arial" charset="0"/>
              </a:rPr>
              <a:t>ডেবিট হবে</a:t>
            </a:r>
            <a:r>
              <a:rPr lang="en-US" sz="2800" b="1" dirty="0" smtClean="0">
                <a:solidFill>
                  <a:srgbClr val="0070C0"/>
                </a:solidFill>
                <a:latin typeface="Arial" charset="0"/>
                <a:cs typeface="Vrinda"/>
              </a:rPr>
              <a:t>:</a:t>
            </a:r>
            <a:endParaRPr lang="en-US" sz="2800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সম্পদ বৃদ্ধি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ব্যয় বৃদ্ধি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দায় হ্রাস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মালিকানা স্বত্ব হ্রাস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আয় হ্রাস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3200" b="1" dirty="0" smtClean="0">
                <a:solidFill>
                  <a:schemeClr val="tx1"/>
                </a:solidFill>
                <a:latin typeface="Arial" charset="0"/>
              </a:rPr>
              <a:t>একনজরে ডেবিট</a:t>
            </a:r>
            <a:r>
              <a:rPr lang="en-US" sz="3200" b="1" dirty="0" smtClean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3200" b="1" dirty="0" smtClean="0">
                <a:solidFill>
                  <a:schemeClr val="tx1"/>
                </a:solidFill>
                <a:latin typeface="Arial" charset="0"/>
              </a:rPr>
              <a:t>ক্রেডিট </a:t>
            </a:r>
            <a:endParaRPr lang="en-US" sz="3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718131"/>
            <a:ext cx="7924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800" b="1" dirty="0" smtClean="0">
                <a:solidFill>
                  <a:schemeClr val="tx1"/>
                </a:solidFill>
                <a:latin typeface="Arial" charset="0"/>
              </a:rPr>
              <a:t>ক্রেডিট হবে</a:t>
            </a:r>
            <a:r>
              <a:rPr lang="en-US" sz="28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সম্পদ হ্রাস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ব্যয় হ্রাস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দায় বৃদ্ধি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মালিকানা স্বত্ব বৃদ্ধি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800" dirty="0" smtClean="0">
                <a:solidFill>
                  <a:schemeClr val="tx1"/>
                </a:solidFill>
                <a:latin typeface="Arial" charset="0"/>
              </a:rPr>
              <a:t>আয় বৃদ্ধি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3200" b="1" dirty="0" smtClean="0">
                <a:solidFill>
                  <a:schemeClr val="tx1"/>
                </a:solidFill>
                <a:latin typeface="Arial" charset="0"/>
              </a:rPr>
              <a:t>একনজরে ডেবিট</a:t>
            </a:r>
            <a:r>
              <a:rPr lang="en-US" sz="3200" b="1" dirty="0" smtClean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3200" b="1" dirty="0" smtClean="0">
                <a:solidFill>
                  <a:schemeClr val="tx1"/>
                </a:solidFill>
                <a:latin typeface="Arial" charset="0"/>
              </a:rPr>
              <a:t>ক্রেডিট </a:t>
            </a:r>
            <a:endParaRPr lang="en-US" sz="3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752600"/>
            <a:ext cx="53340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2400" dirty="0" smtClean="0"/>
              <a:t>পাশের সহপাঠীর সাথে আলোচনা করে নিচের ৩টি লেনদেনের ডেবিট ও ক্রেডিট পক্ষ চিহ্নিত করো: </a:t>
            </a:r>
            <a:endParaRPr lang="en-US" sz="2400" dirty="0" smtClean="0"/>
          </a:p>
          <a:p>
            <a:pPr marL="457200" indent="-457200" algn="just"/>
            <a:r>
              <a:rPr lang="en-US" sz="2400" dirty="0" smtClean="0"/>
              <a:t>১. </a:t>
            </a:r>
            <a:r>
              <a:rPr lang="as-IN" sz="2400" dirty="0" smtClean="0"/>
              <a:t>নগদ ১০,০০০ টাকা নিয়ে ব্যবসা শুরু করা হলো। </a:t>
            </a:r>
            <a:endParaRPr lang="en-US" sz="2400" dirty="0" smtClean="0"/>
          </a:p>
          <a:p>
            <a:pPr marL="457200" indent="-457200" algn="just"/>
            <a:r>
              <a:rPr lang="as-IN" sz="2400" dirty="0" smtClean="0"/>
              <a:t>২. ৫,০০০ টাকার আসবাবপত্র ক্রয় করা হলো। </a:t>
            </a:r>
            <a:endParaRPr lang="en-US" sz="2400" dirty="0" smtClean="0"/>
          </a:p>
          <a:p>
            <a:pPr marL="457200" indent="-457200" algn="just"/>
            <a:r>
              <a:rPr lang="as-IN" sz="2400" dirty="0" smtClean="0"/>
              <a:t>৩. কর্মচারীর বেতন দেওয়া হলো ২,০০০ টাকা।</a:t>
            </a:r>
            <a:endParaRPr lang="as-I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685800"/>
            <a:ext cx="845820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3200" b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জোড়ায় কাজ</a:t>
            </a:r>
            <a:endParaRPr lang="en-US" sz="3200" b="1" cap="all" dirty="0" smtClean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2895600" cy="365125"/>
          </a:xfrm>
        </p:spPr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5638800"/>
            <a:ext cx="342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C00000"/>
                </a:solidFill>
              </a:rPr>
              <a:t>সময়: ৫ মিনিট</a:t>
            </a:r>
          </a:p>
        </p:txBody>
      </p:sp>
      <p:pic>
        <p:nvPicPr>
          <p:cNvPr id="6" name="Picture 5" descr="jorai ka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752600"/>
            <a:ext cx="30480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676400"/>
            <a:ext cx="4953000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b="1" dirty="0" err="1" smtClean="0">
                <a:solidFill>
                  <a:srgbClr val="0070C0"/>
                </a:solidFill>
              </a:rPr>
              <a:t>তোমরা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তিনটি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দলে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ভাগ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হবে</a:t>
            </a:r>
            <a:r>
              <a:rPr lang="en-US" sz="2800" b="1" dirty="0" smtClean="0">
                <a:solidFill>
                  <a:srgbClr val="0070C0"/>
                </a:solidFill>
              </a:rPr>
              <a:t>-</a:t>
            </a:r>
          </a:p>
          <a:p>
            <a:pPr algn="just"/>
            <a:r>
              <a:rPr lang="as-IN" sz="2800" b="1" dirty="0" smtClean="0"/>
              <a:t>প্রশ্ন:</a:t>
            </a:r>
            <a:r>
              <a:rPr lang="as-IN" sz="2800" dirty="0" smtClean="0"/>
              <a:t> নিচের লেনদেনগুলোর ডেবিট ও ক্রেডিট পক্ষ নির্ণয় করো: </a:t>
            </a:r>
            <a:r>
              <a:rPr lang="en-US" sz="2800" dirty="0" smtClean="0"/>
              <a:t>   </a:t>
            </a:r>
            <a:r>
              <a:rPr lang="as-IN" sz="2800" b="1" u="sng" dirty="0" smtClean="0">
                <a:solidFill>
                  <a:srgbClr val="0070C0"/>
                </a:solidFill>
              </a:rPr>
              <a:t>১</a:t>
            </a:r>
            <a:r>
              <a:rPr lang="as-IN" sz="2800" b="1" u="sng" dirty="0" smtClean="0">
                <a:solidFill>
                  <a:srgbClr val="0070C0"/>
                </a:solidFill>
              </a:rPr>
              <a:t>.</a:t>
            </a:r>
            <a:r>
              <a:rPr lang="as-IN" sz="2800" dirty="0" smtClean="0"/>
              <a:t> ধারে পণ্য ক্রয় ৫,০০০ টাকা। </a:t>
            </a:r>
            <a:r>
              <a:rPr lang="en-US" sz="2800" dirty="0" smtClean="0"/>
              <a:t>                                                </a:t>
            </a:r>
            <a:r>
              <a:rPr lang="as-IN" sz="2800" u="sng" dirty="0" smtClean="0">
                <a:solidFill>
                  <a:srgbClr val="0070C0"/>
                </a:solidFill>
              </a:rPr>
              <a:t>২.</a:t>
            </a:r>
            <a:r>
              <a:rPr lang="as-IN" sz="2800" dirty="0" smtClean="0"/>
              <a:t> ব্যাংক থেকে ঋণ গ্রহণ ১০,০০০ টাকা। </a:t>
            </a:r>
            <a:r>
              <a:rPr lang="en-US" sz="2800" dirty="0" smtClean="0"/>
              <a:t>               </a:t>
            </a:r>
            <a:r>
              <a:rPr lang="en-US" sz="2800" dirty="0" smtClean="0"/>
              <a:t>  </a:t>
            </a:r>
          </a:p>
          <a:p>
            <a:pPr algn="just"/>
            <a:r>
              <a:rPr lang="as-IN" sz="2800" u="sng" dirty="0" smtClean="0">
                <a:solidFill>
                  <a:srgbClr val="0070C0"/>
                </a:solidFill>
              </a:rPr>
              <a:t>৩</a:t>
            </a:r>
            <a:r>
              <a:rPr lang="as-IN" sz="2800" u="sng" dirty="0" smtClean="0">
                <a:solidFill>
                  <a:srgbClr val="0070C0"/>
                </a:solidFill>
              </a:rPr>
              <a:t>.</a:t>
            </a:r>
            <a:r>
              <a:rPr lang="as-IN" sz="2800" dirty="0" smtClean="0"/>
              <a:t> আসবাবপত্র বিক্রয় ২,০০০ টাকা।</a:t>
            </a:r>
            <a:endParaRPr lang="as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6106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 </a:t>
            </a:r>
            <a:endParaRPr lang="en-US" sz="3200" b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57912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১০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 মিনিট</a:t>
            </a:r>
            <a:endParaRPr lang="en-US" sz="24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 descr="group wo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676400"/>
            <a:ext cx="33528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81200"/>
            <a:ext cx="8534400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প্রশ্ন ১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 কোন দুইটি হিসাব বৃদ্ধি পেলে ডেবিট হয়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Vrinda"/>
              </a:rPr>
              <a:t>? 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প্রশ্ন ২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 মালিকানা স্বত্ব হ্রাস পেলে কী হয়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Vrinda"/>
              </a:rPr>
              <a:t>? 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প্রশ্ন ৩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 দায় ও সম্পদের মধ্যে ডেবিট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Vrinda"/>
              </a:rPr>
              <a:t>-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ক্রেডিট নির্ণয়ের সম্পর্ক কেমন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Vrinda"/>
              </a:rPr>
              <a:t>? 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প্রশ্ন ৪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 রেভিনিউ বা আয় বৃদ্ধি পেলে কেন ক্রেডিট হয়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Vrinda"/>
              </a:rPr>
              <a:t>? 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14400"/>
            <a:ext cx="853440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09800"/>
            <a:ext cx="8534400" cy="29546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১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উত্তর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 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সম্পদ ও ব্যয়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)</a:t>
            </a:r>
            <a:endParaRPr lang="en-US" sz="24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২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উত্তর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 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ডেবিট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)</a:t>
            </a:r>
            <a:endParaRPr lang="en-US" sz="24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৩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উত্তর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 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বিপরীতমুখী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)</a:t>
            </a:r>
            <a:endParaRPr lang="en-US" sz="24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৪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উত্তর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: </a:t>
            </a:r>
            <a:r>
              <a:rPr lang="bn-IN" sz="2400" b="1" dirty="0" smtClean="0">
                <a:solidFill>
                  <a:schemeClr val="tx1"/>
                </a:solidFill>
                <a:latin typeface="Arial" charset="0"/>
              </a:rPr>
              <a:t>কারণ এটি মালিকানা স্বত্ব বৃদ্ধি ঘটায়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  <a:cs typeface="Vrinda"/>
              </a:rPr>
              <a:t>)</a:t>
            </a:r>
            <a:endParaRPr lang="en-US" sz="24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09600"/>
            <a:ext cx="8534400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উত্তরমালা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869281"/>
            <a:ext cx="7543800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তোমার পরিচিত যেকোনো একটি ছোট দোকানের ৫টি সম্ভাব্য লেনদেন কল্পনা করে লিখবে এবং প্রতিটি লেনদেনের ক্ষেত্রে হিসাবের শ্রেণিবিভাগ (সম্পদ, দায়, আয়, ব্যয় বা মালিকানা স্বত্ব) উল্লেখ করে ডেবিট-ক্রেডিট নির্ণয় করে আনবে।</a:t>
            </a:r>
            <a:endParaRPr lang="as-IN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90967"/>
            <a:ext cx="8534400" cy="1161633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বাড়ির কাজ 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514600"/>
            <a:ext cx="52578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  <a:endParaRPr lang="en-US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561</TotalTime>
  <Words>568</Words>
  <Application>Microsoft Office PowerPoint</Application>
  <PresentationFormat>On-screen Show (4:3)</PresentationFormat>
  <Paragraphs>98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402</cp:revision>
  <dcterms:created xsi:type="dcterms:W3CDTF">2026-03-11T13:01:56Z</dcterms:created>
  <dcterms:modified xsi:type="dcterms:W3CDTF">2026-10-02T14:24:32Z</dcterms:modified>
</cp:coreProperties>
</file>