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  <p:sldMasterId id="2147483768" r:id="rId2"/>
    <p:sldMasterId id="2147483792" r:id="rId3"/>
    <p:sldMasterId id="2147483804" r:id="rId4"/>
    <p:sldMasterId id="2147483816" r:id="rId5"/>
    <p:sldMasterId id="2147483828" r:id="rId6"/>
    <p:sldMasterId id="2147483840" r:id="rId7"/>
    <p:sldMasterId id="2147483852" r:id="rId8"/>
    <p:sldMasterId id="2147483864" r:id="rId9"/>
  </p:sldMasterIdLst>
  <p:sldIdLst>
    <p:sldId id="269" r:id="rId10"/>
    <p:sldId id="268" r:id="rId11"/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36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859280"/>
            <a:ext cx="85344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12192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429000"/>
            <a:ext cx="85344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438407"/>
            <a:ext cx="85344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92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00" y="3410269"/>
            <a:ext cx="83312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00" y="1503680"/>
            <a:ext cx="83312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828800" y="2438400"/>
            <a:ext cx="41656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6197600" y="2438400"/>
            <a:ext cx="41656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828800" y="2819400"/>
            <a:ext cx="4165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7600" y="2819400"/>
            <a:ext cx="41656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362201"/>
            <a:ext cx="4167717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2359152"/>
            <a:ext cx="4169833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92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6" y="1676400"/>
            <a:ext cx="37591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6" y="2275840"/>
            <a:ext cx="37591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828800" y="1676400"/>
            <a:ext cx="43688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950720" y="1847088"/>
            <a:ext cx="4120896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4000" y="1676400"/>
            <a:ext cx="37592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0" y="1905000"/>
            <a:ext cx="39624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0" y="2276856"/>
            <a:ext cx="37592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209041"/>
            <a:ext cx="17272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27200" y="1219206"/>
            <a:ext cx="69088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3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6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1" y="2470930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3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42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3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8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9" y="2618917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3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3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3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42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1189098" y="5617774"/>
            <a:ext cx="9843913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19940" y="1016990"/>
            <a:ext cx="9572977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20804" y="1009655"/>
            <a:ext cx="9572977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1026031" y="702069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10568399" y="655232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2934" y="1794935"/>
            <a:ext cx="7631291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2937" y="3736622"/>
            <a:ext cx="761623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027571" y="5357597"/>
            <a:ext cx="1618428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5395" y="5357597"/>
            <a:ext cx="671312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85244" y="5357597"/>
            <a:ext cx="738697" cy="365125"/>
          </a:xfrm>
        </p:spPr>
        <p:txBody>
          <a:bodyPr/>
          <a:lstStyle>
            <a:lvl1pPr algn="ctr"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640" y="2239435"/>
            <a:ext cx="8338725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693" y="3725339"/>
            <a:ext cx="8308623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731264" y="2121407"/>
            <a:ext cx="42672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217920" y="2119313"/>
            <a:ext cx="42672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7162" y="2122312"/>
            <a:ext cx="391936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47559" y="2122311"/>
            <a:ext cx="3925824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731264" y="2944368"/>
            <a:ext cx="4303776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3535" y="2944813"/>
            <a:ext cx="4303776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5958500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5961892" y="603504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8942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999748" y="576072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8635" y="2020047"/>
            <a:ext cx="4086436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6472389" y="1150993"/>
            <a:ext cx="4027723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0835" y="3623748"/>
            <a:ext cx="4065188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55599" y="5885677"/>
            <a:ext cx="1618428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09" y="5829266"/>
            <a:ext cx="46968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76421" y="5896966"/>
            <a:ext cx="73869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998942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3414" y="575769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5958500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5953028" y="603920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5232" y="2020824"/>
            <a:ext cx="408432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6531490" y="1207272"/>
            <a:ext cx="3885151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6192" y="3621024"/>
            <a:ext cx="4059936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61251" y="5888742"/>
            <a:ext cx="1618428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29" y="5831042"/>
            <a:ext cx="442539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82789" y="5900031"/>
            <a:ext cx="73869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5" y="925695"/>
            <a:ext cx="1907823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0965" y="1106317"/>
            <a:ext cx="690503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3200400"/>
            <a:ext cx="100584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000" y="4724400"/>
            <a:ext cx="9144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276600"/>
            <a:ext cx="100584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953000"/>
            <a:ext cx="9144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9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19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5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0119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935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821" y="457205"/>
            <a:ext cx="6126579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3" y="457200"/>
            <a:ext cx="3564876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871259" y="2514338"/>
            <a:ext cx="3810000" cy="2117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936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320" y="457200"/>
            <a:ext cx="100584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856" y="3505200"/>
            <a:ext cx="98552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685800"/>
            <a:ext cx="9652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6000" y="685806"/>
            <a:ext cx="24384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685801"/>
            <a:ext cx="7620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80"/>
            <a:ext cx="10160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5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362205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3" y="1524005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47200" y="152399"/>
            <a:ext cx="26416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3200" y="153923"/>
            <a:ext cx="89408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47200" y="2052960"/>
            <a:ext cx="26416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2052960"/>
            <a:ext cx="84328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347200" y="152399"/>
            <a:ext cx="26416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3200" y="153923"/>
            <a:ext cx="89408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50401" y="2892277"/>
            <a:ext cx="21336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508000" y="2892277"/>
            <a:ext cx="84328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19072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2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22438"/>
            <a:ext cx="5386917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2"/>
            <a:ext cx="5386917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722438"/>
            <a:ext cx="5389033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438402"/>
            <a:ext cx="5389033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3200" y="150919"/>
            <a:ext cx="11775736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347200" y="150876"/>
            <a:ext cx="26416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203200" y="152400"/>
            <a:ext cx="89408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304803"/>
            <a:ext cx="7823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46336" y="2130552"/>
            <a:ext cx="2231136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9546336" y="457200"/>
            <a:ext cx="2234213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9347200" y="150876"/>
            <a:ext cx="26416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200" y="152400"/>
            <a:ext cx="89408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50400" y="2133600"/>
            <a:ext cx="22352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550400" y="460248"/>
            <a:ext cx="22352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3200" y="147319"/>
            <a:ext cx="89408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347200" y="147319"/>
            <a:ext cx="2608061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50400" y="274641"/>
            <a:ext cx="2235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5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5" y="4421083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9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6" y="5719969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5" y="2900831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5" y="4267203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6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7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2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7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207430" y="601886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60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8"/>
            <a:ext cx="4658219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7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7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30" y="601886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80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2" y="4133091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8"/>
            <a:ext cx="4658219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2" y="1030147"/>
            <a:ext cx="1979271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6" y="1030147"/>
            <a:ext cx="7231605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2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90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698990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8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7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2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8863585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3"/>
            <a:ext cx="2540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2"/>
            <a:ext cx="51152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1189096" y="5617774"/>
            <a:ext cx="9843913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19937" y="1016990"/>
            <a:ext cx="9572977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20801" y="1009651"/>
            <a:ext cx="9572977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1026029" y="702069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10568399" y="655232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2934" y="1794935"/>
            <a:ext cx="7631291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2934" y="3736622"/>
            <a:ext cx="761623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027569" y="5357593"/>
            <a:ext cx="1618428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5393" y="5357593"/>
            <a:ext cx="671312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85241" y="5357593"/>
            <a:ext cx="738697" cy="365125"/>
          </a:xfrm>
        </p:spPr>
        <p:txBody>
          <a:bodyPr/>
          <a:lstStyle>
            <a:lvl1pPr algn="ctr"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639" y="2239431"/>
            <a:ext cx="8338725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690" y="3725335"/>
            <a:ext cx="8308623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731264" y="2121407"/>
            <a:ext cx="42672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217920" y="2119313"/>
            <a:ext cx="42672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7160" y="2122312"/>
            <a:ext cx="391936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47559" y="2122311"/>
            <a:ext cx="3925824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731264" y="2944368"/>
            <a:ext cx="4303776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3535" y="2944813"/>
            <a:ext cx="4303776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5961889" y="603504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999745" y="576072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8635" y="2020043"/>
            <a:ext cx="4086436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6472388" y="1150993"/>
            <a:ext cx="4027723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0834" y="3623748"/>
            <a:ext cx="4065188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55598" y="5885673"/>
            <a:ext cx="1618428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06" y="5829262"/>
            <a:ext cx="46968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76418" y="5896962"/>
            <a:ext cx="73869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3412" y="575769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5953025" y="603920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5232" y="2020824"/>
            <a:ext cx="408432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6531487" y="1207272"/>
            <a:ext cx="3885151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6192" y="3621024"/>
            <a:ext cx="4059936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61249" y="5888738"/>
            <a:ext cx="1618428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26" y="5831038"/>
            <a:ext cx="442539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82786" y="5900027"/>
            <a:ext cx="73869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2" y="925691"/>
            <a:ext cx="1907823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0962" y="1106313"/>
            <a:ext cx="690503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295400"/>
            <a:ext cx="85344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057406"/>
            <a:ext cx="85344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406400" y="6356357"/>
            <a:ext cx="28448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962400" y="6356357"/>
            <a:ext cx="426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900160" y="636423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4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7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33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38204" y="6069330"/>
            <a:ext cx="1056132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75360" y="575310"/>
            <a:ext cx="102616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75360" y="576072"/>
            <a:ext cx="102616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724991" y="273091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10914593" y="203675"/>
            <a:ext cx="566928" cy="755904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0034" y="817587"/>
            <a:ext cx="9286993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0724" y="2119257"/>
            <a:ext cx="8261873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6119" y="5809157"/>
            <a:ext cx="1618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9204" y="5809157"/>
            <a:ext cx="73869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26940" y="5809157"/>
            <a:ext cx="738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24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685800"/>
            <a:ext cx="100584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31200" y="620878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5999" y="6208781"/>
            <a:ext cx="649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5687573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36320" y="0"/>
            <a:ext cx="100584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80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80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80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03200" y="1634971"/>
            <a:ext cx="11775736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3201" y="152403"/>
            <a:ext cx="11752063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355847"/>
            <a:ext cx="11175013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999" y="1719071"/>
            <a:ext cx="11210524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517" y="6356350"/>
            <a:ext cx="2844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4000" y="6356350"/>
            <a:ext cx="447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573" y="6355080"/>
            <a:ext cx="777288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90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5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3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4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2" y="3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4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7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6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38201" y="6069330"/>
            <a:ext cx="1056132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75360" y="575310"/>
            <a:ext cx="102616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75360" y="576072"/>
            <a:ext cx="102616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724989" y="273091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10914593" y="203675"/>
            <a:ext cx="566928" cy="755904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0031" y="817583"/>
            <a:ext cx="9286993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0721" y="2119257"/>
            <a:ext cx="8261873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6118" y="5809153"/>
            <a:ext cx="1618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BCAD085-E8A6-8845-BD4E-CB4CCA059FC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9202" y="5809153"/>
            <a:ext cx="73869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26937" y="5809153"/>
            <a:ext cx="738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29" y="697801"/>
            <a:ext cx="8147539" cy="54241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6659" y="2576173"/>
            <a:ext cx="6846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FF00"/>
                </a:solidFill>
              </a:rPr>
              <a:t>আজকের</a:t>
            </a:r>
            <a:r>
              <a:rPr lang="en-US" sz="4000" b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</a:rPr>
              <a:t>ক্লাসে</a:t>
            </a:r>
            <a:r>
              <a:rPr lang="en-US" sz="4000" b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</a:rPr>
              <a:t>স্বাগতম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93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8691" y="381004"/>
            <a:ext cx="75230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8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93895" y="1988293"/>
            <a:ext cx="5510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পলাশ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মন্ডল</a:t>
            </a:r>
            <a:endParaRPr lang="en-US" sz="4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33771" y="2631315"/>
            <a:ext cx="4940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শারীরিক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3600" b="1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05237" y="3145576"/>
            <a:ext cx="7185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লাউডোব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বানিশান্তা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33774" y="3713304"/>
            <a:ext cx="566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দাকোপ,খুলনা</a:t>
            </a:r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700157" y="2327572"/>
            <a:ext cx="35627" cy="2956955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557652" y="2678807"/>
            <a:ext cx="47501" cy="238008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821879" y="2631307"/>
            <a:ext cx="59376" cy="2493818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9236" y="6234554"/>
            <a:ext cx="12192000" cy="6234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05239" y="4214292"/>
            <a:ext cx="5883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নং-০১৯১৬৪৮৫৫৬৮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31789" y="4701433"/>
            <a:ext cx="4841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Palashmondal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smtClean="0">
                <a:cs typeface="NikoshBAN" panose="02000000000000000000" pitchFamily="2" charset="0"/>
              </a:rPr>
              <a:t>246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208" y="2523021"/>
            <a:ext cx="2930373" cy="293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98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3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35B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0080" y="731520"/>
            <a:ext cx="6400800" cy="5212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51560" y="1325891"/>
            <a:ext cx="3773790" cy="19082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  <a:defRPr sz="3400" b="1">
                <a:solidFill>
                  <a:srgbClr val="182A40"/>
                </a:solidFill>
                <a:latin typeface="Noto Sans Bengali"/>
              </a:defRPr>
            </a:pPr>
            <a:r>
              <a:rPr dirty="0" err="1"/>
              <a:t>তথ্য</a:t>
            </a:r>
            <a:r>
              <a:rPr dirty="0"/>
              <a:t> ও </a:t>
            </a:r>
            <a:r>
              <a:rPr dirty="0" err="1"/>
              <a:t>যোগাযোগ</a:t>
            </a:r>
            <a:r>
              <a:rPr dirty="0"/>
              <a:t/>
            </a:r>
            <a:br>
              <a:rPr dirty="0"/>
            </a:br>
            <a:r>
              <a:rPr dirty="0" err="1"/>
              <a:t>প্রযুক্তি</a:t>
            </a:r>
            <a:r>
              <a:rPr dirty="0"/>
              <a:t> </a:t>
            </a:r>
            <a:r>
              <a:rPr dirty="0" err="1"/>
              <a:t>পরিচিতি</a:t>
            </a:r>
            <a:endParaRPr dirty="0"/>
          </a:p>
          <a:p>
            <a:pPr>
              <a:defRPr sz="2000">
                <a:solidFill>
                  <a:srgbClr val="235BAA"/>
                </a:solidFill>
                <a:latin typeface="Noto Sans Bengali"/>
              </a:defRPr>
            </a:pPr>
            <a:r>
              <a:rPr dirty="0"/>
              <a:t>৬ষ্ঠ </a:t>
            </a:r>
            <a:r>
              <a:rPr dirty="0" err="1"/>
              <a:t>শ্রেণি</a:t>
            </a:r>
            <a:r>
              <a:rPr dirty="0"/>
              <a:t> • </a:t>
            </a:r>
            <a:r>
              <a:rPr dirty="0" err="1"/>
              <a:t>প্রথম</a:t>
            </a:r>
            <a:r>
              <a:rPr dirty="0"/>
              <a:t> </a:t>
            </a:r>
            <a:r>
              <a:rPr dirty="0" err="1"/>
              <a:t>অধ্যায়</a:t>
            </a:r>
            <a:endParaRPr dirty="0"/>
          </a:p>
          <a:p>
            <a:pPr>
              <a:defRPr sz="1500">
                <a:solidFill>
                  <a:srgbClr val="586676"/>
                </a:solidFill>
                <a:latin typeface="Noto Sans Bengali"/>
              </a:defRPr>
            </a:pPr>
            <a:r>
              <a:rPr dirty="0" err="1"/>
              <a:t>সহজ</a:t>
            </a:r>
            <a:r>
              <a:rPr dirty="0"/>
              <a:t> </a:t>
            </a:r>
            <a:r>
              <a:rPr dirty="0" err="1"/>
              <a:t>ভাষায়</a:t>
            </a:r>
            <a:r>
              <a:rPr dirty="0"/>
              <a:t> </a:t>
            </a:r>
            <a:r>
              <a:rPr dirty="0" err="1"/>
              <a:t>ধারণা</a:t>
            </a:r>
            <a:r>
              <a:rPr dirty="0"/>
              <a:t>, </a:t>
            </a:r>
            <a:r>
              <a:rPr dirty="0" err="1"/>
              <a:t>উদাহরণ</a:t>
            </a:r>
            <a:r>
              <a:rPr dirty="0"/>
              <a:t> ও </a:t>
            </a:r>
            <a:r>
              <a:rPr dirty="0" err="1"/>
              <a:t>ব্যবহার</a:t>
            </a:r>
            <a:endParaRPr dirty="0"/>
          </a:p>
        </p:txBody>
      </p:sp>
      <p:pic>
        <p:nvPicPr>
          <p:cNvPr id="5" name="Picture 4" descr="compu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005840"/>
            <a:ext cx="4297680" cy="2834640"/>
          </a:xfrm>
          <a:prstGeom prst="rect">
            <a:avLst/>
          </a:prstGeom>
        </p:spPr>
      </p:pic>
      <p:pic>
        <p:nvPicPr>
          <p:cNvPr id="6" name="Picture 5" descr="communica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3794760"/>
            <a:ext cx="4297680" cy="2377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58740" y="6446531"/>
            <a:ext cx="24558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86676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35B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7" y="320051"/>
            <a:ext cx="6176691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A40"/>
                </a:solidFill>
                <a:latin typeface="Noto Sans Bengali"/>
              </a:defRPr>
            </a:pPr>
            <a:r>
              <a:t>১. তথ্য ও যোগাযোগ প্রযুক্তি (ICT) কী?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50" y="941832"/>
            <a:ext cx="3442930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86676"/>
                </a:solidFill>
                <a:latin typeface="Noto Sans Bengali"/>
              </a:defRPr>
            </a:pPr>
            <a:r>
              <a:t>Information and Communication Technology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417331"/>
            <a:ext cx="5486400" cy="2113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t>• তথ্য সংগ্রহ, সংরক্ষণ, প্রক্রিয়াকরণ ও আদান-প্রদানে ব্যবহৃত প্রযুক্তির সমষ্টিকে ICT বলা হয়।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t>• কম্পিউটার, মোবাইল, ইন্টারনেট, ক্যামেরা ও নেটওয়ার্ক—সবই ICT-এর অংশ।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t>• ICT আমাদের কাজকে দ্রুত, সহজ ও কার্যকর করতে সাহায্য করে।</a:t>
            </a:r>
          </a:p>
        </p:txBody>
      </p:sp>
      <p:pic>
        <p:nvPicPr>
          <p:cNvPr id="6" name="Picture 5" descr="compu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325880"/>
            <a:ext cx="5074920" cy="4297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44313" y="6446531"/>
            <a:ext cx="260007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86676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35B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51"/>
            <a:ext cx="3985386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A40"/>
                </a:solidFill>
                <a:latin typeface="Noto Sans Bengali"/>
              </a:defRPr>
            </a:pPr>
            <a:r>
              <a:t>২. ডেটা ও তথ্যের ধারণা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9" y="941832"/>
            <a:ext cx="2626040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86676"/>
                </a:solidFill>
                <a:latin typeface="Noto Sans Bengali"/>
              </a:defRPr>
            </a:pPr>
            <a:r>
              <a:t>ডেটা থেকে কীভাবে তথ্য তৈরি হয়?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417326"/>
            <a:ext cx="5486400" cy="18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ডেটা</a:t>
            </a:r>
            <a:r>
              <a:rPr dirty="0"/>
              <a:t> </a:t>
            </a:r>
            <a:r>
              <a:rPr dirty="0" err="1"/>
              <a:t>হলো</a:t>
            </a:r>
            <a:r>
              <a:rPr dirty="0"/>
              <a:t> </a:t>
            </a:r>
            <a:r>
              <a:rPr dirty="0" err="1"/>
              <a:t>কাঁচা</a:t>
            </a:r>
            <a:r>
              <a:rPr dirty="0"/>
              <a:t> </a:t>
            </a:r>
            <a:r>
              <a:rPr dirty="0" err="1"/>
              <a:t>উপাত্ত</a:t>
            </a:r>
            <a:r>
              <a:rPr dirty="0"/>
              <a:t>—</a:t>
            </a:r>
            <a:r>
              <a:rPr dirty="0" err="1"/>
              <a:t>যেমন</a:t>
            </a:r>
            <a:r>
              <a:rPr dirty="0"/>
              <a:t>: 65, 70, 80।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ডেটা</a:t>
            </a:r>
            <a:r>
              <a:rPr dirty="0"/>
              <a:t> </a:t>
            </a:r>
            <a:r>
              <a:rPr dirty="0" err="1"/>
              <a:t>বিশ্লেষণ</a:t>
            </a:r>
            <a:r>
              <a:rPr dirty="0"/>
              <a:t> </a:t>
            </a:r>
            <a:r>
              <a:rPr dirty="0" err="1"/>
              <a:t>বা</a:t>
            </a:r>
            <a:r>
              <a:rPr dirty="0"/>
              <a:t> </a:t>
            </a:r>
            <a:r>
              <a:rPr dirty="0" err="1"/>
              <a:t>প্রক্রিয়াকরণ</a:t>
            </a:r>
            <a:r>
              <a:rPr dirty="0"/>
              <a:t> </a:t>
            </a:r>
            <a:r>
              <a:rPr dirty="0" err="1"/>
              <a:t>করলে</a:t>
            </a:r>
            <a:r>
              <a:rPr dirty="0"/>
              <a:t> </a:t>
            </a:r>
            <a:r>
              <a:rPr dirty="0" err="1"/>
              <a:t>অর্থবহ</a:t>
            </a:r>
            <a:r>
              <a:rPr dirty="0"/>
              <a:t> </a:t>
            </a:r>
            <a:r>
              <a:rPr dirty="0" err="1"/>
              <a:t>তথ্য</a:t>
            </a:r>
            <a:r>
              <a:rPr dirty="0"/>
              <a:t> </a:t>
            </a:r>
            <a:r>
              <a:rPr dirty="0" err="1"/>
              <a:t>পাওয়া</a:t>
            </a:r>
            <a:r>
              <a:rPr dirty="0"/>
              <a:t> </a:t>
            </a:r>
            <a:r>
              <a:rPr dirty="0" err="1"/>
              <a:t>যায়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উদাহরণ</a:t>
            </a:r>
            <a:r>
              <a:rPr dirty="0"/>
              <a:t>: </a:t>
            </a:r>
            <a:r>
              <a:rPr dirty="0" err="1"/>
              <a:t>তিন</a:t>
            </a:r>
            <a:r>
              <a:rPr dirty="0"/>
              <a:t> </a:t>
            </a:r>
            <a:r>
              <a:rPr dirty="0" err="1"/>
              <a:t>পরীক্ষার</a:t>
            </a:r>
            <a:r>
              <a:rPr dirty="0"/>
              <a:t> </a:t>
            </a:r>
            <a:r>
              <a:rPr dirty="0" err="1"/>
              <a:t>নম্বর</a:t>
            </a:r>
            <a:r>
              <a:rPr dirty="0"/>
              <a:t> </a:t>
            </a:r>
            <a:r>
              <a:rPr dirty="0" err="1"/>
              <a:t>থেকে</a:t>
            </a:r>
            <a:r>
              <a:rPr dirty="0"/>
              <a:t> </a:t>
            </a:r>
            <a:r>
              <a:rPr dirty="0" err="1"/>
              <a:t>গড়</a:t>
            </a:r>
            <a:r>
              <a:rPr dirty="0"/>
              <a:t> </a:t>
            </a:r>
            <a:r>
              <a:rPr dirty="0" err="1"/>
              <a:t>নম্বর</a:t>
            </a:r>
            <a:r>
              <a:rPr dirty="0"/>
              <a:t> </a:t>
            </a:r>
            <a:r>
              <a:rPr dirty="0" err="1"/>
              <a:t>বের</a:t>
            </a:r>
            <a:r>
              <a:rPr dirty="0"/>
              <a:t> </a:t>
            </a:r>
            <a:r>
              <a:rPr dirty="0" err="1"/>
              <a:t>করা</a:t>
            </a:r>
            <a:r>
              <a:rPr dirty="0"/>
              <a:t> </a:t>
            </a:r>
            <a:r>
              <a:rPr dirty="0" err="1"/>
              <a:t>একটি</a:t>
            </a:r>
            <a:r>
              <a:rPr dirty="0"/>
              <a:t> </a:t>
            </a:r>
            <a:r>
              <a:rPr dirty="0" err="1"/>
              <a:t>তথ্য</a:t>
            </a:r>
            <a:r>
              <a:rPr dirty="0"/>
              <a:t>।</a:t>
            </a:r>
          </a:p>
        </p:txBody>
      </p:sp>
      <p:pic>
        <p:nvPicPr>
          <p:cNvPr id="6" name="Picture 5" descr="data_inf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325880"/>
            <a:ext cx="5074920" cy="4297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55534" y="6446531"/>
            <a:ext cx="24878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86676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35B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51"/>
            <a:ext cx="3490058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A40"/>
                </a:solidFill>
                <a:latin typeface="Noto Sans Bengali"/>
              </a:defRPr>
            </a:pPr>
            <a:r>
              <a:t>৩. যোগাযোগ প্রযুক্তি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57" y="941832"/>
            <a:ext cx="2385589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86676"/>
                </a:solidFill>
                <a:latin typeface="Noto Sans Bengali"/>
              </a:defRPr>
            </a:pPr>
            <a:r>
              <a:t>দূরত্ব কমিয়ে মানুষকে যুক্ত করে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417325"/>
            <a:ext cx="5486400" cy="2113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মোবাইল</a:t>
            </a:r>
            <a:r>
              <a:rPr dirty="0"/>
              <a:t> </a:t>
            </a:r>
            <a:r>
              <a:rPr dirty="0" err="1"/>
              <a:t>ফোন</a:t>
            </a:r>
            <a:r>
              <a:rPr dirty="0"/>
              <a:t>, ই-</a:t>
            </a:r>
            <a:r>
              <a:rPr dirty="0" err="1"/>
              <a:t>মেইল</a:t>
            </a:r>
            <a:r>
              <a:rPr dirty="0"/>
              <a:t>, </a:t>
            </a:r>
            <a:r>
              <a:rPr dirty="0" err="1"/>
              <a:t>ভিডিও</a:t>
            </a:r>
            <a:r>
              <a:rPr dirty="0"/>
              <a:t> </a:t>
            </a:r>
            <a:r>
              <a:rPr dirty="0" err="1"/>
              <a:t>কল</a:t>
            </a:r>
            <a:r>
              <a:rPr dirty="0"/>
              <a:t> ও </a:t>
            </a:r>
            <a:r>
              <a:rPr dirty="0" err="1"/>
              <a:t>সামাজিক</a:t>
            </a:r>
            <a:r>
              <a:rPr dirty="0"/>
              <a:t> </a:t>
            </a:r>
            <a:r>
              <a:rPr dirty="0" err="1"/>
              <a:t>যোগাযোগমাধ্যম</a:t>
            </a:r>
            <a:r>
              <a:rPr dirty="0"/>
              <a:t> </a:t>
            </a:r>
            <a:r>
              <a:rPr dirty="0" err="1"/>
              <a:t>যোগাযোগের</a:t>
            </a:r>
            <a:r>
              <a:rPr dirty="0"/>
              <a:t> </a:t>
            </a:r>
            <a:r>
              <a:rPr dirty="0" err="1"/>
              <a:t>উদাহরণ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ডিজিটাল</a:t>
            </a:r>
            <a:r>
              <a:rPr dirty="0"/>
              <a:t> </a:t>
            </a:r>
            <a:r>
              <a:rPr dirty="0" err="1"/>
              <a:t>যোগাযোগে</a:t>
            </a:r>
            <a:r>
              <a:rPr dirty="0"/>
              <a:t> </a:t>
            </a:r>
            <a:r>
              <a:rPr dirty="0" err="1"/>
              <a:t>তথ্য</a:t>
            </a:r>
            <a:r>
              <a:rPr dirty="0"/>
              <a:t> </a:t>
            </a:r>
            <a:r>
              <a:rPr dirty="0" err="1"/>
              <a:t>দ্রুত</a:t>
            </a:r>
            <a:r>
              <a:rPr dirty="0"/>
              <a:t> </a:t>
            </a:r>
            <a:r>
              <a:rPr dirty="0" err="1"/>
              <a:t>এক</a:t>
            </a:r>
            <a:r>
              <a:rPr dirty="0"/>
              <a:t> </a:t>
            </a:r>
            <a:r>
              <a:rPr dirty="0" err="1"/>
              <a:t>স্থান</a:t>
            </a:r>
            <a:r>
              <a:rPr dirty="0"/>
              <a:t> </a:t>
            </a:r>
            <a:r>
              <a:rPr dirty="0" err="1"/>
              <a:t>থেকে</a:t>
            </a:r>
            <a:r>
              <a:rPr dirty="0"/>
              <a:t> </a:t>
            </a:r>
            <a:r>
              <a:rPr dirty="0" err="1"/>
              <a:t>অন্য</a:t>
            </a:r>
            <a:r>
              <a:rPr dirty="0"/>
              <a:t> </a:t>
            </a:r>
            <a:r>
              <a:rPr dirty="0" err="1"/>
              <a:t>স্থানে</a:t>
            </a:r>
            <a:r>
              <a:rPr dirty="0"/>
              <a:t> </a:t>
            </a:r>
            <a:r>
              <a:rPr dirty="0" err="1"/>
              <a:t>পাঠানো</a:t>
            </a:r>
            <a:r>
              <a:rPr dirty="0"/>
              <a:t> </a:t>
            </a:r>
            <a:r>
              <a:rPr dirty="0" err="1"/>
              <a:t>যায়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যোগাযোগের</a:t>
            </a:r>
            <a:r>
              <a:rPr dirty="0"/>
              <a:t> </a:t>
            </a:r>
            <a:r>
              <a:rPr dirty="0" err="1"/>
              <a:t>সময়</a:t>
            </a:r>
            <a:r>
              <a:rPr dirty="0"/>
              <a:t> </a:t>
            </a:r>
            <a:r>
              <a:rPr dirty="0" err="1"/>
              <a:t>নিরাপত্তা</a:t>
            </a:r>
            <a:r>
              <a:rPr dirty="0"/>
              <a:t> ও </a:t>
            </a:r>
            <a:r>
              <a:rPr dirty="0" err="1"/>
              <a:t>ভদ্রতা</a:t>
            </a:r>
            <a:r>
              <a:rPr dirty="0"/>
              <a:t> </a:t>
            </a:r>
            <a:r>
              <a:rPr dirty="0" err="1"/>
              <a:t>বজায়</a:t>
            </a:r>
            <a:r>
              <a:rPr dirty="0"/>
              <a:t> </a:t>
            </a:r>
            <a:r>
              <a:rPr dirty="0" err="1"/>
              <a:t>রাখা</a:t>
            </a:r>
            <a:r>
              <a:rPr dirty="0"/>
              <a:t> </a:t>
            </a:r>
            <a:r>
              <a:rPr dirty="0" err="1"/>
              <a:t>জরুরি</a:t>
            </a:r>
            <a:r>
              <a:rPr dirty="0"/>
              <a:t>।</a:t>
            </a:r>
          </a:p>
        </p:txBody>
      </p:sp>
      <p:pic>
        <p:nvPicPr>
          <p:cNvPr id="6" name="Picture 5" descr="communic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325880"/>
            <a:ext cx="5074920" cy="4297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55534" y="6446531"/>
            <a:ext cx="248786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86676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35B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7" y="320051"/>
            <a:ext cx="2945037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A40"/>
                </a:solidFill>
                <a:latin typeface="Noto Sans Bengali"/>
              </a:defRPr>
            </a:pPr>
            <a:r>
              <a:t>৪. ইন্টারনেট কী?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57" y="941832"/>
            <a:ext cx="2092239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86676"/>
                </a:solidFill>
                <a:latin typeface="Noto Sans Bengali"/>
              </a:defRPr>
            </a:pPr>
            <a:r>
              <a:t>বিশ্বব্যাপী সংযুক্ত নেটওয়ার্ক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417331"/>
            <a:ext cx="5486400" cy="2113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ইন্টারনেট</a:t>
            </a:r>
            <a:r>
              <a:rPr dirty="0"/>
              <a:t> </a:t>
            </a:r>
            <a:r>
              <a:rPr dirty="0" err="1"/>
              <a:t>হলো</a:t>
            </a:r>
            <a:r>
              <a:rPr dirty="0"/>
              <a:t> </a:t>
            </a:r>
            <a:r>
              <a:rPr dirty="0" err="1"/>
              <a:t>পৃথিবীর</a:t>
            </a:r>
            <a:r>
              <a:rPr dirty="0"/>
              <a:t> </a:t>
            </a:r>
            <a:r>
              <a:rPr dirty="0" err="1"/>
              <a:t>বিভিন্ন</a:t>
            </a:r>
            <a:r>
              <a:rPr dirty="0"/>
              <a:t> </a:t>
            </a:r>
            <a:r>
              <a:rPr dirty="0" err="1"/>
              <a:t>কম্পিউটার</a:t>
            </a:r>
            <a:r>
              <a:rPr dirty="0"/>
              <a:t> ও </a:t>
            </a:r>
            <a:r>
              <a:rPr dirty="0" err="1"/>
              <a:t>নেটওয়ার্কের</a:t>
            </a:r>
            <a:r>
              <a:rPr dirty="0"/>
              <a:t> </a:t>
            </a:r>
            <a:r>
              <a:rPr dirty="0" err="1"/>
              <a:t>আন্তঃসংযোগ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ইন্টারনেট</a:t>
            </a:r>
            <a:r>
              <a:rPr dirty="0"/>
              <a:t> </a:t>
            </a:r>
            <a:r>
              <a:rPr dirty="0" err="1"/>
              <a:t>দিয়ে</a:t>
            </a:r>
            <a:r>
              <a:rPr dirty="0"/>
              <a:t> </a:t>
            </a:r>
            <a:r>
              <a:rPr dirty="0" err="1"/>
              <a:t>তথ্য</a:t>
            </a:r>
            <a:r>
              <a:rPr dirty="0"/>
              <a:t> </a:t>
            </a:r>
            <a:r>
              <a:rPr dirty="0" err="1"/>
              <a:t>খোঁজা</a:t>
            </a:r>
            <a:r>
              <a:rPr dirty="0"/>
              <a:t>, ই-</a:t>
            </a:r>
            <a:r>
              <a:rPr dirty="0" err="1"/>
              <a:t>মেইল</a:t>
            </a:r>
            <a:r>
              <a:rPr dirty="0"/>
              <a:t> </a:t>
            </a:r>
            <a:r>
              <a:rPr dirty="0" err="1"/>
              <a:t>পাঠানো</a:t>
            </a:r>
            <a:r>
              <a:rPr dirty="0"/>
              <a:t>, </a:t>
            </a:r>
            <a:r>
              <a:rPr dirty="0" err="1"/>
              <a:t>অনলাইন</a:t>
            </a:r>
            <a:r>
              <a:rPr dirty="0"/>
              <a:t> </a:t>
            </a:r>
            <a:r>
              <a:rPr dirty="0" err="1"/>
              <a:t>ক্লাস</a:t>
            </a:r>
            <a:r>
              <a:rPr dirty="0"/>
              <a:t> ও </a:t>
            </a:r>
            <a:r>
              <a:rPr dirty="0" err="1"/>
              <a:t>যোগাযোগ</a:t>
            </a:r>
            <a:r>
              <a:rPr dirty="0"/>
              <a:t> </a:t>
            </a:r>
            <a:r>
              <a:rPr dirty="0" err="1"/>
              <a:t>করা</a:t>
            </a:r>
            <a:r>
              <a:rPr dirty="0"/>
              <a:t> </a:t>
            </a:r>
            <a:r>
              <a:rPr dirty="0" err="1"/>
              <a:t>যায়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তথ্য</a:t>
            </a:r>
            <a:r>
              <a:rPr dirty="0"/>
              <a:t> </a:t>
            </a:r>
            <a:r>
              <a:rPr dirty="0" err="1"/>
              <a:t>ব্যবহারের</a:t>
            </a:r>
            <a:r>
              <a:rPr dirty="0"/>
              <a:t> </a:t>
            </a:r>
            <a:r>
              <a:rPr dirty="0" err="1"/>
              <a:t>সময়</a:t>
            </a:r>
            <a:r>
              <a:rPr dirty="0"/>
              <a:t> </a:t>
            </a:r>
            <a:r>
              <a:rPr dirty="0" err="1"/>
              <a:t>নির্ভরযোগ্য</a:t>
            </a:r>
            <a:r>
              <a:rPr dirty="0"/>
              <a:t> </a:t>
            </a:r>
            <a:r>
              <a:rPr dirty="0" err="1"/>
              <a:t>উৎস</a:t>
            </a:r>
            <a:r>
              <a:rPr dirty="0"/>
              <a:t> </a:t>
            </a:r>
            <a:r>
              <a:rPr dirty="0" err="1"/>
              <a:t>যাচাই</a:t>
            </a:r>
            <a:r>
              <a:rPr dirty="0"/>
              <a:t> </a:t>
            </a:r>
            <a:r>
              <a:rPr dirty="0" err="1"/>
              <a:t>করা</a:t>
            </a:r>
            <a:r>
              <a:rPr dirty="0"/>
              <a:t> </a:t>
            </a:r>
            <a:r>
              <a:rPr dirty="0" err="1"/>
              <a:t>উচিত</a:t>
            </a:r>
            <a:r>
              <a:rPr dirty="0"/>
              <a:t>।</a:t>
            </a:r>
          </a:p>
        </p:txBody>
      </p:sp>
      <p:pic>
        <p:nvPicPr>
          <p:cNvPr id="6" name="Picture 5" descr="intern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325880"/>
            <a:ext cx="5074920" cy="4297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44313" y="6446531"/>
            <a:ext cx="260007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86676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35B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7" y="320051"/>
            <a:ext cx="4086503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A40"/>
                </a:solidFill>
                <a:latin typeface="Noto Sans Bengali"/>
              </a:defRPr>
            </a:pPr>
            <a:r>
              <a:t>৫. ICT-এর গুরুত্বপূর্ণ যন্ত্র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9" y="941832"/>
            <a:ext cx="2355132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86676"/>
                </a:solidFill>
                <a:latin typeface="Noto Sans Bengali"/>
              </a:defRPr>
            </a:pPr>
            <a:r>
              <a:t>হার্ডওয়্যার ও ডিজিটাল ডিভাইস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5486400" cy="2569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কম্পিউটার</a:t>
            </a:r>
            <a:r>
              <a:rPr dirty="0"/>
              <a:t> ও </a:t>
            </a:r>
            <a:r>
              <a:rPr dirty="0" err="1"/>
              <a:t>ল্যাপটপ</a:t>
            </a:r>
            <a:r>
              <a:rPr dirty="0"/>
              <a:t>—</a:t>
            </a:r>
            <a:r>
              <a:rPr dirty="0" err="1"/>
              <a:t>তথ্য</a:t>
            </a:r>
            <a:r>
              <a:rPr dirty="0"/>
              <a:t> </a:t>
            </a:r>
            <a:r>
              <a:rPr dirty="0" err="1"/>
              <a:t>প্রক্রিয়াকরণ</a:t>
            </a:r>
            <a:r>
              <a:rPr dirty="0"/>
              <a:t> ও </a:t>
            </a:r>
            <a:r>
              <a:rPr dirty="0" err="1"/>
              <a:t>কাজের</a:t>
            </a:r>
            <a:r>
              <a:rPr dirty="0"/>
              <a:t> </a:t>
            </a:r>
            <a:r>
              <a:rPr dirty="0" err="1"/>
              <a:t>জন্য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স্মার্টফোন</a:t>
            </a:r>
            <a:r>
              <a:rPr dirty="0"/>
              <a:t> ও </a:t>
            </a:r>
            <a:r>
              <a:rPr dirty="0" err="1"/>
              <a:t>ট্যাব</a:t>
            </a:r>
            <a:r>
              <a:rPr dirty="0"/>
              <a:t>—</a:t>
            </a:r>
            <a:r>
              <a:rPr dirty="0" err="1"/>
              <a:t>যোগাযোগ</a:t>
            </a:r>
            <a:r>
              <a:rPr dirty="0"/>
              <a:t>, </a:t>
            </a:r>
            <a:r>
              <a:rPr dirty="0" err="1"/>
              <a:t>শেখা</a:t>
            </a:r>
            <a:r>
              <a:rPr dirty="0"/>
              <a:t> ও </a:t>
            </a:r>
            <a:r>
              <a:rPr dirty="0" err="1"/>
              <a:t>তথ্য</a:t>
            </a:r>
            <a:r>
              <a:rPr dirty="0"/>
              <a:t> </a:t>
            </a:r>
            <a:r>
              <a:rPr dirty="0" err="1"/>
              <a:t>খোঁজার</a:t>
            </a:r>
            <a:r>
              <a:rPr dirty="0"/>
              <a:t> </a:t>
            </a:r>
            <a:r>
              <a:rPr dirty="0" err="1"/>
              <a:t>জন্য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ক্যামেরা</a:t>
            </a:r>
            <a:r>
              <a:rPr dirty="0"/>
              <a:t>—</a:t>
            </a:r>
            <a:r>
              <a:rPr dirty="0" err="1"/>
              <a:t>ছবি</a:t>
            </a:r>
            <a:r>
              <a:rPr dirty="0"/>
              <a:t> ও </a:t>
            </a:r>
            <a:r>
              <a:rPr dirty="0" err="1"/>
              <a:t>ভিডিও</a:t>
            </a:r>
            <a:r>
              <a:rPr dirty="0"/>
              <a:t> </a:t>
            </a:r>
            <a:r>
              <a:rPr dirty="0" err="1"/>
              <a:t>ধারণের</a:t>
            </a:r>
            <a:r>
              <a:rPr dirty="0"/>
              <a:t> </a:t>
            </a:r>
            <a:r>
              <a:rPr dirty="0" err="1"/>
              <a:t>জন্য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রাউটার</a:t>
            </a:r>
            <a:r>
              <a:rPr dirty="0"/>
              <a:t>—</a:t>
            </a:r>
            <a:r>
              <a:rPr dirty="0" err="1"/>
              <a:t>নেটওয়ার্ক</a:t>
            </a:r>
            <a:r>
              <a:rPr dirty="0"/>
              <a:t> ও </a:t>
            </a:r>
            <a:r>
              <a:rPr dirty="0" err="1"/>
              <a:t>ইন্টারনেট</a:t>
            </a:r>
            <a:r>
              <a:rPr dirty="0"/>
              <a:t> </a:t>
            </a:r>
            <a:r>
              <a:rPr dirty="0" err="1"/>
              <a:t>সংযোগে</a:t>
            </a:r>
            <a:r>
              <a:rPr dirty="0"/>
              <a:t> </a:t>
            </a:r>
            <a:r>
              <a:rPr dirty="0" err="1"/>
              <a:t>সহায়তা</a:t>
            </a:r>
            <a:r>
              <a:rPr dirty="0"/>
              <a:t> </a:t>
            </a:r>
            <a:r>
              <a:rPr dirty="0" err="1"/>
              <a:t>করে</a:t>
            </a:r>
            <a:r>
              <a:rPr dirty="0"/>
              <a:t>।</a:t>
            </a:r>
          </a:p>
        </p:txBody>
      </p:sp>
      <p:pic>
        <p:nvPicPr>
          <p:cNvPr id="6" name="Picture 5" descr="devic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325880"/>
            <a:ext cx="5074920" cy="4297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44313" y="6446531"/>
            <a:ext cx="260007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86676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35B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51"/>
            <a:ext cx="5795304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A40"/>
                </a:solidFill>
                <a:latin typeface="Noto Sans Bengali"/>
              </a:defRPr>
            </a:pPr>
            <a:r>
              <a:t>৬. দৈনন্দিন জীবনে ICT-এর ব্যবহার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60" y="941832"/>
            <a:ext cx="2961067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86676"/>
                </a:solidFill>
                <a:latin typeface="Noto Sans Bengali"/>
              </a:defRPr>
            </a:pPr>
            <a:r>
              <a:t>শিক্ষা থেকে চিকিৎসা—সবখানেই প্রযুক্তি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417326"/>
            <a:ext cx="5486400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শিক্ষা</a:t>
            </a:r>
            <a:r>
              <a:rPr dirty="0"/>
              <a:t>: </a:t>
            </a:r>
            <a:r>
              <a:rPr dirty="0" err="1"/>
              <a:t>অনলাইন</a:t>
            </a:r>
            <a:r>
              <a:rPr dirty="0"/>
              <a:t> </a:t>
            </a:r>
            <a:r>
              <a:rPr dirty="0" err="1"/>
              <a:t>ক্লাস</a:t>
            </a:r>
            <a:r>
              <a:rPr dirty="0"/>
              <a:t>, </a:t>
            </a:r>
            <a:r>
              <a:rPr dirty="0" err="1"/>
              <a:t>ডিজিটাল</a:t>
            </a:r>
            <a:r>
              <a:rPr dirty="0"/>
              <a:t> </a:t>
            </a:r>
            <a:r>
              <a:rPr dirty="0" err="1"/>
              <a:t>বই</a:t>
            </a:r>
            <a:r>
              <a:rPr dirty="0"/>
              <a:t> ও </a:t>
            </a:r>
            <a:r>
              <a:rPr dirty="0" err="1"/>
              <a:t>শিক্ষামূলক</a:t>
            </a:r>
            <a:r>
              <a:rPr dirty="0"/>
              <a:t> </a:t>
            </a:r>
            <a:r>
              <a:rPr dirty="0" err="1"/>
              <a:t>ভিডিও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যোগাযোগ</a:t>
            </a:r>
            <a:r>
              <a:rPr dirty="0"/>
              <a:t>: ই-</a:t>
            </a:r>
            <a:r>
              <a:rPr dirty="0" err="1"/>
              <a:t>মেইল</a:t>
            </a:r>
            <a:r>
              <a:rPr dirty="0"/>
              <a:t>, </a:t>
            </a:r>
            <a:r>
              <a:rPr dirty="0" err="1"/>
              <a:t>মেসেজ</a:t>
            </a:r>
            <a:r>
              <a:rPr dirty="0"/>
              <a:t> ও </a:t>
            </a:r>
            <a:r>
              <a:rPr dirty="0" err="1"/>
              <a:t>ভিডিও</a:t>
            </a:r>
            <a:r>
              <a:rPr dirty="0"/>
              <a:t> </a:t>
            </a:r>
            <a:r>
              <a:rPr dirty="0" err="1"/>
              <a:t>কল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ব্যাংকিং</a:t>
            </a:r>
            <a:r>
              <a:rPr dirty="0"/>
              <a:t>: </a:t>
            </a:r>
            <a:r>
              <a:rPr dirty="0" err="1"/>
              <a:t>অনলাইন</a:t>
            </a:r>
            <a:r>
              <a:rPr dirty="0"/>
              <a:t> </a:t>
            </a:r>
            <a:r>
              <a:rPr dirty="0" err="1"/>
              <a:t>লেনদেন</a:t>
            </a:r>
            <a:r>
              <a:rPr dirty="0"/>
              <a:t> ও </a:t>
            </a:r>
            <a:r>
              <a:rPr dirty="0" err="1"/>
              <a:t>ডিজিটাল</a:t>
            </a:r>
            <a:r>
              <a:rPr dirty="0"/>
              <a:t> </a:t>
            </a:r>
            <a:r>
              <a:rPr dirty="0" err="1"/>
              <a:t>সেবা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চিকিৎসা</a:t>
            </a:r>
            <a:r>
              <a:rPr dirty="0"/>
              <a:t>: </a:t>
            </a:r>
            <a:r>
              <a:rPr dirty="0" err="1"/>
              <a:t>রোগীর</a:t>
            </a:r>
            <a:r>
              <a:rPr dirty="0"/>
              <a:t> </a:t>
            </a:r>
            <a:r>
              <a:rPr dirty="0" err="1"/>
              <a:t>তথ্য</a:t>
            </a:r>
            <a:r>
              <a:rPr dirty="0"/>
              <a:t> </a:t>
            </a:r>
            <a:r>
              <a:rPr dirty="0" err="1"/>
              <a:t>সংরক্ষণ</a:t>
            </a:r>
            <a:r>
              <a:rPr dirty="0"/>
              <a:t> ও </a:t>
            </a:r>
            <a:r>
              <a:rPr dirty="0" err="1"/>
              <a:t>টেলিমেডিসিন</a:t>
            </a:r>
            <a:r>
              <a:rPr dirty="0"/>
              <a:t>।</a:t>
            </a:r>
          </a:p>
        </p:txBody>
      </p:sp>
      <p:pic>
        <p:nvPicPr>
          <p:cNvPr id="6" name="Picture 5" descr="us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325880"/>
            <a:ext cx="5074920" cy="4297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44313" y="6446531"/>
            <a:ext cx="260007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86676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35B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51"/>
            <a:ext cx="5902578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A40"/>
                </a:solidFill>
                <a:latin typeface="Noto Sans Bengali"/>
              </a:defRPr>
            </a:pPr>
            <a:r>
              <a:t>৭. নিরাপদ ও দায়িত্বশীল ICT ব্যবহার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9" y="941832"/>
            <a:ext cx="3230372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86676"/>
                </a:solidFill>
                <a:latin typeface="Noto Sans Bengali"/>
              </a:defRPr>
            </a:pPr>
            <a:r>
              <a:t>ডিজিটাল নাগরিক হিসেবে আমাদের করণীয়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417326"/>
            <a:ext cx="5486400" cy="1738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শক্তিশালী</a:t>
            </a:r>
            <a:r>
              <a:rPr dirty="0"/>
              <a:t> ও </a:t>
            </a:r>
            <a:r>
              <a:rPr dirty="0" err="1"/>
              <a:t>আলাদা</a:t>
            </a:r>
            <a:r>
              <a:rPr dirty="0"/>
              <a:t> </a:t>
            </a:r>
            <a:r>
              <a:rPr dirty="0" err="1"/>
              <a:t>পাসওয়ার্ড</a:t>
            </a:r>
            <a:r>
              <a:rPr dirty="0"/>
              <a:t> </a:t>
            </a:r>
            <a:r>
              <a:rPr dirty="0" err="1"/>
              <a:t>ব্যবহার</a:t>
            </a:r>
            <a:r>
              <a:rPr dirty="0"/>
              <a:t> </a:t>
            </a:r>
            <a:r>
              <a:rPr dirty="0" err="1"/>
              <a:t>করা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অপরিচিত</a:t>
            </a:r>
            <a:r>
              <a:rPr dirty="0"/>
              <a:t> </a:t>
            </a:r>
            <a:r>
              <a:rPr dirty="0" err="1"/>
              <a:t>লিংক</a:t>
            </a:r>
            <a:r>
              <a:rPr dirty="0"/>
              <a:t>, </a:t>
            </a:r>
            <a:r>
              <a:rPr dirty="0" err="1"/>
              <a:t>ফাইল</a:t>
            </a:r>
            <a:r>
              <a:rPr dirty="0"/>
              <a:t> </a:t>
            </a:r>
            <a:r>
              <a:rPr dirty="0" err="1"/>
              <a:t>বা</a:t>
            </a:r>
            <a:r>
              <a:rPr dirty="0"/>
              <a:t> </a:t>
            </a:r>
            <a:r>
              <a:rPr dirty="0" err="1"/>
              <a:t>বার্তায়</a:t>
            </a:r>
            <a:r>
              <a:rPr dirty="0"/>
              <a:t> </a:t>
            </a:r>
            <a:r>
              <a:rPr dirty="0" err="1"/>
              <a:t>সতর্ক</a:t>
            </a:r>
            <a:r>
              <a:rPr dirty="0"/>
              <a:t> </a:t>
            </a:r>
            <a:r>
              <a:rPr dirty="0" err="1"/>
              <a:t>থাকা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নিজের</a:t>
            </a:r>
            <a:r>
              <a:rPr dirty="0"/>
              <a:t> </a:t>
            </a:r>
            <a:r>
              <a:rPr dirty="0" err="1"/>
              <a:t>ব্যক্তিগত</a:t>
            </a:r>
            <a:r>
              <a:rPr dirty="0"/>
              <a:t> </a:t>
            </a:r>
            <a:r>
              <a:rPr dirty="0" err="1"/>
              <a:t>তথ্য</a:t>
            </a:r>
            <a:r>
              <a:rPr dirty="0"/>
              <a:t> ও </a:t>
            </a:r>
            <a:r>
              <a:rPr dirty="0" err="1"/>
              <a:t>পাসওয়ার্ড</a:t>
            </a:r>
            <a:r>
              <a:rPr dirty="0"/>
              <a:t> </a:t>
            </a:r>
            <a:r>
              <a:rPr dirty="0" err="1"/>
              <a:t>অন্যকে</a:t>
            </a:r>
            <a:r>
              <a:rPr dirty="0"/>
              <a:t> </a:t>
            </a:r>
            <a:r>
              <a:rPr dirty="0" err="1"/>
              <a:t>না</a:t>
            </a:r>
            <a:r>
              <a:rPr dirty="0"/>
              <a:t> </a:t>
            </a:r>
            <a:r>
              <a:rPr dirty="0" err="1"/>
              <a:t>দেওয়া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অনলাইনে</a:t>
            </a:r>
            <a:r>
              <a:rPr dirty="0"/>
              <a:t> </a:t>
            </a:r>
            <a:r>
              <a:rPr dirty="0" err="1"/>
              <a:t>অন্যের</a:t>
            </a:r>
            <a:r>
              <a:rPr dirty="0"/>
              <a:t> </a:t>
            </a:r>
            <a:r>
              <a:rPr dirty="0" err="1"/>
              <a:t>প্রতি</a:t>
            </a:r>
            <a:r>
              <a:rPr dirty="0"/>
              <a:t> </a:t>
            </a:r>
            <a:r>
              <a:rPr dirty="0" err="1"/>
              <a:t>সম্মানজনক</a:t>
            </a:r>
            <a:r>
              <a:rPr dirty="0"/>
              <a:t> </a:t>
            </a:r>
            <a:r>
              <a:rPr dirty="0" err="1"/>
              <a:t>আচরণ</a:t>
            </a:r>
            <a:r>
              <a:rPr dirty="0"/>
              <a:t> </a:t>
            </a:r>
            <a:r>
              <a:rPr dirty="0" err="1"/>
              <a:t>করা</a:t>
            </a:r>
            <a:r>
              <a:rPr dirty="0"/>
              <a:t>।</a:t>
            </a:r>
          </a:p>
        </p:txBody>
      </p:sp>
      <p:pic>
        <p:nvPicPr>
          <p:cNvPr id="6" name="Picture 5" descr="safe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325880"/>
            <a:ext cx="5074920" cy="4297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49122" y="6446531"/>
            <a:ext cx="25519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86676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35B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51"/>
            <a:ext cx="2140330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A40"/>
                </a:solidFill>
                <a:latin typeface="Noto Sans Bengali"/>
              </a:defRPr>
            </a:pPr>
            <a:r>
              <a:t>৮. মনে রাখি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9" y="941832"/>
            <a:ext cx="2262158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86676"/>
                </a:solidFill>
                <a:latin typeface="Noto Sans Bengali"/>
              </a:defRPr>
            </a:pPr>
            <a:r>
              <a:t>অধ্যায়ের মূল কথা এক নজরে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10515600" cy="1738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ICT = </a:t>
            </a:r>
            <a:r>
              <a:rPr dirty="0" err="1"/>
              <a:t>তথ্য</a:t>
            </a:r>
            <a:r>
              <a:rPr dirty="0"/>
              <a:t> + </a:t>
            </a:r>
            <a:r>
              <a:rPr dirty="0" err="1"/>
              <a:t>যোগাযোগ</a:t>
            </a:r>
            <a:r>
              <a:rPr dirty="0"/>
              <a:t> + </a:t>
            </a:r>
            <a:r>
              <a:rPr dirty="0" err="1"/>
              <a:t>প্রযুক্তির</a:t>
            </a:r>
            <a:r>
              <a:rPr dirty="0"/>
              <a:t> </a:t>
            </a:r>
            <a:r>
              <a:rPr dirty="0" err="1"/>
              <a:t>সমন্বিত</a:t>
            </a:r>
            <a:r>
              <a:rPr dirty="0"/>
              <a:t> </a:t>
            </a:r>
            <a:r>
              <a:rPr dirty="0" err="1"/>
              <a:t>ব্যবহার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ডেটা</a:t>
            </a:r>
            <a:r>
              <a:rPr dirty="0"/>
              <a:t> </a:t>
            </a:r>
            <a:r>
              <a:rPr dirty="0" err="1"/>
              <a:t>প্রক্রিয়াকরণ</a:t>
            </a:r>
            <a:r>
              <a:rPr dirty="0"/>
              <a:t> </a:t>
            </a:r>
            <a:r>
              <a:rPr dirty="0" err="1"/>
              <a:t>করে</a:t>
            </a:r>
            <a:r>
              <a:rPr dirty="0"/>
              <a:t> </a:t>
            </a:r>
            <a:r>
              <a:rPr dirty="0" err="1"/>
              <a:t>অর্থবহ</a:t>
            </a:r>
            <a:r>
              <a:rPr dirty="0"/>
              <a:t> </a:t>
            </a:r>
            <a:r>
              <a:rPr dirty="0" err="1"/>
              <a:t>তথ্য</a:t>
            </a:r>
            <a:r>
              <a:rPr dirty="0"/>
              <a:t> </a:t>
            </a:r>
            <a:r>
              <a:rPr dirty="0" err="1"/>
              <a:t>পাওয়া</a:t>
            </a:r>
            <a:r>
              <a:rPr dirty="0"/>
              <a:t> </a:t>
            </a:r>
            <a:r>
              <a:rPr dirty="0" err="1"/>
              <a:t>যায়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ইন্টারনেট</a:t>
            </a:r>
            <a:r>
              <a:rPr dirty="0"/>
              <a:t> </a:t>
            </a:r>
            <a:r>
              <a:rPr dirty="0" err="1"/>
              <a:t>বিশ্বব্যাপী</a:t>
            </a:r>
            <a:r>
              <a:rPr dirty="0"/>
              <a:t> </a:t>
            </a:r>
            <a:r>
              <a:rPr dirty="0" err="1"/>
              <a:t>যোগাযোগ</a:t>
            </a:r>
            <a:r>
              <a:rPr dirty="0"/>
              <a:t> ও </a:t>
            </a:r>
            <a:r>
              <a:rPr dirty="0" err="1"/>
              <a:t>তথ্য</a:t>
            </a:r>
            <a:r>
              <a:rPr dirty="0"/>
              <a:t> </a:t>
            </a:r>
            <a:r>
              <a:rPr dirty="0" err="1"/>
              <a:t>বিনিময়ের</a:t>
            </a:r>
            <a:r>
              <a:rPr dirty="0"/>
              <a:t> </a:t>
            </a:r>
            <a:r>
              <a:rPr dirty="0" err="1"/>
              <a:t>সুযোগ</a:t>
            </a:r>
            <a:r>
              <a:rPr dirty="0"/>
              <a:t> </a:t>
            </a:r>
            <a:r>
              <a:rPr dirty="0" err="1"/>
              <a:t>দেয়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rPr dirty="0"/>
              <a:t>• </a:t>
            </a:r>
            <a:r>
              <a:rPr dirty="0" err="1"/>
              <a:t>প্রযুক্তি</a:t>
            </a:r>
            <a:r>
              <a:rPr dirty="0"/>
              <a:t> </a:t>
            </a:r>
            <a:r>
              <a:rPr dirty="0" err="1"/>
              <a:t>ব্যবহারে</a:t>
            </a:r>
            <a:r>
              <a:rPr dirty="0"/>
              <a:t> </a:t>
            </a:r>
            <a:r>
              <a:rPr dirty="0" err="1"/>
              <a:t>দক্ষতার</a:t>
            </a:r>
            <a:r>
              <a:rPr dirty="0"/>
              <a:t> </a:t>
            </a:r>
            <a:r>
              <a:rPr dirty="0" err="1"/>
              <a:t>পাশাপাশি</a:t>
            </a:r>
            <a:r>
              <a:rPr dirty="0"/>
              <a:t> </a:t>
            </a:r>
            <a:r>
              <a:rPr dirty="0" err="1"/>
              <a:t>নিরাপত্তা</a:t>
            </a:r>
            <a:r>
              <a:rPr dirty="0"/>
              <a:t> ও </a:t>
            </a:r>
            <a:r>
              <a:rPr dirty="0" err="1"/>
              <a:t>দায়িত্বশীলতা</a:t>
            </a:r>
            <a:r>
              <a:rPr dirty="0"/>
              <a:t> </a:t>
            </a:r>
            <a:r>
              <a:rPr dirty="0" err="1"/>
              <a:t>জরুরি</a:t>
            </a:r>
            <a:r>
              <a:rPr dirty="0"/>
              <a:t>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28800" y="5074920"/>
            <a:ext cx="8503920" cy="777240"/>
          </a:xfrm>
          <a:prstGeom prst="roundRect">
            <a:avLst/>
          </a:prstGeom>
          <a:solidFill>
            <a:srgbClr val="E2F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5BAA"/>
                </a:solidFill>
                <a:latin typeface="Noto Sans Bengali"/>
              </a:defRPr>
            </a:pPr>
            <a:r>
              <a:t>জ্ঞানকে কাজে লাগাই • নিরাপদে প্রযুক্তি ব্যবহার করি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52328" y="6446531"/>
            <a:ext cx="25199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86676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35B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51"/>
            <a:ext cx="2518638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A40"/>
                </a:solidFill>
                <a:latin typeface="Noto Sans Bengali"/>
              </a:defRPr>
            </a:pPr>
            <a:r>
              <a:t>৯. ছোট্ট কুইজ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60" y="941832"/>
            <a:ext cx="2730235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86676"/>
                </a:solidFill>
                <a:latin typeface="Noto Sans Bengali"/>
              </a:defRPr>
            </a:pPr>
            <a:r>
              <a:t>শিক্ষার্থীদের অংশগ্রহণমূলক মূল্যায়ন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241280" cy="1738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t>• ১) ICT-এর পূর্ণরূপ কী?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t>• ২) ডেটা ও তথ্যের মধ্যে পার্থক্য কী?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t>• ৩) ইন্টারনেটের দুটি ব্যবহার বলো।</a:t>
            </a:r>
          </a:p>
          <a:p>
            <a:pPr>
              <a:spcAft>
                <a:spcPts val="1400"/>
              </a:spcAft>
              <a:defRPr sz="1800">
                <a:solidFill>
                  <a:srgbClr val="182A40"/>
                </a:solidFill>
                <a:latin typeface="Noto Sans Bengali"/>
              </a:defRPr>
            </a:pPr>
            <a:r>
              <a:t>• ৪) অনলাইনে নিরাপদ থাকার দুটি নিয়ম লেখো।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97548" y="5486400"/>
            <a:ext cx="49664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9B91"/>
                </a:solidFill>
                <a:latin typeface="Noto Sans Bengali"/>
              </a:defRPr>
            </a:pPr>
            <a:r>
              <a:t>আলোচনা • উত্তর দাও • নিজের উদাহরণ বলো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68972" y="6446531"/>
            <a:ext cx="33534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86676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2754" y="3270738"/>
            <a:ext cx="50235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solidFill>
                  <a:srgbClr val="7030A0"/>
                </a:solidFill>
              </a:rPr>
              <a:t>ধন্যবাদ</a:t>
            </a:r>
            <a:endParaRPr lang="en-US" sz="80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678" y="499921"/>
            <a:ext cx="4460876" cy="28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0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theme/_rels/them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1_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_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51</TotalTime>
  <Words>483</Words>
  <Application>Microsoft Office PowerPoint</Application>
  <PresentationFormat>Custom</PresentationFormat>
  <Paragraphs>74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1_Couture</vt:lpstr>
      <vt:lpstr>1_Angles</vt:lpstr>
      <vt:lpstr>Pushpin</vt:lpstr>
      <vt:lpstr>NewsPrint</vt:lpstr>
      <vt:lpstr>Apex</vt:lpstr>
      <vt:lpstr>Grid</vt:lpstr>
      <vt:lpstr>Austin</vt:lpstr>
      <vt:lpstr>Module</vt:lpstr>
      <vt:lpstr>1_Pushpin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User</cp:lastModifiedBy>
  <cp:revision>22</cp:revision>
  <dcterms:created xsi:type="dcterms:W3CDTF">2013-01-27T09:14:16Z</dcterms:created>
  <dcterms:modified xsi:type="dcterms:W3CDTF">2026-10-03T11:33:00Z</dcterms:modified>
  <cp:category/>
</cp:coreProperties>
</file>