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71" r:id="rId5"/>
    <p:sldId id="272" r:id="rId6"/>
    <p:sldId id="263" r:id="rId7"/>
    <p:sldId id="264" r:id="rId8"/>
    <p:sldId id="273" r:id="rId9"/>
    <p:sldId id="274" r:id="rId10"/>
    <p:sldId id="266" r:id="rId11"/>
    <p:sldId id="267" r:id="rId12"/>
    <p:sldId id="268" r:id="rId13"/>
    <p:sldId id="269" r:id="rId14"/>
    <p:sldId id="282"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4F3B-7DCF-7201-2346-4673AE4E87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6E8F27-827C-8BAC-1BA1-B0127C9B24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78D50B-EB9E-AFDF-2A03-BE8E8B332F25}"/>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5" name="Footer Placeholder 4">
            <a:extLst>
              <a:ext uri="{FF2B5EF4-FFF2-40B4-BE49-F238E27FC236}">
                <a16:creationId xmlns:a16="http://schemas.microsoft.com/office/drawing/2014/main" id="{DD579A75-CEDB-AAE5-67E8-4DD6101F3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30F93E-2F85-D660-94C1-D5E32EE083F5}"/>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3605884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3CCEA-2DE9-D800-CC7A-D8945083B5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CAFDE2-D252-DA0F-8177-C9FA38958B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BEED5-EC43-3349-E9FE-D5700230D921}"/>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5" name="Footer Placeholder 4">
            <a:extLst>
              <a:ext uri="{FF2B5EF4-FFF2-40B4-BE49-F238E27FC236}">
                <a16:creationId xmlns:a16="http://schemas.microsoft.com/office/drawing/2014/main" id="{B28886C8-AB02-6CE8-879B-ECB1B012A3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26F83-301C-B53E-649E-9570223CAA15}"/>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4279053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05FE-B069-015D-280A-D4C5EF37D5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96B691-322D-4084-F696-1E64DB8CED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5816EB-F95B-2114-8074-4E260AABE22B}"/>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5" name="Footer Placeholder 4">
            <a:extLst>
              <a:ext uri="{FF2B5EF4-FFF2-40B4-BE49-F238E27FC236}">
                <a16:creationId xmlns:a16="http://schemas.microsoft.com/office/drawing/2014/main" id="{EBC22BAE-29A8-2610-A9F1-47677C0AAB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20A499-45CF-3078-0E34-FFB6BF55FC45}"/>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90627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365D6-C0DA-AE4A-021A-DAA69B815A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165E39-EA55-8A14-41B9-01FC29B9E9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D70D47-EB6B-9328-272D-DE2BC79B9C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25A8C2-00C4-7F31-4C2E-11DBC943BEAC}"/>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6" name="Footer Placeholder 5">
            <a:extLst>
              <a:ext uri="{FF2B5EF4-FFF2-40B4-BE49-F238E27FC236}">
                <a16:creationId xmlns:a16="http://schemas.microsoft.com/office/drawing/2014/main" id="{CEE87B80-A357-E246-A863-644D9B9CC9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F45B8F-0CE8-D04D-2743-4ED6AE9C0F00}"/>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649769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79997-5996-B24D-7A47-5C3B81F2E5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A01B75-919B-6DBA-D657-7A8CFBC644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0EA54C-7497-90E8-4464-794880D788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AE8D7-9DA9-6CC0-DE3C-1B1C1BAB0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24EFDF-9FB7-43C1-3C7F-13F4A16B0D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D6598D-2559-4C71-B378-65EDBCA5BF80}"/>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8" name="Footer Placeholder 7">
            <a:extLst>
              <a:ext uri="{FF2B5EF4-FFF2-40B4-BE49-F238E27FC236}">
                <a16:creationId xmlns:a16="http://schemas.microsoft.com/office/drawing/2014/main" id="{5D0FE1D2-1805-F4CF-3803-D1E8A71420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CA0149-D35F-DACE-665B-9B77CFED42DE}"/>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1626008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E07CB-958F-8D0C-06A1-8CDD5A6C0A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40DB7C-3DD0-5F6E-23A7-A3D3A10A121F}"/>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4" name="Footer Placeholder 3">
            <a:extLst>
              <a:ext uri="{FF2B5EF4-FFF2-40B4-BE49-F238E27FC236}">
                <a16:creationId xmlns:a16="http://schemas.microsoft.com/office/drawing/2014/main" id="{1AA3AC82-34C7-AF75-1D7A-39DA5495B5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FD288E-EA9D-8973-C832-05432F4500FA}"/>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1365611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FB8A55-5379-2DA0-0B17-2E2A64E4470A}"/>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3" name="Footer Placeholder 2">
            <a:extLst>
              <a:ext uri="{FF2B5EF4-FFF2-40B4-BE49-F238E27FC236}">
                <a16:creationId xmlns:a16="http://schemas.microsoft.com/office/drawing/2014/main" id="{0DA55E4C-4989-D16F-542D-A4F77E8D1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9A51B8-4A5A-E2C6-A805-FB97E5833645}"/>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2096039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0726-998F-6043-25FE-D8F324E70D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80AC8B-8863-A563-9F0A-9C5A1D3628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0FB3A3-0633-E76E-B082-C2A28FBAAA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2D806-5199-3A49-74BA-8BCA8B156395}"/>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6" name="Footer Placeholder 5">
            <a:extLst>
              <a:ext uri="{FF2B5EF4-FFF2-40B4-BE49-F238E27FC236}">
                <a16:creationId xmlns:a16="http://schemas.microsoft.com/office/drawing/2014/main" id="{6AE22A45-7A82-C149-BB6E-812720990B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CDEA24-D88B-657E-0342-887F252DC7FD}"/>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4112431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A2F02-EBF5-9EF6-15BA-E4C6795426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F89B68-10E1-58A8-2057-38E8E15638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E84F98-253A-41C8-4503-BC068ADBA3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D4F603-6D7F-61C2-3403-1A84F966BD78}"/>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6" name="Footer Placeholder 5">
            <a:extLst>
              <a:ext uri="{FF2B5EF4-FFF2-40B4-BE49-F238E27FC236}">
                <a16:creationId xmlns:a16="http://schemas.microsoft.com/office/drawing/2014/main" id="{67D38063-7C92-2C02-5643-B779877F20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099921-E460-AF4A-8DBA-82F56C85D79B}"/>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3724898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06DC-798A-2D25-719A-4E69235E2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5344E1-C09E-47EF-3B9E-48B6280E65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153F5-AF3D-6C61-048B-E24D43EB97DB}"/>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5" name="Footer Placeholder 4">
            <a:extLst>
              <a:ext uri="{FF2B5EF4-FFF2-40B4-BE49-F238E27FC236}">
                <a16:creationId xmlns:a16="http://schemas.microsoft.com/office/drawing/2014/main" id="{94D6D808-4658-83C6-2D54-04FFD4621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DE1DF-4D13-C05F-EAAE-FF5469D03942}"/>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2186668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E120EE-475B-BCA8-777A-03EB1AA4BF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103FE0-86D3-44A0-1D16-E3C0C81C46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40F318-AF36-F4BD-08A7-758845F136BF}"/>
              </a:ext>
            </a:extLst>
          </p:cNvPr>
          <p:cNvSpPr>
            <a:spLocks noGrp="1"/>
          </p:cNvSpPr>
          <p:nvPr>
            <p:ph type="dt" sz="half" idx="10"/>
          </p:nvPr>
        </p:nvSpPr>
        <p:spPr/>
        <p:txBody>
          <a:bodyPr/>
          <a:lstStyle/>
          <a:p>
            <a:fld id="{11E3B9AA-9700-43F5-8BF3-AD3933204636}" type="datetimeFigureOut">
              <a:rPr lang="en-US" smtClean="0"/>
              <a:t>10/2/2026</a:t>
            </a:fld>
            <a:endParaRPr lang="en-US"/>
          </a:p>
        </p:txBody>
      </p:sp>
      <p:sp>
        <p:nvSpPr>
          <p:cNvPr id="5" name="Footer Placeholder 4">
            <a:extLst>
              <a:ext uri="{FF2B5EF4-FFF2-40B4-BE49-F238E27FC236}">
                <a16:creationId xmlns:a16="http://schemas.microsoft.com/office/drawing/2014/main" id="{698100F9-342F-C996-E653-0962AE320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9E9E40-8C7D-970E-C3A2-7C3950DB5933}"/>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7677800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7796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1C4601-E4AB-D779-E402-67DE4633D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404B57-B0AA-83F2-05E1-FBD14B7048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4E37B5-B381-2B2D-49A0-BFDB991B78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E3B9AA-9700-43F5-8BF3-AD3933204636}" type="datetimeFigureOut">
              <a:rPr lang="en-US" smtClean="0"/>
              <a:t>10/2/2026</a:t>
            </a:fld>
            <a:endParaRPr lang="en-US"/>
          </a:p>
        </p:txBody>
      </p:sp>
      <p:sp>
        <p:nvSpPr>
          <p:cNvPr id="5" name="Footer Placeholder 4">
            <a:extLst>
              <a:ext uri="{FF2B5EF4-FFF2-40B4-BE49-F238E27FC236}">
                <a16:creationId xmlns:a16="http://schemas.microsoft.com/office/drawing/2014/main" id="{8728E59F-6969-AC96-770C-4201CC9042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A8D329-3E92-5AFC-8F5E-788F2F976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326FA5-C9A3-40DC-8A52-A89D0E4ADB7F}" type="slidenum">
              <a:rPr lang="en-US" smtClean="0"/>
              <a:t>‹#›</a:t>
            </a:fld>
            <a:endParaRPr lang="en-US"/>
          </a:p>
        </p:txBody>
      </p:sp>
    </p:spTree>
    <p:extLst>
      <p:ext uri="{BB962C8B-B14F-4D97-AF65-F5344CB8AC3E}">
        <p14:creationId xmlns:p14="http://schemas.microsoft.com/office/powerpoint/2010/main" val="3918207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2018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FB85-5B56-B7FB-6E5D-6790C1E9530C}"/>
              </a:ext>
            </a:extLst>
          </p:cNvPr>
          <p:cNvSpPr>
            <a:spLocks noGrp="1"/>
          </p:cNvSpPr>
          <p:nvPr>
            <p:ph type="title"/>
          </p:nvPr>
        </p:nvSpPr>
        <p:spPr>
          <a:xfrm>
            <a:off x="2197006" y="457200"/>
            <a:ext cx="5033684" cy="842683"/>
          </a:xfrm>
        </p:spPr>
        <p:txBody>
          <a:bodyPr/>
          <a:lstStyle/>
          <a:p>
            <a:r>
              <a:rPr lang="en-US" dirty="0" err="1"/>
              <a:t>শিক্ষক</a:t>
            </a:r>
            <a:r>
              <a:rPr lang="en-US" dirty="0"/>
              <a:t> </a:t>
            </a:r>
            <a:r>
              <a:rPr lang="en-US" dirty="0" err="1"/>
              <a:t>পরিচিতি</a:t>
            </a:r>
            <a:endParaRPr lang="en-US" dirty="0"/>
          </a:p>
        </p:txBody>
      </p:sp>
      <p:sp>
        <p:nvSpPr>
          <p:cNvPr id="3" name="Content Placeholder 2">
            <a:extLst>
              <a:ext uri="{FF2B5EF4-FFF2-40B4-BE49-F238E27FC236}">
                <a16:creationId xmlns:a16="http://schemas.microsoft.com/office/drawing/2014/main" id="{CC554DB3-63D0-D557-F320-D753C29D3154}"/>
              </a:ext>
            </a:extLst>
          </p:cNvPr>
          <p:cNvSpPr>
            <a:spLocks noGrp="1"/>
          </p:cNvSpPr>
          <p:nvPr>
            <p:ph idx="1"/>
          </p:nvPr>
        </p:nvSpPr>
        <p:spPr>
          <a:xfrm>
            <a:off x="1062317" y="2496673"/>
            <a:ext cx="5580530" cy="2828363"/>
          </a:xfrm>
        </p:spPr>
        <p:txBody>
          <a:bodyPr>
            <a:normAutofit/>
          </a:bodyPr>
          <a:lstStyle/>
          <a:p>
            <a:r>
              <a:rPr lang="en-US" sz="2000" dirty="0" err="1"/>
              <a:t>শ্রেণি</a:t>
            </a:r>
            <a:r>
              <a:rPr lang="en-US" sz="2000" dirty="0"/>
              <a:t> -</a:t>
            </a:r>
            <a:r>
              <a:rPr lang="en-US" sz="2000" dirty="0" err="1"/>
              <a:t>একাদশ</a:t>
            </a:r>
            <a:endParaRPr lang="en-US" sz="2000" dirty="0"/>
          </a:p>
          <a:p>
            <a:r>
              <a:rPr lang="en-US" sz="2000" dirty="0" err="1"/>
              <a:t>বিষয়:ব্যবসায়</a:t>
            </a:r>
            <a:r>
              <a:rPr lang="en-US" sz="2000" dirty="0"/>
              <a:t> </a:t>
            </a:r>
            <a:r>
              <a:rPr lang="en-US" sz="2000" dirty="0" err="1"/>
              <a:t>সংগঠন</a:t>
            </a:r>
            <a:r>
              <a:rPr lang="en-US" sz="2000" dirty="0"/>
              <a:t> ও ব্যবস্থাপনা-১ম </a:t>
            </a:r>
            <a:r>
              <a:rPr lang="en-US" sz="2000" dirty="0" err="1"/>
              <a:t>পত্র</a:t>
            </a:r>
            <a:endParaRPr lang="en-US" sz="2000" dirty="0"/>
          </a:p>
          <a:p>
            <a:r>
              <a:rPr lang="en-US" sz="2000" dirty="0" err="1"/>
              <a:t>অধ্যায়</a:t>
            </a:r>
            <a:r>
              <a:rPr lang="en-US" sz="2000" dirty="0"/>
              <a:t>: </a:t>
            </a:r>
            <a:r>
              <a:rPr lang="en-US" sz="2000" dirty="0" err="1"/>
              <a:t>ব্যবসায়ের</a:t>
            </a:r>
            <a:r>
              <a:rPr lang="en-US" sz="2000" dirty="0"/>
              <a:t> </a:t>
            </a:r>
            <a:r>
              <a:rPr lang="en-US" sz="2000" dirty="0" err="1"/>
              <a:t>মৌলিক</a:t>
            </a:r>
            <a:r>
              <a:rPr lang="en-US" sz="2000" dirty="0"/>
              <a:t> </a:t>
            </a:r>
            <a:r>
              <a:rPr lang="en-US" sz="2000" dirty="0" err="1"/>
              <a:t>ধারণা</a:t>
            </a:r>
            <a:endParaRPr lang="en-US" sz="2000" dirty="0"/>
          </a:p>
          <a:p>
            <a:r>
              <a:rPr lang="en-US" sz="2000"/>
              <a:t>ক্লাস-৪</a:t>
            </a:r>
            <a:endParaRPr lang="en-US" sz="2000" dirty="0"/>
          </a:p>
          <a:p>
            <a:r>
              <a:rPr lang="en-US" sz="2000" dirty="0" err="1"/>
              <a:t>তারিখ</a:t>
            </a:r>
            <a:r>
              <a:rPr lang="en-US" sz="2000" dirty="0"/>
              <a:t>: </a:t>
            </a:r>
          </a:p>
          <a:p>
            <a:pPr marL="0" indent="0">
              <a:buNone/>
            </a:pPr>
            <a:endParaRPr lang="en-US" dirty="0"/>
          </a:p>
        </p:txBody>
      </p:sp>
      <p:sp>
        <p:nvSpPr>
          <p:cNvPr id="4" name="Content Placeholder 2">
            <a:extLst>
              <a:ext uri="{FF2B5EF4-FFF2-40B4-BE49-F238E27FC236}">
                <a16:creationId xmlns:a16="http://schemas.microsoft.com/office/drawing/2014/main" id="{118C4221-F048-8F9A-E51C-90D23ED12AA7}"/>
              </a:ext>
            </a:extLst>
          </p:cNvPr>
          <p:cNvSpPr txBox="1">
            <a:spLocks/>
          </p:cNvSpPr>
          <p:nvPr/>
        </p:nvSpPr>
        <p:spPr>
          <a:xfrm>
            <a:off x="6795247" y="2740959"/>
            <a:ext cx="5033683" cy="282836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r>
              <a:rPr lang="en-US" dirty="0" err="1"/>
              <a:t>মশিউর</a:t>
            </a:r>
            <a:r>
              <a:rPr lang="en-US" dirty="0"/>
              <a:t> </a:t>
            </a:r>
            <a:r>
              <a:rPr lang="en-US" dirty="0" err="1"/>
              <a:t>রেজা</a:t>
            </a:r>
            <a:r>
              <a:rPr lang="en-US" dirty="0"/>
              <a:t> </a:t>
            </a:r>
            <a:r>
              <a:rPr lang="en-US" dirty="0" err="1"/>
              <a:t>চৌধুরী</a:t>
            </a:r>
            <a:endParaRPr lang="en-US" dirty="0"/>
          </a:p>
          <a:p>
            <a:r>
              <a:rPr lang="en-US" dirty="0" err="1"/>
              <a:t>প্রভাষক</a:t>
            </a:r>
            <a:endParaRPr lang="en-US" dirty="0"/>
          </a:p>
          <a:p>
            <a:r>
              <a:rPr lang="en-US" dirty="0" err="1"/>
              <a:t>ব্যবসায়</a:t>
            </a:r>
            <a:r>
              <a:rPr lang="en-US" dirty="0"/>
              <a:t> </a:t>
            </a:r>
            <a:r>
              <a:rPr lang="en-US" dirty="0" err="1"/>
              <a:t>সংগঠন</a:t>
            </a:r>
            <a:r>
              <a:rPr lang="en-US" dirty="0"/>
              <a:t> ও </a:t>
            </a:r>
            <a:r>
              <a:rPr lang="en-US" dirty="0" err="1"/>
              <a:t>ব্যবস্থাপনা</a:t>
            </a:r>
            <a:endParaRPr lang="en-US" dirty="0"/>
          </a:p>
          <a:p>
            <a:r>
              <a:rPr lang="en-US" dirty="0" err="1"/>
              <a:t>শহীদ</a:t>
            </a:r>
            <a:r>
              <a:rPr lang="en-US" dirty="0"/>
              <a:t> </a:t>
            </a:r>
            <a:r>
              <a:rPr lang="en-US" dirty="0" err="1"/>
              <a:t>স্মৃতি</a:t>
            </a:r>
            <a:r>
              <a:rPr lang="en-US" dirty="0"/>
              <a:t> </a:t>
            </a:r>
            <a:r>
              <a:rPr lang="en-US" dirty="0" err="1"/>
              <a:t>মহাবিদ্যালয়</a:t>
            </a:r>
            <a:endParaRPr lang="en-US" dirty="0"/>
          </a:p>
          <a:p>
            <a:r>
              <a:rPr lang="en-US" dirty="0" err="1"/>
              <a:t>আদর্শনগর</a:t>
            </a:r>
            <a:r>
              <a:rPr lang="en-US" dirty="0"/>
              <a:t>, </a:t>
            </a:r>
            <a:r>
              <a:rPr lang="en-US" dirty="0" err="1"/>
              <a:t>মোহনগঞ্জ</a:t>
            </a:r>
            <a:r>
              <a:rPr lang="en-US" dirty="0"/>
              <a:t>, </a:t>
            </a:r>
            <a:r>
              <a:rPr lang="en-US" dirty="0" err="1"/>
              <a:t>নেত্রকোনা</a:t>
            </a:r>
            <a:endParaRPr lang="en-US" dirty="0"/>
          </a:p>
        </p:txBody>
      </p:sp>
      <p:pic>
        <p:nvPicPr>
          <p:cNvPr id="6" name="Picture 5">
            <a:extLst>
              <a:ext uri="{FF2B5EF4-FFF2-40B4-BE49-F238E27FC236}">
                <a16:creationId xmlns:a16="http://schemas.microsoft.com/office/drawing/2014/main" id="{BD6D6B93-6F76-F262-48A8-0D9BB84D7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7253" y="508748"/>
            <a:ext cx="1511808" cy="1889760"/>
          </a:xfrm>
          <a:prstGeom prst="rect">
            <a:avLst/>
          </a:prstGeom>
        </p:spPr>
      </p:pic>
    </p:spTree>
    <p:extLst>
      <p:ext uri="{BB962C8B-B14F-4D97-AF65-F5344CB8AC3E}">
        <p14:creationId xmlns:p14="http://schemas.microsoft.com/office/powerpoint/2010/main" val="108419071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additive="base">
                                        <p:cTn id="4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 calcmode="lin" valueType="num">
                                      <p:cBhvr additive="base">
                                        <p:cTn id="4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1" end="1"/>
                                            </p:txEl>
                                          </p:spTgt>
                                        </p:tgtEl>
                                        <p:attrNameLst>
                                          <p:attrName>style.visibility</p:attrName>
                                        </p:attrNameLst>
                                      </p:cBhvr>
                                      <p:to>
                                        <p:strVal val="visible"/>
                                      </p:to>
                                    </p:set>
                                    <p:animEffect transition="in" filter="fade">
                                      <p:cBhvr>
                                        <p:cTn id="52" dur="1000"/>
                                        <p:tgtEl>
                                          <p:spTgt spid="3">
                                            <p:txEl>
                                              <p:pRg st="1" end="1"/>
                                            </p:txEl>
                                          </p:spTgt>
                                        </p:tgtEl>
                                      </p:cBhvr>
                                    </p:animEffect>
                                    <p:anim calcmode="lin" valueType="num">
                                      <p:cBhvr>
                                        <p:cTn id="5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2" end="2"/>
                                            </p:txEl>
                                          </p:spTgt>
                                        </p:tgtEl>
                                        <p:attrNameLst>
                                          <p:attrName>style.visibility</p:attrName>
                                        </p:attrNameLst>
                                      </p:cBhvr>
                                      <p:to>
                                        <p:strVal val="visible"/>
                                      </p:to>
                                    </p:set>
                                    <p:animEffect transition="in" filter="fade">
                                      <p:cBhvr>
                                        <p:cTn id="59" dur="1000"/>
                                        <p:tgtEl>
                                          <p:spTgt spid="3">
                                            <p:txEl>
                                              <p:pRg st="2" end="2"/>
                                            </p:txEl>
                                          </p:spTgt>
                                        </p:tgtEl>
                                      </p:cBhvr>
                                    </p:animEffect>
                                    <p:anim calcmode="lin" valueType="num">
                                      <p:cBhvr>
                                        <p:cTn id="6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 calcmode="lin" valueType="num">
                                      <p:cBhvr additive="base">
                                        <p:cTn id="6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3">
                                            <p:txEl>
                                              <p:pRg st="4" end="4"/>
                                            </p:txEl>
                                          </p:spTgt>
                                        </p:tgtEl>
                                        <p:attrNameLst>
                                          <p:attrName>style.visibility</p:attrName>
                                        </p:attrNameLst>
                                      </p:cBhvr>
                                      <p:to>
                                        <p:strVal val="visible"/>
                                      </p:to>
                                    </p:set>
                                    <p:anim calcmode="lin" valueType="num">
                                      <p:cBhvr additive="base">
                                        <p:cTn id="7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6"/>
                                        </p:tgtEl>
                                        <p:attrNameLst>
                                          <p:attrName>style.visibility</p:attrName>
                                        </p:attrNameLst>
                                      </p:cBhvr>
                                      <p:to>
                                        <p:strVal val="visible"/>
                                      </p:to>
                                    </p:set>
                                    <p:anim calcmode="lin" valueType="num">
                                      <p:cBhvr additive="base">
                                        <p:cTn id="78" dur="500" fill="hold"/>
                                        <p:tgtEl>
                                          <p:spTgt spid="6"/>
                                        </p:tgtEl>
                                        <p:attrNameLst>
                                          <p:attrName>ppt_x</p:attrName>
                                        </p:attrNameLst>
                                      </p:cBhvr>
                                      <p:tavLst>
                                        <p:tav tm="0">
                                          <p:val>
                                            <p:strVal val="#ppt_x"/>
                                          </p:val>
                                        </p:tav>
                                        <p:tav tm="100000">
                                          <p:val>
                                            <p:strVal val="#ppt_x"/>
                                          </p:val>
                                        </p:tav>
                                      </p:tavLst>
                                    </p:anim>
                                    <p:anim calcmode="lin" valueType="num">
                                      <p:cBhvr additive="base">
                                        <p:cTn id="7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CFF950-8CAE-17B1-6A40-21FA1BE72582}"/>
              </a:ext>
            </a:extLst>
          </p:cNvPr>
          <p:cNvSpPr txBox="1"/>
          <p:nvPr/>
        </p:nvSpPr>
        <p:spPr>
          <a:xfrm>
            <a:off x="1123950" y="1335738"/>
            <a:ext cx="6098240" cy="461665"/>
          </a:xfrm>
          <a:prstGeom prst="rect">
            <a:avLst/>
          </a:prstGeom>
          <a:noFill/>
        </p:spPr>
        <p:txBody>
          <a:bodyPr wrap="square">
            <a:spAutoFit/>
          </a:bodyPr>
          <a:lstStyle/>
          <a:p>
            <a:pPr algn="just">
              <a:spcAft>
                <a:spcPts val="800"/>
              </a:spcAft>
            </a:pPr>
            <a:r>
              <a:rPr lang="bn-BD" sz="2400" kern="100" dirty="0">
                <a:solidFill>
                  <a:schemeClr val="accent4"/>
                </a:solidFill>
                <a:effectLst/>
                <a:latin typeface="+mn-lt"/>
                <a:ea typeface="Times New Roman" panose="02020603050405020304" pitchFamily="18" charset="0"/>
                <a:cs typeface="SutonnyOMJ" panose="01010600010101010101" pitchFamily="2" charset="0"/>
              </a:rPr>
              <a:t>বাণিজ্যের </a:t>
            </a:r>
            <a:r>
              <a:rPr lang="bn-BD" sz="2400" dirty="0">
                <a:solidFill>
                  <a:schemeClr val="accent4"/>
                </a:solidFill>
                <a:latin typeface="SutonnyOMJ" panose="01010600010101010101" pitchFamily="2" charset="0"/>
                <a:cs typeface="SutonnyOMJ" panose="01010600010101010101" pitchFamily="2" charset="0"/>
              </a:rPr>
              <a:t>ধারণা</a:t>
            </a:r>
            <a:r>
              <a:rPr lang="en-US" sz="2400" dirty="0">
                <a:solidFill>
                  <a:schemeClr val="accent4"/>
                </a:solidFill>
                <a:latin typeface="SutonnyOMJ" panose="01010600010101010101" pitchFamily="2" charset="0"/>
                <a:cs typeface="SutonnyOMJ" panose="01010600010101010101" pitchFamily="2" charset="0"/>
              </a:rPr>
              <a:t>;</a:t>
            </a:r>
            <a:endParaRPr lang="en-US" sz="1600" kern="100" dirty="0">
              <a:solidFill>
                <a:schemeClr val="accent4"/>
              </a:solidFill>
              <a:effectLst/>
              <a:latin typeface="Aptos" panose="02110004020202020204"/>
              <a:ea typeface="Times New Roman" panose="02020603050405020304" pitchFamily="18" charset="0"/>
              <a:cs typeface="Vrinda"/>
            </a:endParaRPr>
          </a:p>
        </p:txBody>
      </p:sp>
      <p:sp>
        <p:nvSpPr>
          <p:cNvPr id="7" name="TextBox 6">
            <a:extLst>
              <a:ext uri="{FF2B5EF4-FFF2-40B4-BE49-F238E27FC236}">
                <a16:creationId xmlns:a16="http://schemas.microsoft.com/office/drawing/2014/main" id="{0F14A8CB-6AA4-BA0C-8F4C-8F7047050C8A}"/>
              </a:ext>
            </a:extLst>
          </p:cNvPr>
          <p:cNvSpPr txBox="1"/>
          <p:nvPr/>
        </p:nvSpPr>
        <p:spPr>
          <a:xfrm>
            <a:off x="935692" y="513885"/>
            <a:ext cx="6098240" cy="523220"/>
          </a:xfrm>
          <a:prstGeom prst="rect">
            <a:avLst/>
          </a:prstGeom>
          <a:noFill/>
        </p:spPr>
        <p:txBody>
          <a:bodyPr wrap="square">
            <a:spAutoFit/>
          </a:bodyPr>
          <a:lstStyle/>
          <a:p>
            <a:pPr marL="0" marR="0">
              <a:lnSpc>
                <a:spcPct val="100000"/>
              </a:lnSpc>
              <a:spcAft>
                <a:spcPts val="800"/>
              </a:spcAft>
              <a:buNone/>
            </a:pPr>
            <a:r>
              <a:rPr lang="bn-BD" sz="2800" kern="100" dirty="0">
                <a:solidFill>
                  <a:srgbClr val="FF0000"/>
                </a:solidFill>
                <a:effectLst/>
                <a:latin typeface="+mn-lt"/>
                <a:ea typeface="Times New Roman" panose="02020603050405020304" pitchFamily="18" charset="0"/>
                <a:cs typeface="SutonnyOMJ" panose="01010600010101010101" pitchFamily="2" charset="0"/>
              </a:rPr>
              <a:t>অধ্যায়ের পাঠগুলো পড়ে যা যা শিখব</a:t>
            </a:r>
            <a:r>
              <a:rPr lang="en-US" sz="2800" kern="100" dirty="0">
                <a:solidFill>
                  <a:srgbClr val="FF0000"/>
                </a:solidFill>
                <a:effectLst/>
                <a:latin typeface="+mn-lt"/>
                <a:ea typeface="Times New Roman" panose="02020603050405020304" pitchFamily="18" charset="0"/>
                <a:cs typeface="SutonnyOMJ" panose="01010600010101010101" pitchFamily="2" charset="0"/>
              </a:rPr>
              <a:t>...</a:t>
            </a:r>
            <a:endParaRPr lang="en-US" sz="2800" kern="100" dirty="0">
              <a:solidFill>
                <a:srgbClr val="FF0000"/>
              </a:solidFill>
              <a:effectLst/>
              <a:latin typeface="+mn-lt"/>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3BD349BE-039B-18A1-F7F7-08E2D560B8C8}"/>
              </a:ext>
            </a:extLst>
          </p:cNvPr>
          <p:cNvSpPr txBox="1"/>
          <p:nvPr/>
        </p:nvSpPr>
        <p:spPr>
          <a:xfrm>
            <a:off x="2898961" y="1871449"/>
            <a:ext cx="6098240" cy="461665"/>
          </a:xfrm>
          <a:prstGeom prst="rect">
            <a:avLst/>
          </a:prstGeom>
          <a:noFill/>
        </p:spPr>
        <p:txBody>
          <a:bodyPr wrap="square">
            <a:spAutoFit/>
          </a:bodyPr>
          <a:lstStyle/>
          <a:p>
            <a:pPr algn="just">
              <a:spcAft>
                <a:spcPts val="800"/>
              </a:spcAft>
            </a:pPr>
            <a:r>
              <a:rPr lang="bn-BD" sz="2400" kern="100" dirty="0">
                <a:effectLst/>
                <a:latin typeface="+mn-lt"/>
                <a:ea typeface="Times New Roman" panose="02020603050405020304" pitchFamily="18" charset="0"/>
                <a:cs typeface="SutonnyOMJ" panose="01010600010101010101" pitchFamily="2" charset="0"/>
              </a:rPr>
              <a:t>বাণিজ্যের বৈশিষ্ট্য</a:t>
            </a:r>
            <a:r>
              <a:rPr lang="en-US" sz="2400" kern="100" dirty="0">
                <a:effectLst/>
                <a:latin typeface="+mn-lt"/>
                <a:ea typeface="Times New Roman" panose="02020603050405020304" pitchFamily="18" charset="0"/>
                <a:cs typeface="Vrinda"/>
              </a:rPr>
              <a:t>;</a:t>
            </a:r>
            <a:endParaRPr lang="en-US" sz="1600" kern="100" dirty="0">
              <a:effectLst/>
              <a:latin typeface="Aptos" panose="02110004020202020204"/>
              <a:ea typeface="Times New Roman" panose="02020603050405020304" pitchFamily="18" charset="0"/>
              <a:cs typeface="Vrinda"/>
            </a:endParaRPr>
          </a:p>
        </p:txBody>
      </p:sp>
      <p:sp>
        <p:nvSpPr>
          <p:cNvPr id="11" name="TextBox 10">
            <a:extLst>
              <a:ext uri="{FF2B5EF4-FFF2-40B4-BE49-F238E27FC236}">
                <a16:creationId xmlns:a16="http://schemas.microsoft.com/office/drawing/2014/main" id="{B9302C5C-34D3-2AAF-EE3D-41FEAACF9F39}"/>
              </a:ext>
            </a:extLst>
          </p:cNvPr>
          <p:cNvSpPr txBox="1"/>
          <p:nvPr/>
        </p:nvSpPr>
        <p:spPr>
          <a:xfrm>
            <a:off x="4458821" y="2523742"/>
            <a:ext cx="6098240" cy="461665"/>
          </a:xfrm>
          <a:prstGeom prst="rect">
            <a:avLst/>
          </a:prstGeom>
          <a:noFill/>
        </p:spPr>
        <p:txBody>
          <a:bodyPr wrap="square">
            <a:spAutoFit/>
          </a:bodyPr>
          <a:lstStyle/>
          <a:p>
            <a:pPr algn="just">
              <a:spcAft>
                <a:spcPts val="800"/>
              </a:spcAft>
            </a:pPr>
            <a:r>
              <a:rPr lang="bn-BD" sz="2400" kern="100" dirty="0">
                <a:solidFill>
                  <a:srgbClr val="00B050"/>
                </a:solidFill>
                <a:effectLst/>
                <a:ea typeface="Times New Roman" panose="02020603050405020304" pitchFamily="18" charset="0"/>
                <a:cs typeface="SutonnyOMJ" panose="01010600010101010101" pitchFamily="2" charset="0"/>
              </a:rPr>
              <a:t>বাণিজ্যের প্রকারভেদ</a:t>
            </a:r>
            <a:r>
              <a:rPr lang="en-US" sz="2400" kern="100" dirty="0">
                <a:solidFill>
                  <a:srgbClr val="00B050"/>
                </a:solidFill>
                <a:effectLst/>
                <a:ea typeface="Times New Roman" panose="02020603050405020304" pitchFamily="18" charset="0"/>
                <a:cs typeface="Vrinda"/>
              </a:rPr>
              <a:t>;</a:t>
            </a:r>
            <a:endParaRPr lang="en-US" sz="1600" kern="100" dirty="0">
              <a:solidFill>
                <a:srgbClr val="00B050"/>
              </a:solidFill>
              <a:effectLs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28187477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83AF91-26D8-C2DF-FC78-4A3961C183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5140" y="0"/>
            <a:ext cx="4226859" cy="2271340"/>
          </a:xfrm>
          <a:prstGeom prst="rect">
            <a:avLst/>
          </a:prstGeom>
        </p:spPr>
      </p:pic>
      <p:pic>
        <p:nvPicPr>
          <p:cNvPr id="7" name="Picture 6">
            <a:extLst>
              <a:ext uri="{FF2B5EF4-FFF2-40B4-BE49-F238E27FC236}">
                <a16:creationId xmlns:a16="http://schemas.microsoft.com/office/drawing/2014/main" id="{65125490-12B2-C4F1-CE9F-6F38C1D90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141" y="4453255"/>
            <a:ext cx="4226859" cy="2404745"/>
          </a:xfrm>
          <a:prstGeom prst="rect">
            <a:avLst/>
          </a:prstGeom>
        </p:spPr>
      </p:pic>
      <p:pic>
        <p:nvPicPr>
          <p:cNvPr id="9" name="Picture 8">
            <a:extLst>
              <a:ext uri="{FF2B5EF4-FFF2-40B4-BE49-F238E27FC236}">
                <a16:creationId xmlns:a16="http://schemas.microsoft.com/office/drawing/2014/main" id="{BE60A7DD-7E49-AC71-236D-FAAC6DB619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5141" y="2243978"/>
            <a:ext cx="4226859" cy="2209277"/>
          </a:xfrm>
          <a:prstGeom prst="rect">
            <a:avLst/>
          </a:prstGeom>
        </p:spPr>
      </p:pic>
      <p:pic>
        <p:nvPicPr>
          <p:cNvPr id="11" name="Picture 10">
            <a:extLst>
              <a:ext uri="{FF2B5EF4-FFF2-40B4-BE49-F238E27FC236}">
                <a16:creationId xmlns:a16="http://schemas.microsoft.com/office/drawing/2014/main" id="{FFE0E051-56C5-43F5-0B1A-B3F75FF55F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8777" y="2181915"/>
            <a:ext cx="4326362" cy="2271340"/>
          </a:xfrm>
          <a:prstGeom prst="rect">
            <a:avLst/>
          </a:prstGeom>
        </p:spPr>
      </p:pic>
      <p:sp>
        <p:nvSpPr>
          <p:cNvPr id="15" name="TextBox 14">
            <a:extLst>
              <a:ext uri="{FF2B5EF4-FFF2-40B4-BE49-F238E27FC236}">
                <a16:creationId xmlns:a16="http://schemas.microsoft.com/office/drawing/2014/main" id="{A91E3A71-9473-D73F-3E5D-F931ADA61EEC}"/>
              </a:ext>
            </a:extLst>
          </p:cNvPr>
          <p:cNvSpPr txBox="1"/>
          <p:nvPr/>
        </p:nvSpPr>
        <p:spPr>
          <a:xfrm>
            <a:off x="6800851" y="3822059"/>
            <a:ext cx="1603561"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highlight>
                  <a:srgbClr val="FFFF00"/>
                </a:highlight>
                <a:ea typeface="Times New Roman" panose="02020603050405020304" pitchFamily="18" charset="0"/>
                <a:cs typeface="SutonnyOMJ" panose="01010600010101010101" pitchFamily="2" charset="0"/>
              </a:rPr>
              <a:t>বাণিজ্যের ধারণা </a:t>
            </a:r>
            <a:endParaRPr lang="en-US" sz="1400" u="sng" kern="100" dirty="0">
              <a:solidFill>
                <a:srgbClr val="FF0000"/>
              </a:solidFill>
              <a:effectLst/>
              <a:highlight>
                <a:srgbClr val="FFFF00"/>
              </a:highlight>
              <a:latin typeface="Aptos" panose="02110004020202020204"/>
              <a:ea typeface="Times New Roman" panose="02020603050405020304" pitchFamily="18" charset="0"/>
              <a:cs typeface="Vrinda"/>
            </a:endParaRPr>
          </a:p>
        </p:txBody>
      </p:sp>
      <p:pic>
        <p:nvPicPr>
          <p:cNvPr id="21" name="Picture 20">
            <a:extLst>
              <a:ext uri="{FF2B5EF4-FFF2-40B4-BE49-F238E27FC236}">
                <a16:creationId xmlns:a16="http://schemas.microsoft.com/office/drawing/2014/main" id="{1F09B82E-008F-A3D1-1D45-B16A7036D0C0}"/>
              </a:ext>
            </a:extLst>
          </p:cNvPr>
          <p:cNvPicPr>
            <a:picLocks noChangeAspect="1"/>
          </p:cNvPicPr>
          <p:nvPr/>
        </p:nvPicPr>
        <p:blipFill>
          <a:blip r:embed="rId6">
            <a:extLst>
              <a:ext uri="{28A0092B-C50C-407E-A947-70E740481C1C}">
                <a14:useLocalDpi xmlns:a14="http://schemas.microsoft.com/office/drawing/2010/main" val="0"/>
              </a:ext>
            </a:extLst>
          </a:blip>
          <a:srcRect t="1" b="33822"/>
          <a:stretch>
            <a:fillRect/>
          </a:stretch>
        </p:blipFill>
        <p:spPr>
          <a:xfrm>
            <a:off x="1976717" y="-127050"/>
            <a:ext cx="5988422" cy="2308965"/>
          </a:xfrm>
          <a:prstGeom prst="rect">
            <a:avLst/>
          </a:prstGeom>
        </p:spPr>
      </p:pic>
      <p:sp>
        <p:nvSpPr>
          <p:cNvPr id="25" name="TextBox 24">
            <a:extLst>
              <a:ext uri="{FF2B5EF4-FFF2-40B4-BE49-F238E27FC236}">
                <a16:creationId xmlns:a16="http://schemas.microsoft.com/office/drawing/2014/main" id="{0707BF15-AB36-EF1D-B282-CBDC2F49DCDF}"/>
              </a:ext>
            </a:extLst>
          </p:cNvPr>
          <p:cNvSpPr txBox="1"/>
          <p:nvPr/>
        </p:nvSpPr>
        <p:spPr>
          <a:xfrm>
            <a:off x="1539943" y="6004109"/>
            <a:ext cx="5072649" cy="461665"/>
          </a:xfrm>
          <a:prstGeom prst="rect">
            <a:avLst/>
          </a:prstGeom>
          <a:noFill/>
        </p:spPr>
        <p:txBody>
          <a:bodyPr wrap="square">
            <a:spAutoFit/>
          </a:bodyPr>
          <a:lstStyle/>
          <a:p>
            <a:pPr marL="0" marR="0" algn="just">
              <a:lnSpc>
                <a:spcPct val="100000"/>
              </a:lnSpc>
              <a:spcAft>
                <a:spcPts val="800"/>
              </a:spcAft>
              <a:buNone/>
            </a:pPr>
            <a:r>
              <a:rPr lang="bn-IN" sz="2400" u="sng" kern="100" dirty="0">
                <a:solidFill>
                  <a:srgbClr val="FF0000"/>
                </a:solidFill>
                <a:effectLst/>
                <a:ea typeface="Times New Roman" panose="02020603050405020304" pitchFamily="18" charset="0"/>
                <a:cs typeface="SutonnyOMJ" panose="01010600010101010101" pitchFamily="2" charset="0"/>
              </a:rPr>
              <a:t>বাণিজ্যের ধারণা</a:t>
            </a:r>
            <a:r>
              <a:rPr lang="en-US" sz="2400" u="sng" kern="100" dirty="0">
                <a:solidFill>
                  <a:srgbClr val="FF0000"/>
                </a:solidFill>
                <a:ea typeface="Times New Roman" panose="02020603050405020304" pitchFamily="18" charset="0"/>
                <a:cs typeface="SutonnyOMJ" panose="01010600010101010101" pitchFamily="2" charset="0"/>
              </a:rPr>
              <a:t> </a:t>
            </a:r>
            <a:r>
              <a:rPr lang="bn-IN" sz="2400" u="sng" kern="100" dirty="0">
                <a:solidFill>
                  <a:srgbClr val="FF0000"/>
                </a:solidFill>
                <a:effectLst/>
                <a:ea typeface="Times New Roman" panose="02020603050405020304" pitchFamily="18" charset="0"/>
                <a:cs typeface="SutonnyOMJ" panose="01010600010101010101" pitchFamily="2" charset="0"/>
              </a:rPr>
              <a:t>(</a:t>
            </a:r>
            <a:r>
              <a:rPr lang="en-IN" sz="2400" u="sng" kern="100" dirty="0">
                <a:solidFill>
                  <a:srgbClr val="FF0000"/>
                </a:solidFill>
                <a:effectLst/>
                <a:ea typeface="Times New Roman" panose="02020603050405020304" pitchFamily="18" charset="0"/>
                <a:cs typeface="Vrinda"/>
              </a:rPr>
              <a:t>Concept of Commerce)</a:t>
            </a:r>
            <a:endParaRPr lang="en-US" sz="1600" u="sng" kern="100" dirty="0">
              <a:solidFill>
                <a:srgbClr val="FF0000"/>
              </a:solidFill>
              <a:effectLst/>
              <a:latin typeface="Aptos" panose="02110004020202020204"/>
              <a:ea typeface="Times New Roman" panose="02020603050405020304" pitchFamily="18" charset="0"/>
              <a:cs typeface="Vrinda"/>
            </a:endParaRPr>
          </a:p>
        </p:txBody>
      </p:sp>
      <p:sp>
        <p:nvSpPr>
          <p:cNvPr id="27" name="TextBox 26">
            <a:extLst>
              <a:ext uri="{FF2B5EF4-FFF2-40B4-BE49-F238E27FC236}">
                <a16:creationId xmlns:a16="http://schemas.microsoft.com/office/drawing/2014/main" id="{B4DABB1C-7E35-7D66-19E3-1E92FEF47D50}"/>
              </a:ext>
            </a:extLst>
          </p:cNvPr>
          <p:cNvSpPr txBox="1"/>
          <p:nvPr/>
        </p:nvSpPr>
        <p:spPr>
          <a:xfrm>
            <a:off x="728515" y="2271340"/>
            <a:ext cx="2658450" cy="3477875"/>
          </a:xfrm>
          <a:prstGeom prst="rect">
            <a:avLst/>
          </a:prstGeom>
          <a:noFill/>
        </p:spPr>
        <p:txBody>
          <a:bodyPr wrap="square">
            <a:spAutoFit/>
          </a:bodyPr>
          <a:lstStyle/>
          <a:p>
            <a:r>
              <a:rPr lang="bn-IN" sz="2000" kern="100" dirty="0">
                <a:effectLst/>
                <a:latin typeface="+mn-lt"/>
                <a:ea typeface="Times New Roman" panose="02020603050405020304" pitchFamily="18" charset="0"/>
                <a:cs typeface="SutonnyOMJ" panose="01010600010101010101" pitchFamily="2" charset="0"/>
              </a:rPr>
              <a:t>পণ্য (চিনি) উৎপাদনের পর ভোক্তার কাছে পৌঁছানোর ক্ষেত্রে স্থানগত, ঝুঁকিগত, সময়গত, অর্থগত, স্বত্বগত প্রভৃতি সমস্যায় পড়তে হতে পারে। এসব সমস্যা যথাক্রমে পরিবহন, বিমা, গুদামজাতকরণ, ব্যাংকিং, বাজারজাতকরণ, যোগাযোগ ও ক্রয়-বিক্রয়ের মাধ্যমে সমাধান করা সম্ভব। আর এ কাজগুলোর সমষ্টিকেই বাণিজ্য বলে।</a:t>
            </a:r>
            <a:endParaRPr lang="en-US" dirty="0"/>
          </a:p>
        </p:txBody>
      </p:sp>
      <p:sp>
        <p:nvSpPr>
          <p:cNvPr id="29" name="TextBox 28">
            <a:extLst>
              <a:ext uri="{FF2B5EF4-FFF2-40B4-BE49-F238E27FC236}">
                <a16:creationId xmlns:a16="http://schemas.microsoft.com/office/drawing/2014/main" id="{44E5FC99-BA1D-61E1-35E3-EBF9F0964395}"/>
              </a:ext>
            </a:extLst>
          </p:cNvPr>
          <p:cNvSpPr txBox="1"/>
          <p:nvPr/>
        </p:nvSpPr>
        <p:spPr>
          <a:xfrm>
            <a:off x="3884071" y="4769960"/>
            <a:ext cx="3835773" cy="1323439"/>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অতএব, পণ্যসামগ্রী বা সেবা ভোক্তার কাছে পৌঁছানোর ক্ষেত্রে যেসব বাধা বা প্রতিবন্ধকতা আসে, সেগুলো দূর করার যাবতীয় কাজকে বাণিজ্য বলে।</a:t>
            </a:r>
            <a:endParaRPr lang="en-US" sz="1400" kern="100" dirty="0">
              <a:effectLs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24028502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ppt_x"/>
                                          </p:val>
                                        </p:tav>
                                        <p:tav tm="100000">
                                          <p:val>
                                            <p:strVal val="#ppt_x"/>
                                          </p:val>
                                        </p:tav>
                                      </p:tavLst>
                                    </p:anim>
                                    <p:anim calcmode="lin" valueType="num">
                                      <p:cBhvr additive="base">
                                        <p:cTn id="5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p:bldP spid="27"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529FF1A-6CA2-35D8-E000-F9EE35D3B371}"/>
              </a:ext>
            </a:extLst>
          </p:cNvPr>
          <p:cNvSpPr txBox="1"/>
          <p:nvPr/>
        </p:nvSpPr>
        <p:spPr>
          <a:xfrm>
            <a:off x="332816" y="151511"/>
            <a:ext cx="4777066" cy="400110"/>
          </a:xfrm>
          <a:prstGeom prst="rect">
            <a:avLst/>
          </a:prstGeom>
          <a:noFill/>
        </p:spPr>
        <p:txBody>
          <a:bodyPr wrap="square">
            <a:spAutoFit/>
          </a:bodyPr>
          <a:lstStyle/>
          <a:p>
            <a:r>
              <a:rPr lang="bn-IN" sz="2000" u="sng" dirty="0">
                <a:solidFill>
                  <a:srgbClr val="FF0000"/>
                </a:solidFill>
                <a:effectLst/>
                <a:ea typeface="Times New Roman" panose="02020603050405020304" pitchFamily="18" charset="0"/>
                <a:cs typeface="SutonnyOMJ" panose="01010600010101010101" pitchFamily="2" charset="0"/>
              </a:rPr>
              <a:t>বাণিজ্যের বৈশিষ্ট্য (</a:t>
            </a:r>
            <a:r>
              <a:rPr lang="en-IN" sz="2000" u="sng" dirty="0">
                <a:solidFill>
                  <a:srgbClr val="FF0000"/>
                </a:solidFill>
                <a:effectLst/>
                <a:ea typeface="Times New Roman" panose="02020603050405020304" pitchFamily="18" charset="0"/>
              </a:rPr>
              <a:t>Characteristics of Commerce)</a:t>
            </a:r>
            <a:endParaRPr lang="en-US" sz="2000" u="sng" dirty="0">
              <a:solidFill>
                <a:srgbClr val="FF0000"/>
              </a:solidFill>
            </a:endParaRPr>
          </a:p>
        </p:txBody>
      </p:sp>
      <p:sp>
        <p:nvSpPr>
          <p:cNvPr id="7" name="TextBox 6">
            <a:extLst>
              <a:ext uri="{FF2B5EF4-FFF2-40B4-BE49-F238E27FC236}">
                <a16:creationId xmlns:a16="http://schemas.microsoft.com/office/drawing/2014/main" id="{9337937F-F7C3-38F2-5AF0-D2D9E41F8E7F}"/>
              </a:ext>
            </a:extLst>
          </p:cNvPr>
          <p:cNvSpPr txBox="1"/>
          <p:nvPr/>
        </p:nvSpPr>
        <p:spPr>
          <a:xfrm>
            <a:off x="332817" y="551913"/>
            <a:ext cx="6484841" cy="1015663"/>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বাণিজ্য ব্যবসায়ের একটি গুরুত্বপূর্ণ শাখা। এটি শিল্পে উৎপাদিত পণ্যসামগ্রী চূড়ান্ত ভোক্তাদের কাছে পৌঁছে দিয়ে ব্যবসায়ের উদ্দেশ্যকে সফল করে।</a:t>
            </a:r>
            <a:r>
              <a:rPr lang="en-US" sz="2000" dirty="0">
                <a:ea typeface="Times New Roman" panose="02020603050405020304" pitchFamily="18" charset="0"/>
                <a:cs typeface="SutonnyOMJ" panose="01010600010101010101" pitchFamily="2" charset="0"/>
              </a:rPr>
              <a:t> </a:t>
            </a:r>
            <a:r>
              <a:rPr lang="bn-IN" sz="2000" dirty="0">
                <a:ea typeface="Times New Roman" panose="02020603050405020304" pitchFamily="18" charset="0"/>
                <a:cs typeface="SutonnyOMJ" panose="01010600010101010101" pitchFamily="2" charset="0"/>
              </a:rPr>
              <a:t>এতে নিচের বৈশিষ্ট্যগুলো দেখা যায়-</a:t>
            </a:r>
            <a:endParaRPr lang="en-US" sz="2000" dirty="0"/>
          </a:p>
        </p:txBody>
      </p:sp>
      <p:pic>
        <p:nvPicPr>
          <p:cNvPr id="9" name="Picture 8">
            <a:extLst>
              <a:ext uri="{FF2B5EF4-FFF2-40B4-BE49-F238E27FC236}">
                <a16:creationId xmlns:a16="http://schemas.microsoft.com/office/drawing/2014/main" id="{C531FDA8-066A-D0E3-536C-B6A404278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2121" y="0"/>
            <a:ext cx="5109880" cy="2225554"/>
          </a:xfrm>
          <a:prstGeom prst="rect">
            <a:avLst/>
          </a:prstGeom>
        </p:spPr>
      </p:pic>
      <p:sp>
        <p:nvSpPr>
          <p:cNvPr id="11" name="TextBox 10">
            <a:extLst>
              <a:ext uri="{FF2B5EF4-FFF2-40B4-BE49-F238E27FC236}">
                <a16:creationId xmlns:a16="http://schemas.microsoft.com/office/drawing/2014/main" id="{FB0C0ED8-0BC7-A68C-8750-F08A09DC4486}"/>
              </a:ext>
            </a:extLst>
          </p:cNvPr>
          <p:cNvSpPr txBox="1"/>
          <p:nvPr/>
        </p:nvSpPr>
        <p:spPr>
          <a:xfrm>
            <a:off x="9554694" y="1825444"/>
            <a:ext cx="1643903" cy="400110"/>
          </a:xfrm>
          <a:prstGeom prst="rect">
            <a:avLst/>
          </a:prstGeom>
          <a:noFill/>
        </p:spPr>
        <p:txBody>
          <a:bodyPr wrap="square">
            <a:spAutoFit/>
          </a:bodyPr>
          <a:lstStyle/>
          <a:p>
            <a:r>
              <a:rPr lang="bn-IN" sz="2000" dirty="0">
                <a:solidFill>
                  <a:srgbClr val="FF0000"/>
                </a:solidFill>
                <a:effectLst/>
                <a:highlight>
                  <a:srgbClr val="FFFF00"/>
                </a:highlight>
                <a:ea typeface="Times New Roman" panose="02020603050405020304" pitchFamily="18" charset="0"/>
                <a:cs typeface="SutonnyOMJ" panose="01010600010101010101" pitchFamily="2" charset="0"/>
              </a:rPr>
              <a:t>বাণিজ্যের বৈশিষ্ট্য </a:t>
            </a:r>
            <a:endParaRPr lang="en-US" dirty="0">
              <a:highlight>
                <a:srgbClr val="FFFF00"/>
              </a:highlight>
            </a:endParaRPr>
          </a:p>
        </p:txBody>
      </p:sp>
      <p:sp>
        <p:nvSpPr>
          <p:cNvPr id="13" name="TextBox 12">
            <a:extLst>
              <a:ext uri="{FF2B5EF4-FFF2-40B4-BE49-F238E27FC236}">
                <a16:creationId xmlns:a16="http://schemas.microsoft.com/office/drawing/2014/main" id="{2C2F6765-5B84-EFA2-15C9-95BE6AD1680F}"/>
              </a:ext>
            </a:extLst>
          </p:cNvPr>
          <p:cNvSpPr txBox="1"/>
          <p:nvPr/>
        </p:nvSpPr>
        <p:spPr>
          <a:xfrm>
            <a:off x="402853" y="1567576"/>
            <a:ext cx="3768537"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6"/>
                </a:solidFill>
                <a:effectLst/>
                <a:ea typeface="Times New Roman" panose="02020603050405020304" pitchFamily="18" charset="0"/>
                <a:cs typeface="SutonnyOMJ" panose="01010600010101010101" pitchFamily="2" charset="0"/>
              </a:rPr>
              <a:t>ব‍্যবসায়ের শাখা (</a:t>
            </a:r>
            <a:r>
              <a:rPr lang="en-IN" sz="2000" u="sng" kern="100" dirty="0">
                <a:solidFill>
                  <a:schemeClr val="accent6"/>
                </a:solidFill>
                <a:effectLst/>
                <a:ea typeface="Times New Roman" panose="02020603050405020304" pitchFamily="18" charset="0"/>
                <a:cs typeface="Vrinda"/>
              </a:rPr>
              <a:t>Branch of business): </a:t>
            </a:r>
            <a:endParaRPr lang="en-US" sz="1400" u="sng" kern="100" dirty="0">
              <a:solidFill>
                <a:schemeClr val="accent6"/>
              </a:solidFill>
              <a:effectLst/>
              <a:latin typeface="Aptos" panose="02110004020202020204"/>
              <a:ea typeface="Times New Roman" panose="02020603050405020304" pitchFamily="18" charset="0"/>
              <a:cs typeface="Vrinda"/>
            </a:endParaRPr>
          </a:p>
        </p:txBody>
      </p:sp>
      <p:pic>
        <p:nvPicPr>
          <p:cNvPr id="15" name="Picture 14">
            <a:extLst>
              <a:ext uri="{FF2B5EF4-FFF2-40B4-BE49-F238E27FC236}">
                <a16:creationId xmlns:a16="http://schemas.microsoft.com/office/drawing/2014/main" id="{F84711C7-9EA4-7428-9F19-E55C4434F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2120" y="2225554"/>
            <a:ext cx="5109880" cy="2273730"/>
          </a:xfrm>
          <a:prstGeom prst="rect">
            <a:avLst/>
          </a:prstGeom>
        </p:spPr>
      </p:pic>
      <p:sp>
        <p:nvSpPr>
          <p:cNvPr id="17" name="TextBox 16">
            <a:extLst>
              <a:ext uri="{FF2B5EF4-FFF2-40B4-BE49-F238E27FC236}">
                <a16:creationId xmlns:a16="http://schemas.microsoft.com/office/drawing/2014/main" id="{8C7E40DF-5A1F-47D1-A2E8-B1792B370595}"/>
              </a:ext>
            </a:extLst>
          </p:cNvPr>
          <p:cNvSpPr txBox="1"/>
          <p:nvPr/>
        </p:nvSpPr>
        <p:spPr>
          <a:xfrm>
            <a:off x="8988237" y="3639093"/>
            <a:ext cx="1388408" cy="400110"/>
          </a:xfrm>
          <a:prstGeom prst="rect">
            <a:avLst/>
          </a:prstGeom>
          <a:noFill/>
        </p:spPr>
        <p:txBody>
          <a:bodyPr wrap="square">
            <a:spAutoFit/>
          </a:bodyPr>
          <a:lstStyle/>
          <a:p>
            <a:r>
              <a:rPr lang="bn-IN" sz="2000" kern="100" dirty="0">
                <a:solidFill>
                  <a:schemeClr val="accent6"/>
                </a:solidFill>
                <a:effectLst/>
                <a:ea typeface="Times New Roman" panose="02020603050405020304" pitchFamily="18" charset="0"/>
                <a:cs typeface="SutonnyOMJ" panose="01010600010101010101" pitchFamily="2" charset="0"/>
              </a:rPr>
              <a:t>ব‍্যবসায়ের শাখা </a:t>
            </a:r>
            <a:endParaRPr lang="en-US" dirty="0"/>
          </a:p>
        </p:txBody>
      </p:sp>
      <p:sp>
        <p:nvSpPr>
          <p:cNvPr id="19" name="TextBox 18">
            <a:extLst>
              <a:ext uri="{FF2B5EF4-FFF2-40B4-BE49-F238E27FC236}">
                <a16:creationId xmlns:a16="http://schemas.microsoft.com/office/drawing/2014/main" id="{F02CBEB4-31A4-5522-0068-462340DD15A6}"/>
              </a:ext>
            </a:extLst>
          </p:cNvPr>
          <p:cNvSpPr txBox="1"/>
          <p:nvPr/>
        </p:nvSpPr>
        <p:spPr>
          <a:xfrm>
            <a:off x="465045" y="1990979"/>
            <a:ext cx="6484843" cy="70788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বাণিজ্য ব্যবসায়ের বণ্টনকারী শাখা। শিল্পের কাজ শেষ হওয়ার পরই বাণিজ্যের কাজ শুরু হয়। এটি ছাড়া শিল্পে উৎপাদিত পণ্য চূড়ান্ত ভোক্তার কাছে পৌঁছানো যায় না।</a:t>
            </a:r>
            <a:endParaRPr lang="en-US" sz="1400" kern="100" dirty="0">
              <a:effectLst/>
              <a:latin typeface="Aptos" panose="02110004020202020204"/>
              <a:ea typeface="Times New Roman" panose="02020603050405020304" pitchFamily="18" charset="0"/>
              <a:cs typeface="Vrinda"/>
            </a:endParaRPr>
          </a:p>
        </p:txBody>
      </p:sp>
      <p:sp>
        <p:nvSpPr>
          <p:cNvPr id="21" name="TextBox 20">
            <a:extLst>
              <a:ext uri="{FF2B5EF4-FFF2-40B4-BE49-F238E27FC236}">
                <a16:creationId xmlns:a16="http://schemas.microsoft.com/office/drawing/2014/main" id="{62DF1B60-53A7-B452-A149-71FF02B40BDE}"/>
              </a:ext>
            </a:extLst>
          </p:cNvPr>
          <p:cNvSpPr txBox="1"/>
          <p:nvPr/>
        </p:nvSpPr>
        <p:spPr>
          <a:xfrm>
            <a:off x="465044" y="2698865"/>
            <a:ext cx="2941544"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6"/>
                </a:solidFill>
                <a:effectLst/>
                <a:ea typeface="Times New Roman" panose="02020603050405020304" pitchFamily="18" charset="0"/>
                <a:cs typeface="SutonnyOMJ" panose="01010600010101010101" pitchFamily="2" charset="0"/>
              </a:rPr>
              <a:t>মুনাফা অর্জন (</a:t>
            </a:r>
            <a:r>
              <a:rPr lang="en-IN" sz="2000" u="sng" kern="100" dirty="0">
                <a:solidFill>
                  <a:schemeClr val="accent6"/>
                </a:solidFill>
                <a:effectLst/>
                <a:ea typeface="Times New Roman" panose="02020603050405020304" pitchFamily="18" charset="0"/>
                <a:cs typeface="Vrinda"/>
              </a:rPr>
              <a:t>Earning profit): </a:t>
            </a:r>
            <a:endParaRPr lang="en-US" sz="1400" u="sng" kern="100" dirty="0">
              <a:solidFill>
                <a:schemeClr val="accent6"/>
              </a:solidFill>
              <a:effectLst/>
              <a:latin typeface="Aptos" panose="02110004020202020204"/>
              <a:ea typeface="Times New Roman" panose="02020603050405020304" pitchFamily="18" charset="0"/>
              <a:cs typeface="Vrinda"/>
            </a:endParaRPr>
          </a:p>
        </p:txBody>
      </p:sp>
      <p:pic>
        <p:nvPicPr>
          <p:cNvPr id="23" name="Picture 22">
            <a:extLst>
              <a:ext uri="{FF2B5EF4-FFF2-40B4-BE49-F238E27FC236}">
                <a16:creationId xmlns:a16="http://schemas.microsoft.com/office/drawing/2014/main" id="{B8DC8F8A-282D-1C73-1D90-AB38CE56A8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1951" y="2661659"/>
            <a:ext cx="2450167" cy="1837625"/>
          </a:xfrm>
          <a:prstGeom prst="rect">
            <a:avLst/>
          </a:prstGeom>
        </p:spPr>
      </p:pic>
      <p:sp>
        <p:nvSpPr>
          <p:cNvPr id="25" name="TextBox 24">
            <a:extLst>
              <a:ext uri="{FF2B5EF4-FFF2-40B4-BE49-F238E27FC236}">
                <a16:creationId xmlns:a16="http://schemas.microsoft.com/office/drawing/2014/main" id="{BEB8B518-9790-B53A-ECD0-7B707E7B0CD9}"/>
              </a:ext>
            </a:extLst>
          </p:cNvPr>
          <p:cNvSpPr txBox="1"/>
          <p:nvPr/>
        </p:nvSpPr>
        <p:spPr>
          <a:xfrm>
            <a:off x="4842062" y="3098975"/>
            <a:ext cx="1253938" cy="400110"/>
          </a:xfrm>
          <a:prstGeom prst="rect">
            <a:avLst/>
          </a:prstGeom>
          <a:noFill/>
        </p:spPr>
        <p:txBody>
          <a:bodyPr wrap="square">
            <a:spAutoFit/>
          </a:bodyPr>
          <a:lstStyle/>
          <a:p>
            <a:r>
              <a:rPr lang="bn-IN" sz="2000" kern="100" dirty="0">
                <a:solidFill>
                  <a:schemeClr val="accent6"/>
                </a:solidFill>
                <a:effectLst/>
                <a:ea typeface="Times New Roman" panose="02020603050405020304" pitchFamily="18" charset="0"/>
                <a:cs typeface="SutonnyOMJ" panose="01010600010101010101" pitchFamily="2" charset="0"/>
              </a:rPr>
              <a:t>মুনাফা অর্জন </a:t>
            </a:r>
            <a:endParaRPr lang="en-US" dirty="0"/>
          </a:p>
        </p:txBody>
      </p:sp>
      <p:sp>
        <p:nvSpPr>
          <p:cNvPr id="27" name="TextBox 26">
            <a:extLst>
              <a:ext uri="{FF2B5EF4-FFF2-40B4-BE49-F238E27FC236}">
                <a16:creationId xmlns:a16="http://schemas.microsoft.com/office/drawing/2014/main" id="{96B853EF-BC26-AB71-6505-9284D2952F27}"/>
              </a:ext>
            </a:extLst>
          </p:cNvPr>
          <p:cNvSpPr txBox="1"/>
          <p:nvPr/>
        </p:nvSpPr>
        <p:spPr>
          <a:xfrm>
            <a:off x="465043" y="3154102"/>
            <a:ext cx="3918697" cy="1323439"/>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ব্যবসায়ের মূল উদ্দেশ্য ও বৈশিষ্ট্য হলো মুনাফা অর্জন। এর গুরুত্বপূর্ণ শাখা হিসেবে বাণিজ্যেরও উদ্দেশ্য মুনাফা অর্জন। এ কারণে মানুষ ঝুঁকি নিয়ে বাণিজ্যের কাজ করে।</a:t>
            </a:r>
            <a:endParaRPr lang="en-US" sz="1400" kern="100" dirty="0">
              <a:effectLst/>
              <a:latin typeface="Aptos" panose="02110004020202020204"/>
              <a:ea typeface="Times New Roman" panose="02020603050405020304" pitchFamily="18" charset="0"/>
              <a:cs typeface="Vrinda"/>
            </a:endParaRPr>
          </a:p>
        </p:txBody>
      </p:sp>
      <p:sp>
        <p:nvSpPr>
          <p:cNvPr id="29" name="TextBox 28">
            <a:extLst>
              <a:ext uri="{FF2B5EF4-FFF2-40B4-BE49-F238E27FC236}">
                <a16:creationId xmlns:a16="http://schemas.microsoft.com/office/drawing/2014/main" id="{696DB954-2F36-58BD-E58E-DB5E82FA7BB4}"/>
              </a:ext>
            </a:extLst>
          </p:cNvPr>
          <p:cNvSpPr txBox="1"/>
          <p:nvPr/>
        </p:nvSpPr>
        <p:spPr>
          <a:xfrm>
            <a:off x="332816" y="4477541"/>
            <a:ext cx="4509246"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6"/>
                </a:solidFill>
                <a:effectLst/>
                <a:ea typeface="Times New Roman" panose="02020603050405020304" pitchFamily="18" charset="0"/>
                <a:cs typeface="SutonnyOMJ" panose="01010600010101010101" pitchFamily="2" charset="0"/>
              </a:rPr>
              <a:t>বিভিন্ন উপযোগ সৃষ্টি (</a:t>
            </a:r>
            <a:r>
              <a:rPr lang="en-IN" sz="2000" u="sng" kern="100" dirty="0">
                <a:solidFill>
                  <a:schemeClr val="accent6"/>
                </a:solidFill>
                <a:effectLst/>
                <a:ea typeface="Times New Roman" panose="02020603050405020304" pitchFamily="18" charset="0"/>
                <a:cs typeface="Vrinda"/>
              </a:rPr>
              <a:t>Creating various utility): </a:t>
            </a:r>
            <a:endParaRPr lang="en-US" sz="1400" u="sng" kern="100" dirty="0">
              <a:solidFill>
                <a:schemeClr val="accent6"/>
              </a:solidFill>
              <a:effectLst/>
              <a:latin typeface="Aptos" panose="02110004020202020204"/>
              <a:ea typeface="Times New Roman" panose="02020603050405020304" pitchFamily="18" charset="0"/>
              <a:cs typeface="Vrinda"/>
            </a:endParaRPr>
          </a:p>
        </p:txBody>
      </p:sp>
      <p:pic>
        <p:nvPicPr>
          <p:cNvPr id="31" name="Picture 30">
            <a:extLst>
              <a:ext uri="{FF2B5EF4-FFF2-40B4-BE49-F238E27FC236}">
                <a16:creationId xmlns:a16="http://schemas.microsoft.com/office/drawing/2014/main" id="{7DB3F95A-4BC5-6210-7BB0-1F2B03246B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7545" y="4499284"/>
            <a:ext cx="3724456" cy="2273730"/>
          </a:xfrm>
          <a:prstGeom prst="rect">
            <a:avLst/>
          </a:prstGeom>
        </p:spPr>
      </p:pic>
      <p:sp>
        <p:nvSpPr>
          <p:cNvPr id="33" name="TextBox 32">
            <a:extLst>
              <a:ext uri="{FF2B5EF4-FFF2-40B4-BE49-F238E27FC236}">
                <a16:creationId xmlns:a16="http://schemas.microsoft.com/office/drawing/2014/main" id="{517BB77D-07F7-5D56-AB0D-5F29A9826755}"/>
              </a:ext>
            </a:extLst>
          </p:cNvPr>
          <p:cNvSpPr txBox="1"/>
          <p:nvPr/>
        </p:nvSpPr>
        <p:spPr>
          <a:xfrm>
            <a:off x="465042" y="4901890"/>
            <a:ext cx="7307357"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বাণিজ্যের মাধ্যমে বিভিন্ন ধরনের উপযোগ সৃষ্টি হয়। এক্ষেত্রে কেনা-বেচার মাধ্যমে স্বত্বগত; পরিবহনের মাধ্যমে স্থানগত; গুদামজাতকরণের মাধ্যমে সময়গত, বিমার মাধ্যমে ঝুঁকিগত; ব্যাংকিংয়ের মাধ্যমে অর্থগত এবং যোগাযোগের মাধ্যমে তথ্য সংক্রান্ত উপযোগ সৃষ্টি হয়।</a:t>
            </a:r>
            <a:endParaRPr lang="en-US" sz="1400" kern="100" dirty="0">
              <a:effectLst/>
              <a:latin typeface="Aptos" panose="02110004020202020204"/>
              <a:ea typeface="Times New Roman" panose="02020603050405020304" pitchFamily="18" charset="0"/>
              <a:cs typeface="Vrinda"/>
            </a:endParaRPr>
          </a:p>
        </p:txBody>
      </p:sp>
      <p:sp>
        <p:nvSpPr>
          <p:cNvPr id="35" name="TextBox 34">
            <a:extLst>
              <a:ext uri="{FF2B5EF4-FFF2-40B4-BE49-F238E27FC236}">
                <a16:creationId xmlns:a16="http://schemas.microsoft.com/office/drawing/2014/main" id="{AAC8D2C4-31D8-A772-919F-64C027145021}"/>
              </a:ext>
            </a:extLst>
          </p:cNvPr>
          <p:cNvSpPr txBox="1"/>
          <p:nvPr/>
        </p:nvSpPr>
        <p:spPr>
          <a:xfrm>
            <a:off x="9398937" y="5390793"/>
            <a:ext cx="2321856" cy="400110"/>
          </a:xfrm>
          <a:prstGeom prst="rect">
            <a:avLst/>
          </a:prstGeom>
          <a:noFill/>
        </p:spPr>
        <p:txBody>
          <a:bodyPr wrap="square">
            <a:spAutoFit/>
          </a:bodyPr>
          <a:lstStyle/>
          <a:p>
            <a:r>
              <a:rPr lang="bn-IN" sz="2000" kern="100" dirty="0">
                <a:effectLst/>
                <a:latin typeface="+mn-lt"/>
                <a:ea typeface="Times New Roman" panose="02020603050405020304" pitchFamily="18" charset="0"/>
                <a:cs typeface="SutonnyOMJ" panose="01010600010101010101" pitchFamily="2" charset="0"/>
              </a:rPr>
              <a:t>ব্যাংকিংয়ের মাধ্যমে অর্থগত </a:t>
            </a:r>
            <a:endParaRPr lang="en-US" dirty="0"/>
          </a:p>
        </p:txBody>
      </p:sp>
    </p:spTree>
    <p:extLst>
      <p:ext uri="{BB962C8B-B14F-4D97-AF65-F5344CB8AC3E}">
        <p14:creationId xmlns:p14="http://schemas.microsoft.com/office/powerpoint/2010/main" val="2480047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barn(inVertical)">
                                      <p:cBhvr>
                                        <p:cTn id="64" dur="500"/>
                                        <p:tgtEl>
                                          <p:spTgt spid="25"/>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ppt_x"/>
                                          </p:val>
                                        </p:tav>
                                        <p:tav tm="100000">
                                          <p:val>
                                            <p:strVal val="#ppt_x"/>
                                          </p:val>
                                        </p:tav>
                                      </p:tavLst>
                                    </p:anim>
                                    <p:anim calcmode="lin" valueType="num">
                                      <p:cBhvr additive="base">
                                        <p:cTn id="7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ppt_x"/>
                                          </p:val>
                                        </p:tav>
                                        <p:tav tm="100000">
                                          <p:val>
                                            <p:strVal val="#ppt_x"/>
                                          </p:val>
                                        </p:tav>
                                      </p:tavLst>
                                    </p:anim>
                                    <p:anim calcmode="lin" valueType="num">
                                      <p:cBhvr additive="base">
                                        <p:cTn id="8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1000"/>
                                        <p:tgtEl>
                                          <p:spTgt spid="29"/>
                                        </p:tgtEl>
                                      </p:cBhvr>
                                    </p:animEffect>
                                    <p:anim calcmode="lin" valueType="num">
                                      <p:cBhvr>
                                        <p:cTn id="95" dur="1000" fill="hold"/>
                                        <p:tgtEl>
                                          <p:spTgt spid="29"/>
                                        </p:tgtEl>
                                        <p:attrNameLst>
                                          <p:attrName>ppt_x</p:attrName>
                                        </p:attrNameLst>
                                      </p:cBhvr>
                                      <p:tavLst>
                                        <p:tav tm="0">
                                          <p:val>
                                            <p:strVal val="#ppt_x"/>
                                          </p:val>
                                        </p:tav>
                                        <p:tav tm="100000">
                                          <p:val>
                                            <p:strVal val="#ppt_x"/>
                                          </p:val>
                                        </p:tav>
                                      </p:tavLst>
                                    </p:anim>
                                    <p:anim calcmode="lin" valueType="num">
                                      <p:cBhvr>
                                        <p:cTn id="9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fill="hold"/>
                                        <p:tgtEl>
                                          <p:spTgt spid="33"/>
                                        </p:tgtEl>
                                        <p:attrNameLst>
                                          <p:attrName>ppt_x</p:attrName>
                                        </p:attrNameLst>
                                      </p:cBhvr>
                                      <p:tavLst>
                                        <p:tav tm="0">
                                          <p:val>
                                            <p:strVal val="#ppt_x"/>
                                          </p:val>
                                        </p:tav>
                                        <p:tav tm="100000">
                                          <p:val>
                                            <p:strVal val="#ppt_x"/>
                                          </p:val>
                                        </p:tav>
                                      </p:tavLst>
                                    </p:anim>
                                    <p:anim calcmode="lin" valueType="num">
                                      <p:cBhvr additive="base">
                                        <p:cTn id="10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P spid="13" grpId="0"/>
      <p:bldP spid="17" grpId="0"/>
      <p:bldP spid="19" grpId="0"/>
      <p:bldP spid="21" grpId="0"/>
      <p:bldP spid="25" grpId="0"/>
      <p:bldP spid="27" grpId="0"/>
      <p:bldP spid="29" grpId="0"/>
      <p:bldP spid="33"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2416BD-0CDE-0A5B-A7EE-D42F6ACF3EAD}"/>
              </a:ext>
            </a:extLst>
          </p:cNvPr>
          <p:cNvSpPr txBox="1"/>
          <p:nvPr/>
        </p:nvSpPr>
        <p:spPr>
          <a:xfrm>
            <a:off x="299198" y="246432"/>
            <a:ext cx="6138582" cy="400110"/>
          </a:xfrm>
          <a:prstGeom prst="rect">
            <a:avLst/>
          </a:prstGeom>
          <a:noFill/>
        </p:spPr>
        <p:txBody>
          <a:bodyPr wrap="square">
            <a:spAutoFit/>
          </a:bodyPr>
          <a:lstStyle/>
          <a:p>
            <a:r>
              <a:rPr lang="bn-IN" sz="2000" u="sng" dirty="0">
                <a:solidFill>
                  <a:schemeClr val="accent4"/>
                </a:solidFill>
                <a:effectLst/>
                <a:ea typeface="Times New Roman" panose="02020603050405020304" pitchFamily="18" charset="0"/>
                <a:cs typeface="SutonnyOMJ" panose="01010600010101010101" pitchFamily="2" charset="0"/>
              </a:rPr>
              <a:t>চলতি মূলধনের আধিক্য (</a:t>
            </a:r>
            <a:r>
              <a:rPr lang="en-IN" sz="2000" u="sng" dirty="0">
                <a:solidFill>
                  <a:schemeClr val="accent4"/>
                </a:solidFill>
                <a:effectLst/>
                <a:ea typeface="Times New Roman" panose="02020603050405020304" pitchFamily="18" charset="0"/>
              </a:rPr>
              <a:t>Abundance of working capital):</a:t>
            </a:r>
            <a:endParaRPr lang="en-US" sz="2000" u="sng" dirty="0">
              <a:solidFill>
                <a:schemeClr val="accent4"/>
              </a:solidFill>
            </a:endParaRPr>
          </a:p>
        </p:txBody>
      </p:sp>
      <p:sp>
        <p:nvSpPr>
          <p:cNvPr id="6" name="TextBox 5">
            <a:extLst>
              <a:ext uri="{FF2B5EF4-FFF2-40B4-BE49-F238E27FC236}">
                <a16:creationId xmlns:a16="http://schemas.microsoft.com/office/drawing/2014/main" id="{48996B50-262D-AEBF-29E4-CC71FDEA2F7F}"/>
              </a:ext>
            </a:extLst>
          </p:cNvPr>
          <p:cNvSpPr txBox="1"/>
          <p:nvPr/>
        </p:nvSpPr>
        <p:spPr>
          <a:xfrm>
            <a:off x="339540" y="646542"/>
            <a:ext cx="6098240" cy="1323439"/>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বাণিজ্যের প্রধান কাজ হলো পণ্যসামগ্রী ক্রেতা ও ভোক্তার কাছে পৌছানো। এজন্য এতে চলতি মূলধন বেশি প্রয়োজন হয়। উৎপাদিত পণ্যসামগ্রী বিক্রি হয়ে আবার নগদ অর্থে ফিরে আসে। এভাবে কেনা-বেচা যত বেশি হয়, মুনাফার সম্ভাবনাও তত বেশি থাকে।</a:t>
            </a:r>
            <a:endParaRPr lang="en-US" sz="2000" dirty="0"/>
          </a:p>
        </p:txBody>
      </p:sp>
      <p:sp>
        <p:nvSpPr>
          <p:cNvPr id="10" name="TextBox 9">
            <a:extLst>
              <a:ext uri="{FF2B5EF4-FFF2-40B4-BE49-F238E27FC236}">
                <a16:creationId xmlns:a16="http://schemas.microsoft.com/office/drawing/2014/main" id="{D1B821A0-A729-EEA5-4F26-BF0777571C99}"/>
              </a:ext>
            </a:extLst>
          </p:cNvPr>
          <p:cNvSpPr txBox="1"/>
          <p:nvPr/>
        </p:nvSpPr>
        <p:spPr>
          <a:xfrm>
            <a:off x="400052" y="2115306"/>
            <a:ext cx="6098240"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4"/>
                </a:solidFill>
                <a:effectLst/>
                <a:ea typeface="Times New Roman" panose="02020603050405020304" pitchFamily="18" charset="0"/>
                <a:cs typeface="SutonnyOMJ" panose="01010600010101010101" pitchFamily="2" charset="0"/>
              </a:rPr>
              <a:t>বিনিয়োগ স্থানান্তরের সুযোগ (</a:t>
            </a:r>
            <a:r>
              <a:rPr lang="en-IN" sz="2000" u="sng" kern="100" dirty="0">
                <a:solidFill>
                  <a:schemeClr val="accent4"/>
                </a:solidFill>
                <a:effectLst/>
                <a:ea typeface="Times New Roman" panose="02020603050405020304" pitchFamily="18" charset="0"/>
                <a:cs typeface="Vrinda"/>
              </a:rPr>
              <a:t>Easy transfer of investment):</a:t>
            </a:r>
            <a:endParaRPr lang="en-US" sz="1400" u="sng" kern="100" dirty="0">
              <a:solidFill>
                <a:schemeClr val="accent4"/>
              </a:solidFill>
              <a:effectLst/>
              <a:latin typeface="Aptos" panose="02110004020202020204"/>
              <a:ea typeface="Times New Roman" panose="02020603050405020304" pitchFamily="18" charset="0"/>
              <a:cs typeface="Vrinda"/>
            </a:endParaRPr>
          </a:p>
        </p:txBody>
      </p:sp>
      <p:sp>
        <p:nvSpPr>
          <p:cNvPr id="12" name="TextBox 11">
            <a:extLst>
              <a:ext uri="{FF2B5EF4-FFF2-40B4-BE49-F238E27FC236}">
                <a16:creationId xmlns:a16="http://schemas.microsoft.com/office/drawing/2014/main" id="{49B3795B-9595-30A8-B93A-A78A61085FF9}"/>
              </a:ext>
            </a:extLst>
          </p:cNvPr>
          <p:cNvSpPr txBox="1"/>
          <p:nvPr/>
        </p:nvSpPr>
        <p:spPr>
          <a:xfrm>
            <a:off x="400052" y="2583961"/>
            <a:ext cx="6098240" cy="1323439"/>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বাণিজ্যের এক খাত হতে অন্য খাতে বা এক দেশ হতে অন্য দেশে সহজেই বিনিয়োগ স্থানান্তর করা যায়। ব্যবসায়ী প্রয়োজনে দ্রুত পুঁজি প্রত্যাহারও করে নিতে পারেন। তাই শিল্পের চেয়ে বাণিজ্যের ক্ষেত্রে সহজে বিনিয়োগ স্থানান্তর করার সুযোগ রয়েছে।</a:t>
            </a:r>
            <a:endParaRPr lang="en-US" sz="1400" kern="100" dirty="0">
              <a:effectLst/>
              <a:latin typeface="Aptos" panose="02110004020202020204"/>
              <a:ea typeface="Times New Roman" panose="02020603050405020304" pitchFamily="18" charset="0"/>
              <a:cs typeface="Vrinda"/>
            </a:endParaRPr>
          </a:p>
        </p:txBody>
      </p:sp>
      <p:pic>
        <p:nvPicPr>
          <p:cNvPr id="16" name="Picture 15">
            <a:extLst>
              <a:ext uri="{FF2B5EF4-FFF2-40B4-BE49-F238E27FC236}">
                <a16:creationId xmlns:a16="http://schemas.microsoft.com/office/drawing/2014/main" id="{7D4172B3-46E2-5D62-ECE9-2F0273BC0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7067" y="47273"/>
            <a:ext cx="4064933" cy="2045652"/>
          </a:xfrm>
          <a:prstGeom prst="rect">
            <a:avLst/>
          </a:prstGeom>
        </p:spPr>
      </p:pic>
      <p:sp>
        <p:nvSpPr>
          <p:cNvPr id="20" name="TextBox 19">
            <a:extLst>
              <a:ext uri="{FF2B5EF4-FFF2-40B4-BE49-F238E27FC236}">
                <a16:creationId xmlns:a16="http://schemas.microsoft.com/office/drawing/2014/main" id="{F105AE86-AFB3-B8C9-133A-10E89CD446A3}"/>
              </a:ext>
            </a:extLst>
          </p:cNvPr>
          <p:cNvSpPr txBox="1"/>
          <p:nvPr/>
        </p:nvSpPr>
        <p:spPr>
          <a:xfrm>
            <a:off x="7526992" y="51657"/>
            <a:ext cx="2006973" cy="400110"/>
          </a:xfrm>
          <a:prstGeom prst="rect">
            <a:avLst/>
          </a:prstGeom>
          <a:noFill/>
        </p:spPr>
        <p:txBody>
          <a:bodyPr wrap="square">
            <a:spAutoFit/>
          </a:bodyPr>
          <a:lstStyle/>
          <a:p>
            <a:r>
              <a:rPr lang="bn-IN" sz="2000" u="sng" dirty="0">
                <a:solidFill>
                  <a:srgbClr val="FF0000"/>
                </a:solidFill>
                <a:effectLst/>
                <a:ea typeface="Times New Roman" panose="02020603050405020304" pitchFamily="18" charset="0"/>
                <a:cs typeface="SutonnyOMJ" panose="01010600010101010101" pitchFamily="2" charset="0"/>
              </a:rPr>
              <a:t>চলতি মূলধনের আধিক্য </a:t>
            </a:r>
            <a:endParaRPr lang="en-US" dirty="0">
              <a:solidFill>
                <a:srgbClr val="FF0000"/>
              </a:solidFill>
            </a:endParaRPr>
          </a:p>
        </p:txBody>
      </p:sp>
      <p:pic>
        <p:nvPicPr>
          <p:cNvPr id="24" name="Picture 23">
            <a:extLst>
              <a:ext uri="{FF2B5EF4-FFF2-40B4-BE49-F238E27FC236}">
                <a16:creationId xmlns:a16="http://schemas.microsoft.com/office/drawing/2014/main" id="{3BB9375F-F4D5-6F15-B07F-87C3EEEFF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9435" y="2097308"/>
            <a:ext cx="3878075" cy="2118379"/>
          </a:xfrm>
          <a:prstGeom prst="rect">
            <a:avLst/>
          </a:prstGeom>
        </p:spPr>
      </p:pic>
      <p:sp>
        <p:nvSpPr>
          <p:cNvPr id="28" name="TextBox 27">
            <a:extLst>
              <a:ext uri="{FF2B5EF4-FFF2-40B4-BE49-F238E27FC236}">
                <a16:creationId xmlns:a16="http://schemas.microsoft.com/office/drawing/2014/main" id="{BF6D062A-E885-58E7-C372-8B0B518BEB0A}"/>
              </a:ext>
            </a:extLst>
          </p:cNvPr>
          <p:cNvSpPr txBox="1"/>
          <p:nvPr/>
        </p:nvSpPr>
        <p:spPr>
          <a:xfrm>
            <a:off x="9382686" y="2170036"/>
            <a:ext cx="2356597" cy="400110"/>
          </a:xfrm>
          <a:prstGeom prst="rect">
            <a:avLst/>
          </a:prstGeom>
          <a:noFill/>
        </p:spPr>
        <p:txBody>
          <a:bodyPr wrap="square">
            <a:spAutoFit/>
          </a:bodyPr>
          <a:lstStyle/>
          <a:p>
            <a:r>
              <a:rPr lang="bn-IN" sz="2000" u="sng" kern="100" dirty="0">
                <a:solidFill>
                  <a:schemeClr val="accent4"/>
                </a:solidFill>
                <a:effectLst/>
                <a:highlight>
                  <a:srgbClr val="FFFF00"/>
                </a:highlight>
                <a:ea typeface="Times New Roman" panose="02020603050405020304" pitchFamily="18" charset="0"/>
                <a:cs typeface="SutonnyOMJ" panose="01010600010101010101" pitchFamily="2" charset="0"/>
              </a:rPr>
              <a:t>বিনিয়োগ স্থানান্তরের সুযোগ </a:t>
            </a:r>
            <a:endParaRPr lang="en-US" dirty="0">
              <a:highlight>
                <a:srgbClr val="FFFF00"/>
              </a:highlight>
            </a:endParaRPr>
          </a:p>
        </p:txBody>
      </p:sp>
      <p:sp>
        <p:nvSpPr>
          <p:cNvPr id="32" name="TextBox 31">
            <a:extLst>
              <a:ext uri="{FF2B5EF4-FFF2-40B4-BE49-F238E27FC236}">
                <a16:creationId xmlns:a16="http://schemas.microsoft.com/office/drawing/2014/main" id="{6DB23826-4F8D-770D-B65E-6D7E1326B65A}"/>
              </a:ext>
            </a:extLst>
          </p:cNvPr>
          <p:cNvSpPr txBox="1"/>
          <p:nvPr/>
        </p:nvSpPr>
        <p:spPr>
          <a:xfrm>
            <a:off x="339540" y="4006877"/>
            <a:ext cx="6626036" cy="400110"/>
          </a:xfrm>
          <a:prstGeom prst="rect">
            <a:avLst/>
          </a:prstGeom>
          <a:noFill/>
        </p:spPr>
        <p:txBody>
          <a:bodyPr wrap="square">
            <a:spAutoFit/>
          </a:bodyPr>
          <a:lstStyle/>
          <a:p>
            <a:r>
              <a:rPr lang="bn-IN" sz="2000" u="sng" dirty="0">
                <a:solidFill>
                  <a:schemeClr val="accent4"/>
                </a:solidFill>
                <a:effectLst/>
                <a:ea typeface="Times New Roman" panose="02020603050405020304" pitchFamily="18" charset="0"/>
                <a:cs typeface="SutonnyOMJ" panose="01010600010101010101" pitchFamily="2" charset="0"/>
              </a:rPr>
              <a:t>চাহিদা ও যোগানের সমন্বয় (</a:t>
            </a:r>
            <a:r>
              <a:rPr lang="en-IN" sz="2000" u="sng" dirty="0">
                <a:solidFill>
                  <a:schemeClr val="accent4"/>
                </a:solidFill>
                <a:effectLst/>
                <a:ea typeface="Times New Roman" panose="02020603050405020304" pitchFamily="18" charset="0"/>
              </a:rPr>
              <a:t>Coordination of demand and supply):</a:t>
            </a:r>
            <a:endParaRPr lang="en-US" sz="2000" u="sng" dirty="0">
              <a:solidFill>
                <a:schemeClr val="accent4"/>
              </a:solidFill>
            </a:endParaRPr>
          </a:p>
        </p:txBody>
      </p:sp>
      <p:pic>
        <p:nvPicPr>
          <p:cNvPr id="34" name="Picture 33">
            <a:extLst>
              <a:ext uri="{FF2B5EF4-FFF2-40B4-BE49-F238E27FC236}">
                <a16:creationId xmlns:a16="http://schemas.microsoft.com/office/drawing/2014/main" id="{58B524D6-3F5C-189D-9859-865AB7F539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3925" y="4215688"/>
            <a:ext cx="3878075" cy="2587747"/>
          </a:xfrm>
          <a:prstGeom prst="rect">
            <a:avLst/>
          </a:prstGeom>
        </p:spPr>
      </p:pic>
      <p:sp>
        <p:nvSpPr>
          <p:cNvPr id="36" name="TextBox 35">
            <a:extLst>
              <a:ext uri="{FF2B5EF4-FFF2-40B4-BE49-F238E27FC236}">
                <a16:creationId xmlns:a16="http://schemas.microsoft.com/office/drawing/2014/main" id="{81B38824-A3B1-20C3-CF2A-2F6FF838A0BA}"/>
              </a:ext>
            </a:extLst>
          </p:cNvPr>
          <p:cNvSpPr txBox="1"/>
          <p:nvPr/>
        </p:nvSpPr>
        <p:spPr>
          <a:xfrm>
            <a:off x="8723780" y="4438292"/>
            <a:ext cx="2370044" cy="400110"/>
          </a:xfrm>
          <a:prstGeom prst="rect">
            <a:avLst/>
          </a:prstGeom>
          <a:noFill/>
        </p:spPr>
        <p:txBody>
          <a:bodyPr wrap="square">
            <a:spAutoFit/>
          </a:bodyPr>
          <a:lstStyle/>
          <a:p>
            <a:r>
              <a:rPr lang="bn-IN" sz="2000" dirty="0">
                <a:solidFill>
                  <a:schemeClr val="accent4"/>
                </a:solidFill>
                <a:effectLst/>
                <a:highlight>
                  <a:srgbClr val="FFFF00"/>
                </a:highlight>
                <a:ea typeface="Times New Roman" panose="02020603050405020304" pitchFamily="18" charset="0"/>
                <a:cs typeface="SutonnyOMJ" panose="01010600010101010101" pitchFamily="2" charset="0"/>
              </a:rPr>
              <a:t>চাহিদা ও যোগানের সমন্বয় </a:t>
            </a:r>
            <a:endParaRPr lang="en-US" dirty="0">
              <a:highlight>
                <a:srgbClr val="FFFF00"/>
              </a:highlight>
            </a:endParaRPr>
          </a:p>
        </p:txBody>
      </p:sp>
      <p:sp>
        <p:nvSpPr>
          <p:cNvPr id="38" name="TextBox 37">
            <a:extLst>
              <a:ext uri="{FF2B5EF4-FFF2-40B4-BE49-F238E27FC236}">
                <a16:creationId xmlns:a16="http://schemas.microsoft.com/office/drawing/2014/main" id="{A3E49AD6-D8D4-8686-B6A9-F78337B53604}"/>
              </a:ext>
            </a:extLst>
          </p:cNvPr>
          <p:cNvSpPr txBox="1"/>
          <p:nvPr/>
        </p:nvSpPr>
        <p:spPr>
          <a:xfrm>
            <a:off x="339540" y="4509137"/>
            <a:ext cx="6158752"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বাণিজ্যের মাধ্যমে চাহিদা ও যোগানের মাঝে সমন্বয় করা হয়। এর মাধ্যমে পণ্য আমদানিকারক ও উৎপাদনকারীর কাছ থেকে সংগ্রহ করা হয়। এরপর চাহিদা অনুযায়ী তা সরবরাহ করে ভোক্তাদের অভাব পূরণ করা হয়।</a:t>
            </a:r>
            <a:endParaRPr lang="en-US" sz="1400" kern="100" dirty="0">
              <a:effectLs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16554209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barn(inVertical)">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fill="hold"/>
                                        <p:tgtEl>
                                          <p:spTgt spid="34"/>
                                        </p:tgtEl>
                                        <p:attrNameLst>
                                          <p:attrName>ppt_x</p:attrName>
                                        </p:attrNameLst>
                                      </p:cBhvr>
                                      <p:tavLst>
                                        <p:tav tm="0">
                                          <p:val>
                                            <p:strVal val="#ppt_x"/>
                                          </p:val>
                                        </p:tav>
                                        <p:tav tm="100000">
                                          <p:val>
                                            <p:strVal val="#ppt_x"/>
                                          </p:val>
                                        </p:tav>
                                      </p:tavLst>
                                    </p:anim>
                                    <p:anim calcmode="lin" valueType="num">
                                      <p:cBhvr additive="base">
                                        <p:cTn id="57"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anim calcmode="lin" valueType="num">
                                      <p:cBhvr>
                                        <p:cTn id="63" dur="1000" fill="hold"/>
                                        <p:tgtEl>
                                          <p:spTgt spid="36"/>
                                        </p:tgtEl>
                                        <p:attrNameLst>
                                          <p:attrName>ppt_x</p:attrName>
                                        </p:attrNameLst>
                                      </p:cBhvr>
                                      <p:tavLst>
                                        <p:tav tm="0">
                                          <p:val>
                                            <p:strVal val="#ppt_x"/>
                                          </p:val>
                                        </p:tav>
                                        <p:tav tm="100000">
                                          <p:val>
                                            <p:strVal val="#ppt_x"/>
                                          </p:val>
                                        </p:tav>
                                      </p:tavLst>
                                    </p:anim>
                                    <p:anim calcmode="lin" valueType="num">
                                      <p:cBhvr>
                                        <p:cTn id="6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500" fill="hold"/>
                                        <p:tgtEl>
                                          <p:spTgt spid="32"/>
                                        </p:tgtEl>
                                        <p:attrNameLst>
                                          <p:attrName>ppt_x</p:attrName>
                                        </p:attrNameLst>
                                      </p:cBhvr>
                                      <p:tavLst>
                                        <p:tav tm="0">
                                          <p:val>
                                            <p:strVal val="#ppt_x"/>
                                          </p:val>
                                        </p:tav>
                                        <p:tav tm="100000">
                                          <p:val>
                                            <p:strVal val="#ppt_x"/>
                                          </p:val>
                                        </p:tav>
                                      </p:tavLst>
                                    </p:anim>
                                    <p:anim calcmode="lin" valueType="num">
                                      <p:cBhvr additive="base">
                                        <p:cTn id="7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fade">
                                      <p:cBhvr>
                                        <p:cTn id="75" dur="1000"/>
                                        <p:tgtEl>
                                          <p:spTgt spid="38"/>
                                        </p:tgtEl>
                                      </p:cBhvr>
                                    </p:animEffect>
                                    <p:anim calcmode="lin" valueType="num">
                                      <p:cBhvr>
                                        <p:cTn id="76" dur="1000" fill="hold"/>
                                        <p:tgtEl>
                                          <p:spTgt spid="38"/>
                                        </p:tgtEl>
                                        <p:attrNameLst>
                                          <p:attrName>ppt_x</p:attrName>
                                        </p:attrNameLst>
                                      </p:cBhvr>
                                      <p:tavLst>
                                        <p:tav tm="0">
                                          <p:val>
                                            <p:strVal val="#ppt_x"/>
                                          </p:val>
                                        </p:tav>
                                        <p:tav tm="100000">
                                          <p:val>
                                            <p:strVal val="#ppt_x"/>
                                          </p:val>
                                        </p:tav>
                                      </p:tavLst>
                                    </p:anim>
                                    <p:anim calcmode="lin" valueType="num">
                                      <p:cBhvr>
                                        <p:cTn id="77"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2" grpId="0"/>
      <p:bldP spid="20" grpId="0"/>
      <p:bldP spid="28" grpId="0"/>
      <p:bldP spid="32" grpId="0"/>
      <p:bldP spid="36"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DB1ACF-146E-59FA-C51D-49F47C67829D}"/>
              </a:ext>
            </a:extLst>
          </p:cNvPr>
          <p:cNvSpPr txBox="1"/>
          <p:nvPr/>
        </p:nvSpPr>
        <p:spPr>
          <a:xfrm>
            <a:off x="736227" y="498034"/>
            <a:ext cx="6098240" cy="461665"/>
          </a:xfrm>
          <a:prstGeom prst="rect">
            <a:avLst/>
          </a:prstGeom>
          <a:noFill/>
        </p:spPr>
        <p:txBody>
          <a:bodyPr wrap="square">
            <a:spAutoFit/>
          </a:bodyPr>
          <a:lstStyle/>
          <a:p>
            <a:pPr marL="0" marR="0" algn="just">
              <a:lnSpc>
                <a:spcPct val="100000"/>
              </a:lnSpc>
              <a:spcAft>
                <a:spcPts val="800"/>
              </a:spcAft>
              <a:buNone/>
            </a:pPr>
            <a:r>
              <a:rPr lang="bn-IN" sz="2400" u="sng" kern="100" dirty="0">
                <a:solidFill>
                  <a:srgbClr val="00B050"/>
                </a:solidFill>
                <a:effectLst/>
                <a:ea typeface="Times New Roman" panose="02020603050405020304" pitchFamily="18" charset="0"/>
                <a:cs typeface="SutonnyOMJ" panose="01010600010101010101" pitchFamily="2" charset="0"/>
              </a:rPr>
              <a:t>বিকেন্দ্রীভূত কাজ (</a:t>
            </a:r>
            <a:r>
              <a:rPr lang="en-IN" sz="2400" u="sng" kern="100" dirty="0">
                <a:solidFill>
                  <a:srgbClr val="00B050"/>
                </a:solidFill>
                <a:effectLst/>
                <a:ea typeface="Times New Roman" panose="02020603050405020304" pitchFamily="18" charset="0"/>
                <a:cs typeface="Vrinda"/>
              </a:rPr>
              <a:t>Decentralized activity):</a:t>
            </a:r>
            <a:endParaRPr lang="en-US" sz="1600" u="sng" kern="100" dirty="0">
              <a:solidFill>
                <a:srgbClr val="00B050"/>
              </a:solidFill>
              <a:effectLst/>
              <a:latin typeface="Aptos" panose="02110004020202020204"/>
              <a:ea typeface="Times New Roman" panose="02020603050405020304" pitchFamily="18" charset="0"/>
              <a:cs typeface="Vrinda"/>
            </a:endParaRPr>
          </a:p>
        </p:txBody>
      </p:sp>
      <p:sp>
        <p:nvSpPr>
          <p:cNvPr id="6" name="TextBox 5">
            <a:extLst>
              <a:ext uri="{FF2B5EF4-FFF2-40B4-BE49-F238E27FC236}">
                <a16:creationId xmlns:a16="http://schemas.microsoft.com/office/drawing/2014/main" id="{2A2EB776-3434-1D25-DBB2-26216CB2AE4A}"/>
              </a:ext>
            </a:extLst>
          </p:cNvPr>
          <p:cNvSpPr txBox="1"/>
          <p:nvPr/>
        </p:nvSpPr>
        <p:spPr>
          <a:xfrm>
            <a:off x="736227" y="1213009"/>
            <a:ext cx="6098240" cy="2215991"/>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শিল্পের মাধ্যমে পণ্য উৎপাদন একটি নির্দিষ্ট স্থানে কেন্দ্রীভূত থাকে। কিন্তু উক্ত পণ্য বিক্রি ও ব্যবহৃত হয় দেশের বিভিন্ন স্থানে। এমনকি ক্ষেত্র বিশেষে বিশ্বব্যাপী। এর সাথে জড়িত থাকে বিভিন্ন ব্যবসায়ী ও ডিলার। যেমন: এপেক্স এর জুতা উৎপাদন হয় ঢাকায়। কিন্তু বিক্রি হয় বিভিন্ন দেশে। অতএব, বাণিজ্যের আওতা অত্যন্ত ব্যাপক ও বিস্তৃত। এজন্য এর কাজকে বিকেন্দ্রীভূত কাজ বলা </a:t>
            </a:r>
            <a:r>
              <a:rPr lang="bn-IN" sz="2000" kern="100" dirty="0">
                <a:ea typeface="Times New Roman" panose="02020603050405020304" pitchFamily="18" charset="0"/>
                <a:cs typeface="SutonnyOMJ" panose="01010600010101010101" pitchFamily="2" charset="0"/>
              </a:rPr>
              <a:t>হয়।</a:t>
            </a:r>
            <a:endParaRPr lang="en-US" sz="1400" kern="100" dirty="0">
              <a:ea typeface="Times New Roman" panose="02020603050405020304" pitchFamily="18" charset="0"/>
              <a:cs typeface="Vrinda"/>
            </a:endParaRPr>
          </a:p>
          <a:p>
            <a:pPr algn="just"/>
            <a:endParaRPr lang="en-US" dirty="0"/>
          </a:p>
        </p:txBody>
      </p:sp>
      <p:sp>
        <p:nvSpPr>
          <p:cNvPr id="10" name="TextBox 9">
            <a:extLst>
              <a:ext uri="{FF2B5EF4-FFF2-40B4-BE49-F238E27FC236}">
                <a16:creationId xmlns:a16="http://schemas.microsoft.com/office/drawing/2014/main" id="{69631475-B786-AEB9-1C1E-8A46A27D0022}"/>
              </a:ext>
            </a:extLst>
          </p:cNvPr>
          <p:cNvSpPr txBox="1"/>
          <p:nvPr/>
        </p:nvSpPr>
        <p:spPr>
          <a:xfrm>
            <a:off x="937932" y="4414228"/>
            <a:ext cx="8609480" cy="461665"/>
          </a:xfrm>
          <a:prstGeom prst="rect">
            <a:avLst/>
          </a:prstGeom>
          <a:noFill/>
        </p:spPr>
        <p:txBody>
          <a:bodyPr wrap="square">
            <a:spAutoFit/>
          </a:bodyPr>
          <a:lstStyle/>
          <a:p>
            <a:pPr marL="0" marR="0" algn="just">
              <a:lnSpc>
                <a:spcPct val="100000"/>
              </a:lnSpc>
              <a:spcAft>
                <a:spcPts val="800"/>
              </a:spcAft>
              <a:buNone/>
            </a:pPr>
            <a:r>
              <a:rPr lang="bn-IN" sz="2400" kern="100" dirty="0">
                <a:effectLst/>
                <a:latin typeface="+mn-lt"/>
                <a:ea typeface="Times New Roman" panose="02020603050405020304" pitchFamily="18" charset="0"/>
                <a:cs typeface="SutonnyOMJ" panose="01010600010101010101" pitchFamily="2" charset="0"/>
              </a:rPr>
              <a:t>এসব বৈশিষ্ট্যের কারণে বাণিজ্যকে ব্যবসায়ের একটি স্বতন্ত্র শাখা হিসেবে গুরুত্ব দেওয়া হয়।</a:t>
            </a:r>
            <a:endParaRPr lang="en-US" sz="1600" kern="100" dirty="0">
              <a:effectLst/>
              <a:latin typeface="Aptos" panose="02110004020202020204"/>
              <a:ea typeface="Times New Roman" panose="02020603050405020304" pitchFamily="18" charset="0"/>
              <a:cs typeface="Vrinda"/>
            </a:endParaRPr>
          </a:p>
        </p:txBody>
      </p:sp>
      <p:pic>
        <p:nvPicPr>
          <p:cNvPr id="16" name="Picture 15">
            <a:extLst>
              <a:ext uri="{FF2B5EF4-FFF2-40B4-BE49-F238E27FC236}">
                <a16:creationId xmlns:a16="http://schemas.microsoft.com/office/drawing/2014/main" id="{96E5A017-B10D-BF0B-643B-3D53AFFEDF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5655" y="0"/>
            <a:ext cx="3246345" cy="4074459"/>
          </a:xfrm>
          <a:prstGeom prst="rect">
            <a:avLst/>
          </a:prstGeom>
        </p:spPr>
      </p:pic>
      <p:sp>
        <p:nvSpPr>
          <p:cNvPr id="18" name="TextBox 17">
            <a:extLst>
              <a:ext uri="{FF2B5EF4-FFF2-40B4-BE49-F238E27FC236}">
                <a16:creationId xmlns:a16="http://schemas.microsoft.com/office/drawing/2014/main" id="{C0C12F00-17C3-918D-93FD-58A39137B8CF}"/>
              </a:ext>
            </a:extLst>
          </p:cNvPr>
          <p:cNvSpPr txBox="1"/>
          <p:nvPr/>
        </p:nvSpPr>
        <p:spPr>
          <a:xfrm>
            <a:off x="10024221" y="267201"/>
            <a:ext cx="2020420" cy="461665"/>
          </a:xfrm>
          <a:prstGeom prst="rect">
            <a:avLst/>
          </a:prstGeom>
          <a:noFill/>
        </p:spPr>
        <p:txBody>
          <a:bodyPr wrap="square">
            <a:spAutoFit/>
          </a:bodyPr>
          <a:lstStyle/>
          <a:p>
            <a:r>
              <a:rPr lang="bn-IN" sz="2400" kern="100" dirty="0">
                <a:solidFill>
                  <a:srgbClr val="00B050"/>
                </a:solidFill>
                <a:effectLst/>
                <a:highlight>
                  <a:srgbClr val="FFFF00"/>
                </a:highlight>
                <a:ea typeface="Times New Roman" panose="02020603050405020304" pitchFamily="18" charset="0"/>
                <a:cs typeface="SutonnyOMJ" panose="01010600010101010101" pitchFamily="2" charset="0"/>
              </a:rPr>
              <a:t>বিকেন্দ্রীভূত কাজ </a:t>
            </a:r>
            <a:endParaRPr lang="en-US" dirty="0">
              <a:highlight>
                <a:srgbClr val="FFFF00"/>
              </a:highlight>
            </a:endParaRPr>
          </a:p>
        </p:txBody>
      </p:sp>
    </p:spTree>
    <p:extLst>
      <p:ext uri="{BB962C8B-B14F-4D97-AF65-F5344CB8AC3E}">
        <p14:creationId xmlns:p14="http://schemas.microsoft.com/office/powerpoint/2010/main" val="33466378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1000"/>
                                        <p:tgtEl>
                                          <p:spTgt spid="6">
                                            <p:txEl>
                                              <p:pRg st="0" end="0"/>
                                            </p:txEl>
                                          </p:spTgt>
                                        </p:tgtEl>
                                      </p:cBhvr>
                                    </p:animEffect>
                                    <p:anim calcmode="lin" valueType="num">
                                      <p:cBhvr>
                                        <p:cTn id="2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943C35-A00E-277C-E815-933BEEFC48EB}"/>
              </a:ext>
            </a:extLst>
          </p:cNvPr>
          <p:cNvSpPr txBox="1"/>
          <p:nvPr/>
        </p:nvSpPr>
        <p:spPr>
          <a:xfrm>
            <a:off x="252132" y="189909"/>
            <a:ext cx="4978773" cy="400110"/>
          </a:xfrm>
          <a:prstGeom prst="rect">
            <a:avLst/>
          </a:prstGeom>
          <a:noFill/>
        </p:spPr>
        <p:txBody>
          <a:bodyPr wrap="square">
            <a:spAutoFit/>
          </a:bodyPr>
          <a:lstStyle/>
          <a:p>
            <a:r>
              <a:rPr lang="bn-IN" sz="2000" u="sng" dirty="0">
                <a:solidFill>
                  <a:srgbClr val="00B050"/>
                </a:solidFill>
                <a:effectLst/>
                <a:ea typeface="Times New Roman" panose="02020603050405020304" pitchFamily="18" charset="0"/>
                <a:cs typeface="SutonnyOMJ" panose="01010600010101010101" pitchFamily="2" charset="0"/>
              </a:rPr>
              <a:t>বাণিজ্যের প্রকারভেদ (</a:t>
            </a:r>
            <a:r>
              <a:rPr lang="en-IN" sz="2000" u="sng" dirty="0">
                <a:solidFill>
                  <a:srgbClr val="00B050"/>
                </a:solidFill>
                <a:effectLst/>
                <a:ea typeface="Times New Roman" panose="02020603050405020304" pitchFamily="18" charset="0"/>
              </a:rPr>
              <a:t>Classifications of Commerce)</a:t>
            </a:r>
            <a:endParaRPr lang="en-US" sz="2000" u="sng" dirty="0">
              <a:solidFill>
                <a:srgbClr val="00B050"/>
              </a:solidFill>
            </a:endParaRPr>
          </a:p>
        </p:txBody>
      </p:sp>
      <p:sp>
        <p:nvSpPr>
          <p:cNvPr id="7" name="TextBox 6">
            <a:extLst>
              <a:ext uri="{FF2B5EF4-FFF2-40B4-BE49-F238E27FC236}">
                <a16:creationId xmlns:a16="http://schemas.microsoft.com/office/drawing/2014/main" id="{169BA13A-21D1-53C9-29C0-E835B7FFFBA1}"/>
              </a:ext>
            </a:extLst>
          </p:cNvPr>
          <p:cNvSpPr txBox="1"/>
          <p:nvPr/>
        </p:nvSpPr>
        <p:spPr>
          <a:xfrm>
            <a:off x="252132" y="696434"/>
            <a:ext cx="6014197"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ব্যবসায়ের বণ্টনকারী শাখা হলো বাণিজ্য। এটি শিল্পে উৎপাদিত পণ্য ও সেবা বিনিময়ের মতো গুরুত্বপূর্ণ কাজ করে। পণ্য উৎপাদন করা হচ্ছে পৃথিবীর এক প্রান্তে, ব্যবহার হচ্ছে অন্য প্রান্তে। বাণিজ্যের কারণেই এটি সম্ভব হচ্ছে।</a:t>
            </a:r>
            <a:endParaRPr lang="en-US" sz="1400" kern="100" dirty="0">
              <a:effectLst/>
              <a:latin typeface="Aptos" panose="02110004020202020204"/>
              <a:ea typeface="Times New Roman" panose="02020603050405020304" pitchFamily="18" charset="0"/>
              <a:cs typeface="Vrinda"/>
            </a:endParaRPr>
          </a:p>
        </p:txBody>
      </p:sp>
      <p:pic>
        <p:nvPicPr>
          <p:cNvPr id="9" name="Picture 8">
            <a:extLst>
              <a:ext uri="{FF2B5EF4-FFF2-40B4-BE49-F238E27FC236}">
                <a16:creationId xmlns:a16="http://schemas.microsoft.com/office/drawing/2014/main" id="{A8C56F12-4927-F50D-DDAE-9953BD469E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5431" y="0"/>
            <a:ext cx="3154491" cy="1866926"/>
          </a:xfrm>
          <a:prstGeom prst="rect">
            <a:avLst/>
          </a:prstGeom>
        </p:spPr>
      </p:pic>
      <p:pic>
        <p:nvPicPr>
          <p:cNvPr id="11" name="Picture 10">
            <a:extLst>
              <a:ext uri="{FF2B5EF4-FFF2-40B4-BE49-F238E27FC236}">
                <a16:creationId xmlns:a16="http://schemas.microsoft.com/office/drawing/2014/main" id="{3AC1E982-817C-FA58-84AD-02EEF9184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6036" y="0"/>
            <a:ext cx="2675964" cy="1866926"/>
          </a:xfrm>
          <a:prstGeom prst="rect">
            <a:avLst/>
          </a:prstGeom>
        </p:spPr>
      </p:pic>
      <p:sp>
        <p:nvSpPr>
          <p:cNvPr id="13" name="TextBox 12">
            <a:extLst>
              <a:ext uri="{FF2B5EF4-FFF2-40B4-BE49-F238E27FC236}">
                <a16:creationId xmlns:a16="http://schemas.microsoft.com/office/drawing/2014/main" id="{55CA8566-4732-1427-244C-555F79BE4E13}"/>
              </a:ext>
            </a:extLst>
          </p:cNvPr>
          <p:cNvSpPr txBox="1"/>
          <p:nvPr/>
        </p:nvSpPr>
        <p:spPr>
          <a:xfrm>
            <a:off x="9104220" y="296324"/>
            <a:ext cx="823632" cy="400110"/>
          </a:xfrm>
          <a:prstGeom prst="rect">
            <a:avLst/>
          </a:prstGeom>
          <a:noFill/>
        </p:spPr>
        <p:txBody>
          <a:bodyPr wrap="square">
            <a:spAutoFit/>
          </a:bodyPr>
          <a:lstStyle/>
          <a:p>
            <a:r>
              <a:rPr lang="bn-IN" sz="2000" kern="100" dirty="0">
                <a:effectLst/>
                <a:highlight>
                  <a:srgbClr val="FFFF00"/>
                </a:highlight>
                <a:latin typeface="+mn-lt"/>
                <a:ea typeface="Times New Roman" panose="02020603050405020304" pitchFamily="18" charset="0"/>
                <a:cs typeface="SutonnyOMJ" panose="01010600010101010101" pitchFamily="2" charset="0"/>
              </a:rPr>
              <a:t>বাণিজ্য</a:t>
            </a:r>
            <a:endParaRPr lang="en-US" dirty="0">
              <a:highlight>
                <a:srgbClr val="FFFF00"/>
              </a:highlight>
            </a:endParaRPr>
          </a:p>
        </p:txBody>
      </p:sp>
      <p:sp>
        <p:nvSpPr>
          <p:cNvPr id="15" name="TextBox 14">
            <a:extLst>
              <a:ext uri="{FF2B5EF4-FFF2-40B4-BE49-F238E27FC236}">
                <a16:creationId xmlns:a16="http://schemas.microsoft.com/office/drawing/2014/main" id="{8D66014D-0494-313D-C0B4-79139D7E8A59}"/>
              </a:ext>
            </a:extLst>
          </p:cNvPr>
          <p:cNvSpPr txBox="1"/>
          <p:nvPr/>
        </p:nvSpPr>
        <p:spPr>
          <a:xfrm>
            <a:off x="485504" y="1754321"/>
            <a:ext cx="4194072" cy="461665"/>
          </a:xfrm>
          <a:prstGeom prst="rect">
            <a:avLst/>
          </a:prstGeom>
          <a:noFill/>
        </p:spPr>
        <p:txBody>
          <a:bodyPr wrap="square">
            <a:spAutoFit/>
          </a:bodyPr>
          <a:lstStyle/>
          <a:p>
            <a:r>
              <a:rPr lang="bn-IN" sz="2400" dirty="0">
                <a:effectLst/>
                <a:ea typeface="Times New Roman" panose="02020603050405020304" pitchFamily="18" charset="0"/>
                <a:cs typeface="SutonnyOMJ" panose="01010600010101010101" pitchFamily="2" charset="0"/>
              </a:rPr>
              <a:t>এর প্রকারভেদ নিচে আলোচনা করা হলো-</a:t>
            </a:r>
            <a:endParaRPr lang="en-US" sz="2400" dirty="0"/>
          </a:p>
        </p:txBody>
      </p:sp>
      <p:pic>
        <p:nvPicPr>
          <p:cNvPr id="17" name="Picture 16">
            <a:extLst>
              <a:ext uri="{FF2B5EF4-FFF2-40B4-BE49-F238E27FC236}">
                <a16:creationId xmlns:a16="http://schemas.microsoft.com/office/drawing/2014/main" id="{C78A75D3-4016-44E0-3DB4-9B4CF7BC2D7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6200000">
            <a:off x="3972273" y="-217988"/>
            <a:ext cx="4247453" cy="9115401"/>
          </a:xfrm>
          <a:prstGeom prst="rect">
            <a:avLst/>
          </a:prstGeom>
        </p:spPr>
      </p:pic>
    </p:spTree>
    <p:extLst>
      <p:ext uri="{BB962C8B-B14F-4D97-AF65-F5344CB8AC3E}">
        <p14:creationId xmlns:p14="http://schemas.microsoft.com/office/powerpoint/2010/main" val="21961321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ADED49-B451-B849-77BB-F469FFEC07B9}"/>
              </a:ext>
            </a:extLst>
          </p:cNvPr>
          <p:cNvSpPr txBox="1"/>
          <p:nvPr/>
        </p:nvSpPr>
        <p:spPr>
          <a:xfrm>
            <a:off x="279027" y="189910"/>
            <a:ext cx="4037479"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00B050"/>
                </a:solidFill>
                <a:effectLst/>
                <a:ea typeface="Times New Roman" panose="02020603050405020304" pitchFamily="18" charset="0"/>
                <a:cs typeface="SutonnyOMJ" panose="01010600010101010101" pitchFamily="2" charset="0"/>
              </a:rPr>
              <a:t>ক. ট্রেড (</a:t>
            </a:r>
            <a:r>
              <a:rPr lang="en-IN" sz="2000" u="sng" kern="100" dirty="0">
                <a:solidFill>
                  <a:srgbClr val="00B050"/>
                </a:solidFill>
                <a:effectLst/>
                <a:ea typeface="Times New Roman" panose="02020603050405020304" pitchFamily="18" charset="0"/>
                <a:cs typeface="Vrinda"/>
              </a:rPr>
              <a:t>Trade) </a:t>
            </a:r>
            <a:r>
              <a:rPr lang="bn-IN" sz="2000" u="sng" kern="100" dirty="0">
                <a:solidFill>
                  <a:srgbClr val="00B050"/>
                </a:solidFill>
                <a:effectLst/>
                <a:ea typeface="Times New Roman" panose="02020603050405020304" pitchFamily="18" charset="0"/>
                <a:cs typeface="SutonnyOMJ" panose="01010600010101010101" pitchFamily="2" charset="0"/>
              </a:rPr>
              <a:t>বা পণ্য বিনিময় (ক্রয়-বিক্রয়):</a:t>
            </a:r>
            <a:endParaRPr lang="en-US" sz="1400" u="sng" kern="100" dirty="0">
              <a:solidFill>
                <a:srgbClr val="00B050"/>
              </a:solidFill>
              <a:effectLst/>
              <a:latin typeface="Aptos" panose="02110004020202020204"/>
              <a:ea typeface="Times New Roman" panose="02020603050405020304" pitchFamily="18" charset="0"/>
              <a:cs typeface="Vrinda"/>
            </a:endParaRPr>
          </a:p>
        </p:txBody>
      </p:sp>
      <p:sp>
        <p:nvSpPr>
          <p:cNvPr id="7" name="TextBox 6">
            <a:extLst>
              <a:ext uri="{FF2B5EF4-FFF2-40B4-BE49-F238E27FC236}">
                <a16:creationId xmlns:a16="http://schemas.microsoft.com/office/drawing/2014/main" id="{5E41EF35-3B26-FA94-2A20-0CC944203C5E}"/>
              </a:ext>
            </a:extLst>
          </p:cNvPr>
          <p:cNvSpPr txBox="1"/>
          <p:nvPr/>
        </p:nvSpPr>
        <p:spPr>
          <a:xfrm>
            <a:off x="279027" y="590020"/>
            <a:ext cx="5816973" cy="1323439"/>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মুনাফার লক্ষ্যে পণ্যসামগ্রী কেনা-বেচাকে পণ্য বিনিময় বা ট্রেড বলে। উৎপাদনকারীর, কাছ থেকে পণ্য ভোগকারীর কাছে পৌঁছানোর ক্ষেত্রে একাধিকবার হাতবদল তথা কেনা-বেচার প্রয়োজন হতে পারে। এরূপ কেনা-বেচার মাধ্যমে পণ্যের 'স্বত্ব', মালিকানা বা ব্যক্তিগত বাধা দূর হয়। </a:t>
            </a:r>
            <a:endParaRPr lang="en-US" sz="2000" dirty="0"/>
          </a:p>
        </p:txBody>
      </p:sp>
      <p:sp>
        <p:nvSpPr>
          <p:cNvPr id="9" name="TextBox 8">
            <a:extLst>
              <a:ext uri="{FF2B5EF4-FFF2-40B4-BE49-F238E27FC236}">
                <a16:creationId xmlns:a16="http://schemas.microsoft.com/office/drawing/2014/main" id="{339B7D14-CEA4-D2FA-858B-082C44F89BFF}"/>
              </a:ext>
            </a:extLst>
          </p:cNvPr>
          <p:cNvSpPr txBox="1"/>
          <p:nvPr/>
        </p:nvSpPr>
        <p:spPr>
          <a:xfrm>
            <a:off x="373156" y="1913459"/>
            <a:ext cx="2786903" cy="400110"/>
          </a:xfrm>
          <a:prstGeom prst="rect">
            <a:avLst/>
          </a:prstGeom>
          <a:noFill/>
        </p:spPr>
        <p:txBody>
          <a:bodyPr wrap="square">
            <a:spAutoFit/>
          </a:bodyPr>
          <a:lstStyle/>
          <a:p>
            <a:r>
              <a:rPr lang="bn-IN" sz="2000" dirty="0">
                <a:solidFill>
                  <a:srgbClr val="FF0000"/>
                </a:solidFill>
                <a:effectLst/>
                <a:ea typeface="Times New Roman" panose="02020603050405020304" pitchFamily="18" charset="0"/>
                <a:cs typeface="SutonnyOMJ" panose="01010600010101010101" pitchFamily="2" charset="0"/>
              </a:rPr>
              <a:t>এর আওতাভুক্ত বিষয়গুলো হলো-</a:t>
            </a:r>
            <a:endParaRPr lang="en-US" sz="2000" dirty="0">
              <a:solidFill>
                <a:srgbClr val="FF0000"/>
              </a:solidFill>
            </a:endParaRPr>
          </a:p>
        </p:txBody>
      </p:sp>
      <p:sp>
        <p:nvSpPr>
          <p:cNvPr id="11" name="TextBox 10">
            <a:extLst>
              <a:ext uri="{FF2B5EF4-FFF2-40B4-BE49-F238E27FC236}">
                <a16:creationId xmlns:a16="http://schemas.microsoft.com/office/drawing/2014/main" id="{3400F11F-2375-3967-DBE9-1D3B4C32F350}"/>
              </a:ext>
            </a:extLst>
          </p:cNvPr>
          <p:cNvSpPr txBox="1"/>
          <p:nvPr/>
        </p:nvSpPr>
        <p:spPr>
          <a:xfrm>
            <a:off x="373156" y="2313569"/>
            <a:ext cx="3526491"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00B050"/>
                </a:solidFill>
                <a:effectLst/>
                <a:ea typeface="Times New Roman" panose="02020603050405020304" pitchFamily="18" charset="0"/>
                <a:cs typeface="SutonnyOMJ" panose="01010600010101010101" pitchFamily="2" charset="0"/>
              </a:rPr>
              <a:t>অভ্যন্তরীণ পণ্য বিনিময় (</a:t>
            </a:r>
            <a:r>
              <a:rPr lang="en-IN" sz="2000" u="sng" kern="100" dirty="0">
                <a:solidFill>
                  <a:srgbClr val="00B050"/>
                </a:solidFill>
                <a:effectLst/>
                <a:ea typeface="Times New Roman" panose="02020603050405020304" pitchFamily="18" charset="0"/>
                <a:cs typeface="Vrinda"/>
              </a:rPr>
              <a:t>Home trade): </a:t>
            </a:r>
            <a:endParaRPr lang="en-US" sz="1400" u="sng" kern="100" dirty="0">
              <a:solidFill>
                <a:srgbClr val="00B050"/>
              </a:solidFill>
              <a:effectLst/>
              <a:latin typeface="Aptos" panose="02110004020202020204"/>
              <a:ea typeface="Times New Roman" panose="02020603050405020304" pitchFamily="18" charset="0"/>
              <a:cs typeface="Vrinda"/>
            </a:endParaRPr>
          </a:p>
        </p:txBody>
      </p:sp>
      <p:sp>
        <p:nvSpPr>
          <p:cNvPr id="13" name="TextBox 12">
            <a:extLst>
              <a:ext uri="{FF2B5EF4-FFF2-40B4-BE49-F238E27FC236}">
                <a16:creationId xmlns:a16="http://schemas.microsoft.com/office/drawing/2014/main" id="{6222A814-1C9E-81D5-2DDD-A07C8B3901CF}"/>
              </a:ext>
            </a:extLst>
          </p:cNvPr>
          <p:cNvSpPr txBox="1"/>
          <p:nvPr/>
        </p:nvSpPr>
        <p:spPr>
          <a:xfrm>
            <a:off x="373156" y="2729066"/>
            <a:ext cx="5722844" cy="1015663"/>
          </a:xfrm>
          <a:prstGeom prst="rect">
            <a:avLst/>
          </a:prstGeom>
          <a:noFill/>
        </p:spPr>
        <p:txBody>
          <a:bodyPr wrap="square">
            <a:spAutoFit/>
          </a:bodyPr>
          <a:lstStyle/>
          <a:p>
            <a:r>
              <a:rPr lang="bn-IN" sz="2000" dirty="0">
                <a:effectLst/>
                <a:ea typeface="Times New Roman" panose="02020603050405020304" pitchFamily="18" charset="0"/>
                <a:cs typeface="SutonnyOMJ" panose="01010600010101010101" pitchFamily="2" charset="0"/>
              </a:rPr>
              <a:t>মুনাফার লক্ষ্যে কোনো দেশের ভৌগোলিক সীমানার মধ্যে কেনা-বেচার কাজকে অভ্যন্তরীণ পণ্য বিনিময় বলে। এক্ষেত্রে ক্রেতা/ভোক্তা ও বিক্রেতা একই দেশে থাকেন। </a:t>
            </a:r>
            <a:endParaRPr lang="en-US" sz="2000" dirty="0"/>
          </a:p>
        </p:txBody>
      </p:sp>
      <p:sp>
        <p:nvSpPr>
          <p:cNvPr id="15" name="TextBox 14">
            <a:extLst>
              <a:ext uri="{FF2B5EF4-FFF2-40B4-BE49-F238E27FC236}">
                <a16:creationId xmlns:a16="http://schemas.microsoft.com/office/drawing/2014/main" id="{81017E44-2BE7-82D2-284A-505BD0EE8965}"/>
              </a:ext>
            </a:extLst>
          </p:cNvPr>
          <p:cNvSpPr txBox="1"/>
          <p:nvPr/>
        </p:nvSpPr>
        <p:spPr>
          <a:xfrm>
            <a:off x="279027" y="3744729"/>
            <a:ext cx="4750173" cy="400110"/>
          </a:xfrm>
          <a:prstGeom prst="rect">
            <a:avLst/>
          </a:prstGeom>
          <a:noFill/>
        </p:spPr>
        <p:txBody>
          <a:bodyPr wrap="square">
            <a:spAutoFit/>
          </a:bodyPr>
          <a:lstStyle/>
          <a:p>
            <a:pPr marL="0" marR="0" algn="just">
              <a:lnSpc>
                <a:spcPct val="100000"/>
              </a:lnSpc>
              <a:spcAft>
                <a:spcPts val="800"/>
              </a:spcAft>
              <a:buNone/>
            </a:pPr>
            <a:r>
              <a:rPr lang="bn-IN" sz="2000" kern="100" dirty="0">
                <a:solidFill>
                  <a:srgbClr val="FF0000"/>
                </a:solidFill>
                <a:effectLst/>
                <a:latin typeface="+mn-lt"/>
                <a:ea typeface="Times New Roman" panose="02020603050405020304" pitchFamily="18" charset="0"/>
                <a:cs typeface="SutonnyOMJ" panose="01010600010101010101" pitchFamily="2" charset="0"/>
              </a:rPr>
              <a:t>এরূপ পণ্য বিনিময়/বাণিজ্যকে নিম্নোক্ত ভাগে ভাগ করা যায়-</a:t>
            </a:r>
            <a:endParaRPr lang="en-US" sz="1400" kern="100" dirty="0">
              <a:solidFill>
                <a:srgbClr val="FF0000"/>
              </a:solidFill>
              <a:effectLst/>
              <a:latin typeface="Aptos" panose="02110004020202020204"/>
              <a:ea typeface="Times New Roman" panose="02020603050405020304" pitchFamily="18" charset="0"/>
              <a:cs typeface="Vrinda"/>
            </a:endParaRPr>
          </a:p>
        </p:txBody>
      </p:sp>
      <p:pic>
        <p:nvPicPr>
          <p:cNvPr id="17" name="Picture 16">
            <a:extLst>
              <a:ext uri="{FF2B5EF4-FFF2-40B4-BE49-F238E27FC236}">
                <a16:creationId xmlns:a16="http://schemas.microsoft.com/office/drawing/2014/main" id="{702514E4-AA8E-DB71-4C45-F3F2B6333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1943" y="0"/>
            <a:ext cx="3048000" cy="2124635"/>
          </a:xfrm>
          <a:prstGeom prst="rect">
            <a:avLst/>
          </a:prstGeom>
        </p:spPr>
      </p:pic>
      <p:sp>
        <p:nvSpPr>
          <p:cNvPr id="19" name="TextBox 18">
            <a:extLst>
              <a:ext uri="{FF2B5EF4-FFF2-40B4-BE49-F238E27FC236}">
                <a16:creationId xmlns:a16="http://schemas.microsoft.com/office/drawing/2014/main" id="{1C38DD0A-9F6B-FB31-718B-5A32DA387496}"/>
              </a:ext>
            </a:extLst>
          </p:cNvPr>
          <p:cNvSpPr txBox="1"/>
          <p:nvPr/>
        </p:nvSpPr>
        <p:spPr>
          <a:xfrm>
            <a:off x="8159003" y="662207"/>
            <a:ext cx="1455644" cy="400110"/>
          </a:xfrm>
          <a:prstGeom prst="rect">
            <a:avLst/>
          </a:prstGeom>
          <a:noFill/>
        </p:spPr>
        <p:txBody>
          <a:bodyPr wrap="square">
            <a:spAutoFit/>
          </a:bodyPr>
          <a:lstStyle/>
          <a:p>
            <a:r>
              <a:rPr lang="bn-IN" sz="2000" kern="100" dirty="0">
                <a:solidFill>
                  <a:srgbClr val="00B050"/>
                </a:solidFill>
                <a:effectLst/>
                <a:highlight>
                  <a:srgbClr val="FFFF00"/>
                </a:highlight>
                <a:ea typeface="Times New Roman" panose="02020603050405020304" pitchFamily="18" charset="0"/>
                <a:cs typeface="SutonnyOMJ" panose="01010600010101010101" pitchFamily="2" charset="0"/>
              </a:rPr>
              <a:t>পণ্য বিনিময় </a:t>
            </a:r>
            <a:endParaRPr lang="en-US" dirty="0">
              <a:highlight>
                <a:srgbClr val="FFFF00"/>
              </a:highlight>
            </a:endParaRPr>
          </a:p>
        </p:txBody>
      </p:sp>
      <p:pic>
        <p:nvPicPr>
          <p:cNvPr id="21" name="Picture 20">
            <a:extLst>
              <a:ext uri="{FF2B5EF4-FFF2-40B4-BE49-F238E27FC236}">
                <a16:creationId xmlns:a16="http://schemas.microsoft.com/office/drawing/2014/main" id="{D69D12A5-ACFE-CCAD-E60B-1791952323C9}"/>
              </a:ext>
            </a:extLst>
          </p:cNvPr>
          <p:cNvPicPr>
            <a:picLocks noChangeAspect="1"/>
          </p:cNvPicPr>
          <p:nvPr/>
        </p:nvPicPr>
        <p:blipFill>
          <a:blip r:embed="rId3">
            <a:extLst>
              <a:ext uri="{28A0092B-C50C-407E-A947-70E740481C1C}">
                <a14:useLocalDpi xmlns:a14="http://schemas.microsoft.com/office/drawing/2010/main" val="0"/>
              </a:ext>
            </a:extLst>
          </a:blip>
          <a:srcRect t="11116" b="5626"/>
          <a:stretch>
            <a:fillRect/>
          </a:stretch>
        </p:blipFill>
        <p:spPr>
          <a:xfrm>
            <a:off x="8090426" y="2154673"/>
            <a:ext cx="4101574" cy="2124634"/>
          </a:xfrm>
          <a:prstGeom prst="rect">
            <a:avLst/>
          </a:prstGeom>
        </p:spPr>
      </p:pic>
      <p:sp>
        <p:nvSpPr>
          <p:cNvPr id="23" name="TextBox 22">
            <a:extLst>
              <a:ext uri="{FF2B5EF4-FFF2-40B4-BE49-F238E27FC236}">
                <a16:creationId xmlns:a16="http://schemas.microsoft.com/office/drawing/2014/main" id="{4EBE0F5E-68FC-D15D-69E1-D06842FCBCE5}"/>
              </a:ext>
            </a:extLst>
          </p:cNvPr>
          <p:cNvSpPr txBox="1"/>
          <p:nvPr/>
        </p:nvSpPr>
        <p:spPr>
          <a:xfrm>
            <a:off x="6451227" y="2529011"/>
            <a:ext cx="1980079" cy="400110"/>
          </a:xfrm>
          <a:prstGeom prst="rect">
            <a:avLst/>
          </a:prstGeom>
          <a:noFill/>
        </p:spPr>
        <p:txBody>
          <a:bodyPr wrap="square">
            <a:spAutoFit/>
          </a:bodyPr>
          <a:lstStyle/>
          <a:p>
            <a:r>
              <a:rPr lang="bn-IN" sz="2000" kern="100" dirty="0">
                <a:solidFill>
                  <a:srgbClr val="00B050"/>
                </a:solidFill>
                <a:effectLst/>
                <a:highlight>
                  <a:srgbClr val="FFFF00"/>
                </a:highlight>
                <a:ea typeface="Times New Roman" panose="02020603050405020304" pitchFamily="18" charset="0"/>
                <a:cs typeface="SutonnyOMJ" panose="01010600010101010101" pitchFamily="2" charset="0"/>
              </a:rPr>
              <a:t>অভ্যন্তরীণ পণ্য বিনিময় </a:t>
            </a:r>
            <a:endParaRPr lang="en-US" dirty="0">
              <a:highlight>
                <a:srgbClr val="FFFF00"/>
              </a:highlight>
            </a:endParaRPr>
          </a:p>
        </p:txBody>
      </p:sp>
      <p:sp>
        <p:nvSpPr>
          <p:cNvPr id="25" name="TextBox 24">
            <a:extLst>
              <a:ext uri="{FF2B5EF4-FFF2-40B4-BE49-F238E27FC236}">
                <a16:creationId xmlns:a16="http://schemas.microsoft.com/office/drawing/2014/main" id="{FE177955-47E2-6717-8524-0203A980EFFC}"/>
              </a:ext>
            </a:extLst>
          </p:cNvPr>
          <p:cNvSpPr txBox="1"/>
          <p:nvPr/>
        </p:nvSpPr>
        <p:spPr>
          <a:xfrm>
            <a:off x="373156" y="4160226"/>
            <a:ext cx="4101574"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latin typeface="+mn-lt"/>
                <a:ea typeface="Times New Roman" panose="02020603050405020304" pitchFamily="18" charset="0"/>
                <a:cs typeface="SutonnyOMJ" panose="01010600010101010101" pitchFamily="2" charset="0"/>
              </a:rPr>
              <a:t>পাইকারি পণ্য বিনিময় (</a:t>
            </a:r>
            <a:r>
              <a:rPr lang="en-IN" sz="2000" u="sng" kern="100" dirty="0">
                <a:solidFill>
                  <a:srgbClr val="FF0000"/>
                </a:solidFill>
                <a:effectLst/>
                <a:ea typeface="Times New Roman" panose="02020603050405020304" pitchFamily="18" charset="0"/>
                <a:cs typeface="Vrinda"/>
              </a:rPr>
              <a:t>Wholesale trade):</a:t>
            </a:r>
            <a:endParaRPr lang="en-US" sz="1400" u="sng" kern="100" dirty="0">
              <a:solidFill>
                <a:srgbClr val="FF0000"/>
              </a:solidFill>
              <a:effectLst/>
              <a:latin typeface="Aptos" panose="02110004020202020204"/>
              <a:ea typeface="Times New Roman" panose="02020603050405020304" pitchFamily="18" charset="0"/>
              <a:cs typeface="Vrinda"/>
            </a:endParaRPr>
          </a:p>
        </p:txBody>
      </p:sp>
      <p:pic>
        <p:nvPicPr>
          <p:cNvPr id="27" name="Picture 26">
            <a:extLst>
              <a:ext uri="{FF2B5EF4-FFF2-40B4-BE49-F238E27FC236}">
                <a16:creationId xmlns:a16="http://schemas.microsoft.com/office/drawing/2014/main" id="{A4E162A9-0DD0-F5D0-A017-16A69347A5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0426" y="4309345"/>
            <a:ext cx="4054314" cy="2276780"/>
          </a:xfrm>
          <a:prstGeom prst="rect">
            <a:avLst/>
          </a:prstGeom>
        </p:spPr>
      </p:pic>
      <p:sp>
        <p:nvSpPr>
          <p:cNvPr id="29" name="TextBox 28">
            <a:extLst>
              <a:ext uri="{FF2B5EF4-FFF2-40B4-BE49-F238E27FC236}">
                <a16:creationId xmlns:a16="http://schemas.microsoft.com/office/drawing/2014/main" id="{01298BCC-473C-733A-A59A-890C92FEB1ED}"/>
              </a:ext>
            </a:extLst>
          </p:cNvPr>
          <p:cNvSpPr txBox="1"/>
          <p:nvPr/>
        </p:nvSpPr>
        <p:spPr>
          <a:xfrm>
            <a:off x="6925236" y="4569309"/>
            <a:ext cx="1385047" cy="400110"/>
          </a:xfrm>
          <a:prstGeom prst="rect">
            <a:avLst/>
          </a:prstGeom>
          <a:noFill/>
        </p:spPr>
        <p:txBody>
          <a:bodyPr wrap="square">
            <a:spAutoFit/>
          </a:bodyPr>
          <a:lstStyle/>
          <a:p>
            <a:r>
              <a:rPr lang="bn-IN" sz="2000" kern="100" dirty="0">
                <a:solidFill>
                  <a:srgbClr val="FF0000"/>
                </a:solidFill>
                <a:effectLst/>
                <a:highlight>
                  <a:srgbClr val="FFFF00"/>
                </a:highlight>
                <a:latin typeface="+mn-lt"/>
                <a:ea typeface="Times New Roman" panose="02020603050405020304" pitchFamily="18" charset="0"/>
                <a:cs typeface="SutonnyOMJ" panose="01010600010101010101" pitchFamily="2" charset="0"/>
              </a:rPr>
              <a:t>পাইকারি পণ্য </a:t>
            </a:r>
            <a:endParaRPr lang="en-US" dirty="0">
              <a:highlight>
                <a:srgbClr val="FFFF00"/>
              </a:highlight>
            </a:endParaRPr>
          </a:p>
        </p:txBody>
      </p:sp>
      <p:sp>
        <p:nvSpPr>
          <p:cNvPr id="31" name="TextBox 30">
            <a:extLst>
              <a:ext uri="{FF2B5EF4-FFF2-40B4-BE49-F238E27FC236}">
                <a16:creationId xmlns:a16="http://schemas.microsoft.com/office/drawing/2014/main" id="{182E5EA2-1D22-4962-ED3B-87C6A4060890}"/>
              </a:ext>
            </a:extLst>
          </p:cNvPr>
          <p:cNvSpPr txBox="1"/>
          <p:nvPr/>
        </p:nvSpPr>
        <p:spPr>
          <a:xfrm>
            <a:off x="373156" y="4615476"/>
            <a:ext cx="5722844" cy="707886"/>
          </a:xfrm>
          <a:prstGeom prst="rect">
            <a:avLst/>
          </a:prstGeom>
          <a:noFill/>
        </p:spPr>
        <p:txBody>
          <a:bodyPr wrap="square">
            <a:spAutoFit/>
          </a:bodyPr>
          <a:lstStyle/>
          <a:p>
            <a:r>
              <a:rPr lang="bn-IN" sz="2000" kern="100" dirty="0">
                <a:effectLst/>
                <a:latin typeface="+mn-lt"/>
                <a:ea typeface="Times New Roman" panose="02020603050405020304" pitchFamily="18" charset="0"/>
                <a:cs typeface="SutonnyOMJ" panose="01010600010101010101" pitchFamily="2" charset="0"/>
              </a:rPr>
              <a:t>উৎপাদনকারী বা আমদানিকারকের কাছ থেকে বেশি পরিমাণে পণ্য কিনে খুচরা ব্যবসায়ীদের কাছে বিক্রি করাকে পাইকারি পণ্য বিনিময় বলে। </a:t>
            </a:r>
            <a:endParaRPr lang="en-US" dirty="0"/>
          </a:p>
        </p:txBody>
      </p:sp>
    </p:spTree>
    <p:extLst>
      <p:ext uri="{BB962C8B-B14F-4D97-AF65-F5344CB8AC3E}">
        <p14:creationId xmlns:p14="http://schemas.microsoft.com/office/powerpoint/2010/main" val="28317814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barn(inVertical)">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ppt_x"/>
                                          </p:val>
                                        </p:tav>
                                        <p:tav tm="100000">
                                          <p:val>
                                            <p:strVal val="#ppt_x"/>
                                          </p:val>
                                        </p:tav>
                                      </p:tavLst>
                                    </p:anim>
                                    <p:anim calcmode="lin" valueType="num">
                                      <p:cBhvr additive="base">
                                        <p:cTn id="3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barn(inVertical)">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down)">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barn(inVertical)">
                                      <p:cBhvr>
                                        <p:cTn id="72" dur="500"/>
                                        <p:tgtEl>
                                          <p:spTgt spid="29"/>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00" fill="hold"/>
                                        <p:tgtEl>
                                          <p:spTgt spid="25"/>
                                        </p:tgtEl>
                                        <p:attrNameLst>
                                          <p:attrName>ppt_x</p:attrName>
                                        </p:attrNameLst>
                                      </p:cBhvr>
                                      <p:tavLst>
                                        <p:tav tm="0">
                                          <p:val>
                                            <p:strVal val="#ppt_x"/>
                                          </p:val>
                                        </p:tav>
                                        <p:tav tm="100000">
                                          <p:val>
                                            <p:strVal val="#ppt_x"/>
                                          </p:val>
                                        </p:tav>
                                      </p:tavLst>
                                    </p:anim>
                                    <p:anim calcmode="lin" valueType="num">
                                      <p:cBhvr additive="base">
                                        <p:cTn id="7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1000"/>
                                        <p:tgtEl>
                                          <p:spTgt spid="31"/>
                                        </p:tgtEl>
                                      </p:cBhvr>
                                    </p:animEffect>
                                    <p:anim calcmode="lin" valueType="num">
                                      <p:cBhvr>
                                        <p:cTn id="84" dur="1000" fill="hold"/>
                                        <p:tgtEl>
                                          <p:spTgt spid="31"/>
                                        </p:tgtEl>
                                        <p:attrNameLst>
                                          <p:attrName>ppt_x</p:attrName>
                                        </p:attrNameLst>
                                      </p:cBhvr>
                                      <p:tavLst>
                                        <p:tav tm="0">
                                          <p:val>
                                            <p:strVal val="#ppt_x"/>
                                          </p:val>
                                        </p:tav>
                                        <p:tav tm="100000">
                                          <p:val>
                                            <p:strVal val="#ppt_x"/>
                                          </p:val>
                                        </p:tav>
                                      </p:tavLst>
                                    </p:anim>
                                    <p:anim calcmode="lin" valueType="num">
                                      <p:cBhvr>
                                        <p:cTn id="8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9" grpId="0"/>
      <p:bldP spid="23" grpId="0"/>
      <p:bldP spid="25" grpId="0"/>
      <p:bldP spid="29"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43FB9329-24DA-88B3-81AB-F7AE014B8AA7}"/>
              </a:ext>
            </a:extLst>
          </p:cNvPr>
          <p:cNvSpPr txBox="1"/>
          <p:nvPr/>
        </p:nvSpPr>
        <p:spPr>
          <a:xfrm>
            <a:off x="413498" y="270592"/>
            <a:ext cx="3055844" cy="400110"/>
          </a:xfrm>
          <a:prstGeom prst="rect">
            <a:avLst/>
          </a:prstGeom>
          <a:noFill/>
        </p:spPr>
        <p:txBody>
          <a:bodyPr wrap="square">
            <a:spAutoFit/>
          </a:bodyPr>
          <a:lstStyle/>
          <a:p>
            <a:pPr algn="just">
              <a:spcAft>
                <a:spcPts val="800"/>
              </a:spcAft>
            </a:pPr>
            <a:r>
              <a:rPr lang="bn-IN" sz="2000" u="sng" kern="100" dirty="0">
                <a:solidFill>
                  <a:srgbClr val="FF0000"/>
                </a:solidFill>
                <a:ea typeface="Times New Roman" panose="02020603050405020304" pitchFamily="18" charset="0"/>
                <a:cs typeface="SutonnyOMJ" panose="01010600010101010101" pitchFamily="2" charset="0"/>
              </a:rPr>
              <a:t>খুচরা </a:t>
            </a:r>
            <a:r>
              <a:rPr lang="bn-IN" sz="2000" u="sng" kern="100" dirty="0">
                <a:solidFill>
                  <a:srgbClr val="FF0000"/>
                </a:solidFill>
                <a:effectLst/>
                <a:ea typeface="Times New Roman" panose="02020603050405020304" pitchFamily="18" charset="0"/>
                <a:cs typeface="SutonnyOMJ" panose="01010600010101010101" pitchFamily="2" charset="0"/>
              </a:rPr>
              <a:t>পণ্য বিনিময় (</a:t>
            </a:r>
            <a:r>
              <a:rPr lang="en-IN" sz="2000" u="sng" kern="100" dirty="0">
                <a:solidFill>
                  <a:srgbClr val="FF0000"/>
                </a:solidFill>
                <a:effectLst/>
                <a:ea typeface="Times New Roman" panose="02020603050405020304" pitchFamily="18" charset="0"/>
                <a:cs typeface="Vrinda"/>
              </a:rPr>
              <a:t>Retail trade): </a:t>
            </a:r>
            <a:endParaRPr lang="en-US" sz="1400" u="sng" kern="100" dirty="0">
              <a:solidFill>
                <a:srgbClr val="FF0000"/>
              </a:solidFill>
              <a:effectLst/>
              <a:latin typeface="Aptos" panose="02110004020202020204"/>
              <a:ea typeface="Times New Roman" panose="02020603050405020304" pitchFamily="18" charset="0"/>
              <a:cs typeface="Vrinda"/>
            </a:endParaRPr>
          </a:p>
        </p:txBody>
      </p:sp>
      <p:sp>
        <p:nvSpPr>
          <p:cNvPr id="20" name="TextBox 19">
            <a:extLst>
              <a:ext uri="{FF2B5EF4-FFF2-40B4-BE49-F238E27FC236}">
                <a16:creationId xmlns:a16="http://schemas.microsoft.com/office/drawing/2014/main" id="{FBD9DCF3-BE4B-0E0E-71B1-4493F2BCBA25}"/>
              </a:ext>
            </a:extLst>
          </p:cNvPr>
          <p:cNvSpPr txBox="1"/>
          <p:nvPr/>
        </p:nvSpPr>
        <p:spPr>
          <a:xfrm>
            <a:off x="413498" y="670702"/>
            <a:ext cx="6981984" cy="707886"/>
          </a:xfrm>
          <a:prstGeom prst="rect">
            <a:avLst/>
          </a:prstGeom>
          <a:noFill/>
        </p:spPr>
        <p:txBody>
          <a:bodyPr wrap="square">
            <a:spAutoFit/>
          </a:bodyPr>
          <a:lstStyle/>
          <a:p>
            <a:r>
              <a:rPr lang="bn-IN" sz="2000" kern="100" dirty="0">
                <a:effectLst/>
                <a:latin typeface="+mn-lt"/>
                <a:ea typeface="Times New Roman" panose="02020603050405020304" pitchFamily="18" charset="0"/>
                <a:cs typeface="SutonnyOMJ" panose="01010600010101010101" pitchFamily="2" charset="0"/>
              </a:rPr>
              <a:t>পাইকার বা আমদানিকারকের কাছ থেকে পণ্য কিনে চূড়ান্ত ভোক্তাদের কাছে বিক্রিকে খুচরা পণ্য বিনিময় বলে। এ ধরনের বিনিময়। কাজে জড়িত ব্যক্তিদেরকে খুচরা ব্যবসায়ী বলে। </a:t>
            </a:r>
            <a:endParaRPr lang="en-US" dirty="0"/>
          </a:p>
        </p:txBody>
      </p:sp>
      <p:pic>
        <p:nvPicPr>
          <p:cNvPr id="24" name="Picture 23">
            <a:extLst>
              <a:ext uri="{FF2B5EF4-FFF2-40B4-BE49-F238E27FC236}">
                <a16:creationId xmlns:a16="http://schemas.microsoft.com/office/drawing/2014/main" id="{CF6645F7-E92E-6B1B-3848-97B25792A5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4328" y="0"/>
            <a:ext cx="3947672" cy="2072528"/>
          </a:xfrm>
          <a:prstGeom prst="rect">
            <a:avLst/>
          </a:prstGeom>
        </p:spPr>
      </p:pic>
      <p:sp>
        <p:nvSpPr>
          <p:cNvPr id="27" name="TextBox 26">
            <a:extLst>
              <a:ext uri="{FF2B5EF4-FFF2-40B4-BE49-F238E27FC236}">
                <a16:creationId xmlns:a16="http://schemas.microsoft.com/office/drawing/2014/main" id="{225A84FC-E716-6A70-7E86-9F0B79559CAB}"/>
              </a:ext>
            </a:extLst>
          </p:cNvPr>
          <p:cNvSpPr txBox="1"/>
          <p:nvPr/>
        </p:nvSpPr>
        <p:spPr>
          <a:xfrm>
            <a:off x="7395482" y="470647"/>
            <a:ext cx="1697691" cy="400110"/>
          </a:xfrm>
          <a:prstGeom prst="rect">
            <a:avLst/>
          </a:prstGeom>
          <a:noFill/>
        </p:spPr>
        <p:txBody>
          <a:bodyPr wrap="square">
            <a:spAutoFit/>
          </a:bodyPr>
          <a:lstStyle/>
          <a:p>
            <a:r>
              <a:rPr lang="bn-IN" sz="2000" kern="100" dirty="0">
                <a:effectLst/>
                <a:highlight>
                  <a:srgbClr val="FFFF00"/>
                </a:highlight>
                <a:latin typeface="+mn-lt"/>
                <a:ea typeface="Times New Roman" panose="02020603050405020304" pitchFamily="18" charset="0"/>
                <a:cs typeface="SutonnyOMJ" panose="01010600010101010101" pitchFamily="2" charset="0"/>
              </a:rPr>
              <a:t>খুচরা পণ্য বিনিময় </a:t>
            </a:r>
            <a:endParaRPr lang="en-US" dirty="0">
              <a:highlight>
                <a:srgbClr val="FFFF00"/>
              </a:highlight>
            </a:endParaRPr>
          </a:p>
        </p:txBody>
      </p:sp>
      <p:sp>
        <p:nvSpPr>
          <p:cNvPr id="29" name="TextBox 28">
            <a:extLst>
              <a:ext uri="{FF2B5EF4-FFF2-40B4-BE49-F238E27FC236}">
                <a16:creationId xmlns:a16="http://schemas.microsoft.com/office/drawing/2014/main" id="{D0DCAC36-B760-0329-E557-D0B168730361}"/>
              </a:ext>
            </a:extLst>
          </p:cNvPr>
          <p:cNvSpPr txBox="1"/>
          <p:nvPr/>
        </p:nvSpPr>
        <p:spPr>
          <a:xfrm>
            <a:off x="337658" y="1378588"/>
            <a:ext cx="3566832" cy="400110"/>
          </a:xfrm>
          <a:prstGeom prst="rect">
            <a:avLst/>
          </a:prstGeom>
          <a:noFill/>
        </p:spPr>
        <p:txBody>
          <a:bodyPr wrap="square">
            <a:spAutoFit/>
          </a:bodyPr>
          <a:lstStyle/>
          <a:p>
            <a:pPr algn="just">
              <a:spcAft>
                <a:spcPts val="800"/>
              </a:spcAft>
            </a:pPr>
            <a:r>
              <a:rPr lang="bn-IN" sz="2000" u="sng" kern="100" dirty="0">
                <a:solidFill>
                  <a:srgbClr val="FF0000"/>
                </a:solidFill>
                <a:ea typeface="Times New Roman" panose="02020603050405020304" pitchFamily="18" charset="0"/>
                <a:cs typeface="SutonnyOMJ" panose="01010600010101010101" pitchFamily="2" charset="0"/>
              </a:rPr>
              <a:t>বৈদেশিক </a:t>
            </a:r>
            <a:r>
              <a:rPr lang="bn-IN" sz="2000" u="sng" kern="100" dirty="0">
                <a:solidFill>
                  <a:srgbClr val="FF0000"/>
                </a:solidFill>
                <a:effectLst/>
                <a:ea typeface="Times New Roman" panose="02020603050405020304" pitchFamily="18" charset="0"/>
                <a:cs typeface="SutonnyOMJ" panose="01010600010101010101" pitchFamily="2" charset="0"/>
              </a:rPr>
              <a:t>পণ্য বিনিময় (</a:t>
            </a:r>
            <a:r>
              <a:rPr lang="en-IN" sz="2000" u="sng" kern="100" dirty="0">
                <a:solidFill>
                  <a:srgbClr val="FF0000"/>
                </a:solidFill>
                <a:effectLst/>
                <a:ea typeface="Times New Roman" panose="02020603050405020304" pitchFamily="18" charset="0"/>
                <a:cs typeface="Vrinda"/>
              </a:rPr>
              <a:t>Foreign trade): </a:t>
            </a:r>
            <a:endParaRPr lang="en-US" sz="1400" u="sng" kern="100" dirty="0">
              <a:solidFill>
                <a:srgbClr val="FF0000"/>
              </a:solidFill>
              <a:effectLst/>
              <a:latin typeface="Aptos" panose="02110004020202020204"/>
              <a:ea typeface="Times New Roman" panose="02020603050405020304" pitchFamily="18" charset="0"/>
              <a:cs typeface="Vrinda"/>
            </a:endParaRPr>
          </a:p>
        </p:txBody>
      </p:sp>
      <p:pic>
        <p:nvPicPr>
          <p:cNvPr id="31" name="Picture 30">
            <a:extLst>
              <a:ext uri="{FF2B5EF4-FFF2-40B4-BE49-F238E27FC236}">
                <a16:creationId xmlns:a16="http://schemas.microsoft.com/office/drawing/2014/main" id="{0E7EA7DB-10F3-058E-6842-FD0ABFCF9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4327" y="2072528"/>
            <a:ext cx="3947672" cy="1949824"/>
          </a:xfrm>
          <a:prstGeom prst="rect">
            <a:avLst/>
          </a:prstGeom>
        </p:spPr>
      </p:pic>
      <p:sp>
        <p:nvSpPr>
          <p:cNvPr id="33" name="TextBox 32">
            <a:extLst>
              <a:ext uri="{FF2B5EF4-FFF2-40B4-BE49-F238E27FC236}">
                <a16:creationId xmlns:a16="http://schemas.microsoft.com/office/drawing/2014/main" id="{B403DDA3-9D68-8BE5-48B8-932F4B054066}"/>
              </a:ext>
            </a:extLst>
          </p:cNvPr>
          <p:cNvSpPr txBox="1"/>
          <p:nvPr/>
        </p:nvSpPr>
        <p:spPr>
          <a:xfrm>
            <a:off x="6827745" y="2180249"/>
            <a:ext cx="1926291" cy="400110"/>
          </a:xfrm>
          <a:prstGeom prst="rect">
            <a:avLst/>
          </a:prstGeom>
          <a:noFill/>
        </p:spPr>
        <p:txBody>
          <a:bodyPr wrap="square">
            <a:spAutoFit/>
          </a:bodyPr>
          <a:lstStyle/>
          <a:p>
            <a:r>
              <a:rPr lang="bn-IN" sz="2000" kern="100" dirty="0">
                <a:solidFill>
                  <a:srgbClr val="FF0000"/>
                </a:solidFill>
                <a:highlight>
                  <a:srgbClr val="FFFF00"/>
                </a:highlight>
                <a:ea typeface="Times New Roman" panose="02020603050405020304" pitchFamily="18" charset="0"/>
                <a:cs typeface="SutonnyOMJ" panose="01010600010101010101" pitchFamily="2" charset="0"/>
              </a:rPr>
              <a:t>বৈদেশিক </a:t>
            </a:r>
            <a:r>
              <a:rPr lang="bn-IN" sz="2000" kern="100" dirty="0">
                <a:solidFill>
                  <a:srgbClr val="FF0000"/>
                </a:solidFill>
                <a:effectLst/>
                <a:highlight>
                  <a:srgbClr val="FFFF00"/>
                </a:highlight>
                <a:ea typeface="Times New Roman" panose="02020603050405020304" pitchFamily="18" charset="0"/>
                <a:cs typeface="SutonnyOMJ" panose="01010600010101010101" pitchFamily="2" charset="0"/>
              </a:rPr>
              <a:t>পণ্য বিনিময় </a:t>
            </a:r>
            <a:endParaRPr lang="en-US" dirty="0">
              <a:highlight>
                <a:srgbClr val="FFFF00"/>
              </a:highlight>
            </a:endParaRPr>
          </a:p>
        </p:txBody>
      </p:sp>
      <p:sp>
        <p:nvSpPr>
          <p:cNvPr id="35" name="TextBox 34">
            <a:extLst>
              <a:ext uri="{FF2B5EF4-FFF2-40B4-BE49-F238E27FC236}">
                <a16:creationId xmlns:a16="http://schemas.microsoft.com/office/drawing/2014/main" id="{DABD1EDC-E648-7273-042F-1915304EC714}"/>
              </a:ext>
            </a:extLst>
          </p:cNvPr>
          <p:cNvSpPr txBox="1"/>
          <p:nvPr/>
        </p:nvSpPr>
        <p:spPr>
          <a:xfrm>
            <a:off x="337658" y="1778698"/>
            <a:ext cx="634553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দুটি ভিন্ন দেশের মধ্যে অর্থাৎ কোনো স্বাধীন দেশের ব্যবসায়ীর সাথে অন্য দেশের ব্যবসায়ীর পণ্য কেনা-বেচার কাজকে বৈদেশিক পণ্য বিনিময় বলে। এক্ষেত্রে ক্রেতা ও বিক্রেতা দুজনই ভিন্ন দেশের অধিবাসী হয়ে থাকেন। </a:t>
            </a:r>
            <a:endParaRPr lang="en-US" sz="1400" kern="100" dirty="0">
              <a:effectLst/>
              <a:latin typeface="Aptos" panose="02110004020202020204"/>
              <a:ea typeface="Times New Roman" panose="02020603050405020304" pitchFamily="18" charset="0"/>
              <a:cs typeface="Vrinda"/>
            </a:endParaRPr>
          </a:p>
        </p:txBody>
      </p:sp>
      <p:sp>
        <p:nvSpPr>
          <p:cNvPr id="37" name="TextBox 36">
            <a:extLst>
              <a:ext uri="{FF2B5EF4-FFF2-40B4-BE49-F238E27FC236}">
                <a16:creationId xmlns:a16="http://schemas.microsoft.com/office/drawing/2014/main" id="{D1A78280-1BC4-1A70-D66B-3681F5D8A1AC}"/>
              </a:ext>
            </a:extLst>
          </p:cNvPr>
          <p:cNvSpPr txBox="1"/>
          <p:nvPr/>
        </p:nvSpPr>
        <p:spPr>
          <a:xfrm>
            <a:off x="337658" y="3047440"/>
            <a:ext cx="5525260" cy="461665"/>
          </a:xfrm>
          <a:prstGeom prst="rect">
            <a:avLst/>
          </a:prstGeom>
          <a:noFill/>
        </p:spPr>
        <p:txBody>
          <a:bodyPr wrap="square">
            <a:spAutoFit/>
          </a:bodyPr>
          <a:lstStyle/>
          <a:p>
            <a:pPr marL="0" marR="0" algn="just">
              <a:lnSpc>
                <a:spcPct val="100000"/>
              </a:lnSpc>
              <a:spcAft>
                <a:spcPts val="800"/>
              </a:spcAft>
              <a:buNone/>
            </a:pPr>
            <a:r>
              <a:rPr lang="bn-IN" sz="2400" kern="100" dirty="0">
                <a:solidFill>
                  <a:srgbClr val="FF0000"/>
                </a:solidFill>
                <a:effectLst/>
                <a:latin typeface="+mn-lt"/>
                <a:ea typeface="Times New Roman" panose="02020603050405020304" pitchFamily="18" charset="0"/>
                <a:cs typeface="SutonnyOMJ" panose="01010600010101010101" pitchFamily="2" charset="0"/>
              </a:rPr>
              <a:t>বৈদেশিক পণ্য বিনিময়কে নিম্নোক্ত ভাগে ভাগ করা যায়-</a:t>
            </a:r>
            <a:endParaRPr lang="en-US" sz="1600" kern="100" dirty="0">
              <a:solidFill>
                <a:srgbClr val="FF0000"/>
              </a:solidFill>
              <a:effectLst/>
              <a:latin typeface="Aptos" panose="02110004020202020204"/>
              <a:ea typeface="Times New Roman" panose="02020603050405020304" pitchFamily="18" charset="0"/>
              <a:cs typeface="Vrinda"/>
            </a:endParaRPr>
          </a:p>
        </p:txBody>
      </p:sp>
      <p:sp>
        <p:nvSpPr>
          <p:cNvPr id="39" name="TextBox 38">
            <a:extLst>
              <a:ext uri="{FF2B5EF4-FFF2-40B4-BE49-F238E27FC236}">
                <a16:creationId xmlns:a16="http://schemas.microsoft.com/office/drawing/2014/main" id="{8E0B7FB5-5B76-3049-78E8-FB33D5E261ED}"/>
              </a:ext>
            </a:extLst>
          </p:cNvPr>
          <p:cNvSpPr txBox="1"/>
          <p:nvPr/>
        </p:nvSpPr>
        <p:spPr>
          <a:xfrm>
            <a:off x="655545" y="3717114"/>
            <a:ext cx="2571749" cy="461665"/>
          </a:xfrm>
          <a:prstGeom prst="rect">
            <a:avLst/>
          </a:prstGeom>
          <a:noFill/>
        </p:spPr>
        <p:txBody>
          <a:bodyPr wrap="square">
            <a:spAutoFit/>
          </a:bodyPr>
          <a:lstStyle/>
          <a:p>
            <a:pPr marL="0" marR="0" algn="just">
              <a:lnSpc>
                <a:spcPct val="100000"/>
              </a:lnSpc>
              <a:spcAft>
                <a:spcPts val="800"/>
              </a:spcAft>
              <a:buNone/>
            </a:pPr>
            <a:r>
              <a:rPr lang="bn-IN" sz="2400" u="sng" kern="100" dirty="0">
                <a:solidFill>
                  <a:schemeClr val="accent2"/>
                </a:solidFill>
                <a:effectLst/>
                <a:ea typeface="Times New Roman" panose="02020603050405020304" pitchFamily="18" charset="0"/>
                <a:cs typeface="SutonnyOMJ" panose="01010600010101010101" pitchFamily="2" charset="0"/>
              </a:rPr>
              <a:t>আমদানি (</a:t>
            </a:r>
            <a:r>
              <a:rPr lang="en-IN" sz="2400" u="sng" kern="100" dirty="0">
                <a:solidFill>
                  <a:schemeClr val="accent2"/>
                </a:solidFill>
                <a:effectLst/>
                <a:ea typeface="Times New Roman" panose="02020603050405020304" pitchFamily="18" charset="0"/>
                <a:cs typeface="Vrinda"/>
              </a:rPr>
              <a:t>Import):</a:t>
            </a:r>
            <a:endParaRPr lang="en-US" sz="1600" u="sng" kern="100" dirty="0">
              <a:solidFill>
                <a:schemeClr val="accent2"/>
              </a:solidFill>
              <a:effectLst/>
              <a:latin typeface="Aptos" panose="02110004020202020204"/>
              <a:ea typeface="Times New Roman" panose="02020603050405020304" pitchFamily="18" charset="0"/>
              <a:cs typeface="Vrinda"/>
            </a:endParaRPr>
          </a:p>
        </p:txBody>
      </p:sp>
      <p:sp>
        <p:nvSpPr>
          <p:cNvPr id="41" name="TextBox 40">
            <a:extLst>
              <a:ext uri="{FF2B5EF4-FFF2-40B4-BE49-F238E27FC236}">
                <a16:creationId xmlns:a16="http://schemas.microsoft.com/office/drawing/2014/main" id="{C6860310-23DD-43B5-C957-A3ABE1BF0B77}"/>
              </a:ext>
            </a:extLst>
          </p:cNvPr>
          <p:cNvSpPr txBox="1"/>
          <p:nvPr/>
        </p:nvSpPr>
        <p:spPr>
          <a:xfrm>
            <a:off x="377999" y="4432435"/>
            <a:ext cx="7233035" cy="1015663"/>
          </a:xfrm>
          <a:prstGeom prst="rect">
            <a:avLst/>
          </a:prstGeom>
          <a:noFill/>
        </p:spPr>
        <p:txBody>
          <a:bodyPr wrap="square">
            <a:spAutoFit/>
          </a:bodyPr>
          <a:lstStyle/>
          <a:p>
            <a:r>
              <a:rPr lang="bn-IN" sz="2000" kern="100" dirty="0">
                <a:effectLst/>
                <a:latin typeface="+mn-lt"/>
                <a:ea typeface="Times New Roman" panose="02020603050405020304" pitchFamily="18" charset="0"/>
                <a:cs typeface="SutonnyOMJ" panose="01010600010101010101" pitchFamily="2" charset="0"/>
              </a:rPr>
              <a:t>বিক্রির জন্য বিদেশ থেকে পণ্যসামগ্রী কিনে নিজ দেশে আনাকে আমদানি বলে। যারা পণ্য কিনে আনেন তাদেরকে আমদানিকারক বলা হয়। বিশ্বে সব দেশই অভ্যন্তরীণ চাহিদা পূরণে বিদেশ থেকে পণ্য আমদানি করে থাকে। </a:t>
            </a:r>
            <a:endParaRPr lang="en-US" dirty="0"/>
          </a:p>
        </p:txBody>
      </p:sp>
      <p:pic>
        <p:nvPicPr>
          <p:cNvPr id="43" name="Picture 42">
            <a:extLst>
              <a:ext uri="{FF2B5EF4-FFF2-40B4-BE49-F238E27FC236}">
                <a16:creationId xmlns:a16="http://schemas.microsoft.com/office/drawing/2014/main" id="{15CE0BF3-CFFC-E238-6DCE-419724576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6504" y="4064212"/>
            <a:ext cx="4065495" cy="2699659"/>
          </a:xfrm>
          <a:prstGeom prst="rect">
            <a:avLst/>
          </a:prstGeom>
        </p:spPr>
      </p:pic>
      <p:sp>
        <p:nvSpPr>
          <p:cNvPr id="45" name="TextBox 44">
            <a:extLst>
              <a:ext uri="{FF2B5EF4-FFF2-40B4-BE49-F238E27FC236}">
                <a16:creationId xmlns:a16="http://schemas.microsoft.com/office/drawing/2014/main" id="{73ED671E-2A25-B6FF-2B86-28501B67D7D2}"/>
              </a:ext>
            </a:extLst>
          </p:cNvPr>
          <p:cNvSpPr txBox="1"/>
          <p:nvPr/>
        </p:nvSpPr>
        <p:spPr>
          <a:xfrm>
            <a:off x="7928122" y="4281683"/>
            <a:ext cx="1165051" cy="461665"/>
          </a:xfrm>
          <a:prstGeom prst="rect">
            <a:avLst/>
          </a:prstGeom>
          <a:noFill/>
        </p:spPr>
        <p:txBody>
          <a:bodyPr wrap="square">
            <a:spAutoFit/>
          </a:bodyPr>
          <a:lstStyle/>
          <a:p>
            <a:pPr marL="0" marR="0" algn="just">
              <a:lnSpc>
                <a:spcPct val="100000"/>
              </a:lnSpc>
              <a:spcAft>
                <a:spcPts val="800"/>
              </a:spcAft>
              <a:buNone/>
            </a:pPr>
            <a:r>
              <a:rPr lang="bn-IN" sz="2400" kern="100" dirty="0">
                <a:solidFill>
                  <a:schemeClr val="accent2"/>
                </a:solidFill>
                <a:effectLst/>
                <a:highlight>
                  <a:srgbClr val="FFFF00"/>
                </a:highlight>
                <a:ea typeface="Times New Roman" panose="02020603050405020304" pitchFamily="18" charset="0"/>
                <a:cs typeface="SutonnyOMJ" panose="01010600010101010101" pitchFamily="2" charset="0"/>
              </a:rPr>
              <a:t>আমদানি</a:t>
            </a:r>
            <a:endParaRPr lang="en-US" sz="1600" kern="100" dirty="0">
              <a:solidFill>
                <a:schemeClr val="accent2"/>
              </a:solidFill>
              <a:effectLst/>
              <a:highlight>
                <a:srgbClr val="FFFF00"/>
              </a:highligh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8900472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barn(inVertical)">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ppt_x"/>
                                          </p:val>
                                        </p:tav>
                                        <p:tav tm="100000">
                                          <p:val>
                                            <p:strVal val="#ppt_x"/>
                                          </p:val>
                                        </p:tav>
                                      </p:tavLst>
                                    </p:anim>
                                    <p:anim calcmode="lin" valueType="num">
                                      <p:cBhvr additive="base">
                                        <p:cTn id="5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1000"/>
                                        <p:tgtEl>
                                          <p:spTgt spid="43"/>
                                        </p:tgtEl>
                                      </p:cBhvr>
                                    </p:animEffect>
                                    <p:anim calcmode="lin" valueType="num">
                                      <p:cBhvr>
                                        <p:cTn id="63" dur="1000" fill="hold"/>
                                        <p:tgtEl>
                                          <p:spTgt spid="43"/>
                                        </p:tgtEl>
                                        <p:attrNameLst>
                                          <p:attrName>ppt_x</p:attrName>
                                        </p:attrNameLst>
                                      </p:cBhvr>
                                      <p:tavLst>
                                        <p:tav tm="0">
                                          <p:val>
                                            <p:strVal val="#ppt_x"/>
                                          </p:val>
                                        </p:tav>
                                        <p:tav tm="100000">
                                          <p:val>
                                            <p:strVal val="#ppt_x"/>
                                          </p:val>
                                        </p:tav>
                                      </p:tavLst>
                                    </p:anim>
                                    <p:anim calcmode="lin" valueType="num">
                                      <p:cBhvr>
                                        <p:cTn id="6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anim calcmode="lin" valueType="num">
                                      <p:cBhvr>
                                        <p:cTn id="75" dur="1000" fill="hold"/>
                                        <p:tgtEl>
                                          <p:spTgt spid="39"/>
                                        </p:tgtEl>
                                        <p:attrNameLst>
                                          <p:attrName>ppt_x</p:attrName>
                                        </p:attrNameLst>
                                      </p:cBhvr>
                                      <p:tavLst>
                                        <p:tav tm="0">
                                          <p:val>
                                            <p:strVal val="#ppt_x"/>
                                          </p:val>
                                        </p:tav>
                                        <p:tav tm="100000">
                                          <p:val>
                                            <p:strVal val="#ppt_x"/>
                                          </p:val>
                                        </p:tav>
                                      </p:tavLst>
                                    </p:anim>
                                    <p:anim calcmode="lin" valueType="num">
                                      <p:cBhvr>
                                        <p:cTn id="7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500" fill="hold"/>
                                        <p:tgtEl>
                                          <p:spTgt spid="41"/>
                                        </p:tgtEl>
                                        <p:attrNameLst>
                                          <p:attrName>ppt_x</p:attrName>
                                        </p:attrNameLst>
                                      </p:cBhvr>
                                      <p:tavLst>
                                        <p:tav tm="0">
                                          <p:val>
                                            <p:strVal val="#ppt_x"/>
                                          </p:val>
                                        </p:tav>
                                        <p:tav tm="100000">
                                          <p:val>
                                            <p:strVal val="#ppt_x"/>
                                          </p:val>
                                        </p:tav>
                                      </p:tavLst>
                                    </p:anim>
                                    <p:anim calcmode="lin" valueType="num">
                                      <p:cBhvr additive="base">
                                        <p:cTn id="8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7" grpId="0"/>
      <p:bldP spid="29" grpId="0"/>
      <p:bldP spid="33" grpId="0"/>
      <p:bldP spid="35" grpId="0"/>
      <p:bldP spid="37" grpId="0"/>
      <p:bldP spid="39" grpId="0"/>
      <p:bldP spid="41"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A16729-66A0-AFA3-BA57-F5436AB8C931}"/>
              </a:ext>
            </a:extLst>
          </p:cNvPr>
          <p:cNvSpPr txBox="1"/>
          <p:nvPr/>
        </p:nvSpPr>
        <p:spPr>
          <a:xfrm>
            <a:off x="373157" y="243698"/>
            <a:ext cx="1818714"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2"/>
                </a:solidFill>
                <a:effectLst/>
                <a:ea typeface="Times New Roman" panose="02020603050405020304" pitchFamily="18" charset="0"/>
                <a:cs typeface="SutonnyOMJ" panose="01010600010101010101" pitchFamily="2" charset="0"/>
              </a:rPr>
              <a:t>রপ্তানি (</a:t>
            </a:r>
            <a:r>
              <a:rPr lang="en-IN" sz="2000" u="sng" kern="100" dirty="0">
                <a:solidFill>
                  <a:schemeClr val="accent2"/>
                </a:solidFill>
                <a:effectLst/>
                <a:ea typeface="Times New Roman" panose="02020603050405020304" pitchFamily="18" charset="0"/>
                <a:cs typeface="Vrinda"/>
              </a:rPr>
              <a:t>Export):</a:t>
            </a:r>
            <a:endParaRPr lang="en-US" sz="1400" u="sng" kern="100" dirty="0">
              <a:solidFill>
                <a:schemeClr val="accent2"/>
              </a:solidFill>
              <a:effectLst/>
              <a:latin typeface="Aptos" panose="02110004020202020204"/>
              <a:ea typeface="Times New Roman" panose="02020603050405020304" pitchFamily="18" charset="0"/>
              <a:cs typeface="Vrinda"/>
            </a:endParaRPr>
          </a:p>
        </p:txBody>
      </p:sp>
      <p:sp>
        <p:nvSpPr>
          <p:cNvPr id="6" name="TextBox 5">
            <a:extLst>
              <a:ext uri="{FF2B5EF4-FFF2-40B4-BE49-F238E27FC236}">
                <a16:creationId xmlns:a16="http://schemas.microsoft.com/office/drawing/2014/main" id="{E5B6B808-6A4A-B987-EB1F-E6129323D8A1}"/>
              </a:ext>
            </a:extLst>
          </p:cNvPr>
          <p:cNvSpPr txBox="1"/>
          <p:nvPr/>
        </p:nvSpPr>
        <p:spPr>
          <a:xfrm>
            <a:off x="373157" y="643808"/>
            <a:ext cx="6098240" cy="707886"/>
          </a:xfrm>
          <a:prstGeom prst="rect">
            <a:avLst/>
          </a:prstGeom>
          <a:noFill/>
        </p:spPr>
        <p:txBody>
          <a:bodyPr wrap="square">
            <a:spAutoFit/>
          </a:bodyPr>
          <a:lstStyle/>
          <a:p>
            <a:r>
              <a:rPr lang="bn-IN" sz="2000" kern="100" dirty="0">
                <a:effectLst/>
                <a:latin typeface="+mn-lt"/>
                <a:ea typeface="Times New Roman" panose="02020603050405020304" pitchFamily="18" charset="0"/>
                <a:cs typeface="SutonnyOMJ" panose="01010600010101010101" pitchFamily="2" charset="0"/>
              </a:rPr>
              <a:t>বিদেশি কোনো ব্যবসায়ী বা প্রতিষ্ঠানের কাছে পণ্য বিক্রি করাকে রপ্তানি বলে। অর্থাৎ, বিক্রির জন্য পণ্যসামগ্রী বিদেশে পাঠানোকে রপ্তানি বলে। </a:t>
            </a:r>
            <a:endParaRPr lang="en-US" dirty="0"/>
          </a:p>
        </p:txBody>
      </p:sp>
      <p:sp>
        <p:nvSpPr>
          <p:cNvPr id="10" name="TextBox 9">
            <a:extLst>
              <a:ext uri="{FF2B5EF4-FFF2-40B4-BE49-F238E27FC236}">
                <a16:creationId xmlns:a16="http://schemas.microsoft.com/office/drawing/2014/main" id="{F6D42BF8-8F50-425C-E9E0-A860196B2D18}"/>
              </a:ext>
            </a:extLst>
          </p:cNvPr>
          <p:cNvSpPr txBox="1"/>
          <p:nvPr/>
        </p:nvSpPr>
        <p:spPr>
          <a:xfrm>
            <a:off x="373157" y="1459417"/>
            <a:ext cx="2262467"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2"/>
                </a:solidFill>
                <a:effectLst/>
                <a:ea typeface="Times New Roman" panose="02020603050405020304" pitchFamily="18" charset="0"/>
                <a:cs typeface="SutonnyOMJ" panose="01010600010101010101" pitchFamily="2" charset="0"/>
              </a:rPr>
              <a:t>পুনঃরপ্তানি (</a:t>
            </a:r>
            <a:r>
              <a:rPr lang="en-IN" sz="2000" u="sng" kern="100" dirty="0">
                <a:solidFill>
                  <a:schemeClr val="accent2"/>
                </a:solidFill>
                <a:effectLst/>
                <a:ea typeface="Times New Roman" panose="02020603050405020304" pitchFamily="18" charset="0"/>
                <a:cs typeface="Vrinda"/>
              </a:rPr>
              <a:t>Reexport):</a:t>
            </a:r>
            <a:endParaRPr lang="en-US" sz="1400" u="sng" kern="100" dirty="0">
              <a:solidFill>
                <a:schemeClr val="accent2"/>
              </a:solidFill>
              <a:effectLst/>
              <a:latin typeface="Aptos" panose="02110004020202020204"/>
              <a:ea typeface="Times New Roman" panose="02020603050405020304" pitchFamily="18" charset="0"/>
              <a:cs typeface="Vrinda"/>
            </a:endParaRPr>
          </a:p>
        </p:txBody>
      </p:sp>
      <p:sp>
        <p:nvSpPr>
          <p:cNvPr id="14" name="TextBox 13">
            <a:extLst>
              <a:ext uri="{FF2B5EF4-FFF2-40B4-BE49-F238E27FC236}">
                <a16:creationId xmlns:a16="http://schemas.microsoft.com/office/drawing/2014/main" id="{D73A114B-765E-9B20-A496-23B0B1E47FAE}"/>
              </a:ext>
            </a:extLst>
          </p:cNvPr>
          <p:cNvSpPr txBox="1"/>
          <p:nvPr/>
        </p:nvSpPr>
        <p:spPr>
          <a:xfrm>
            <a:off x="373157" y="1967248"/>
            <a:ext cx="6098240" cy="163121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আমদানিকৃত পণ্য পুনঃপ্রক্রিয়াকরণের মাধ্যমে গুণগত মান বা আকৃতির যেকোনো একটির অথবা দুটোরই পরিবর্তন করে রপ্তানি করাকে পুনঃরপ্তানি বলে। এ ব্যবস্থায় তিনটি দেশের মধ্যে বাণিজ্যের কাজ সংঘটিত হয়। প্রথমে এক দেশ থেকে পণ্য আমদানি করে নিজ দেশে আনা হয়। পরে তা তৃতীয় কোনো দেশে রপ্তানি করা হয়।</a:t>
            </a:r>
            <a:endParaRPr lang="en-US" sz="1400" kern="100" dirty="0">
              <a:effectLst/>
              <a:latin typeface="Aptos" panose="02110004020202020204"/>
              <a:ea typeface="Times New Roman" panose="02020603050405020304" pitchFamily="18" charset="0"/>
              <a:cs typeface="Vrinda"/>
            </a:endParaRPr>
          </a:p>
        </p:txBody>
      </p:sp>
      <p:sp>
        <p:nvSpPr>
          <p:cNvPr id="18" name="TextBox 17">
            <a:extLst>
              <a:ext uri="{FF2B5EF4-FFF2-40B4-BE49-F238E27FC236}">
                <a16:creationId xmlns:a16="http://schemas.microsoft.com/office/drawing/2014/main" id="{57657017-DD2F-6C58-036B-C6E0AC9199F4}"/>
              </a:ext>
            </a:extLst>
          </p:cNvPr>
          <p:cNvSpPr txBox="1"/>
          <p:nvPr/>
        </p:nvSpPr>
        <p:spPr>
          <a:xfrm>
            <a:off x="373157" y="3598464"/>
            <a:ext cx="2114549"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6"/>
                </a:solidFill>
                <a:effectLst/>
                <a:ea typeface="Times New Roman" panose="02020603050405020304" pitchFamily="18" charset="0"/>
                <a:cs typeface="SutonnyOMJ" panose="01010600010101010101" pitchFamily="2" charset="0"/>
              </a:rPr>
              <a:t>অন্ট্রাপো (</a:t>
            </a:r>
            <a:r>
              <a:rPr lang="en-IN" sz="2000" u="sng" kern="100" dirty="0">
                <a:solidFill>
                  <a:schemeClr val="accent6"/>
                </a:solidFill>
                <a:effectLst/>
                <a:ea typeface="Times New Roman" panose="02020603050405020304" pitchFamily="18" charset="0"/>
                <a:cs typeface="Vrinda"/>
              </a:rPr>
              <a:t>Entrepot):</a:t>
            </a:r>
            <a:endParaRPr lang="en-US" sz="1400" u="sng" kern="100" dirty="0">
              <a:solidFill>
                <a:schemeClr val="accent6"/>
              </a:solidFill>
              <a:effectLst/>
              <a:latin typeface="Aptos" panose="02110004020202020204"/>
              <a:ea typeface="Times New Roman" panose="02020603050405020304" pitchFamily="18" charset="0"/>
              <a:cs typeface="Vrinda"/>
            </a:endParaRPr>
          </a:p>
        </p:txBody>
      </p:sp>
      <p:sp>
        <p:nvSpPr>
          <p:cNvPr id="22" name="TextBox 21">
            <a:extLst>
              <a:ext uri="{FF2B5EF4-FFF2-40B4-BE49-F238E27FC236}">
                <a16:creationId xmlns:a16="http://schemas.microsoft.com/office/drawing/2014/main" id="{594E14A4-FFBB-E59E-0E5C-D652B2452D05}"/>
              </a:ext>
            </a:extLst>
          </p:cNvPr>
          <p:cNvSpPr txBox="1"/>
          <p:nvPr/>
        </p:nvSpPr>
        <p:spPr>
          <a:xfrm>
            <a:off x="373157" y="3998574"/>
            <a:ext cx="4266078" cy="2554545"/>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আমদানিকৃত পণ্যের গুণগত মান, পরিমাণ ও আকৃতির কোনো প্রকার পরিবর্তন না করেই তৃতীয় কোনো দেশে রপ্তানি করা হলে, তাকে অন্ট্রাপো বাণিজ্য বলে। এক্ষেত্রে পণ্যমূল্য ৫%-এর বেশি বৃদ্ধি করা হবে না এবং পণ্যদ্রব্য বন্দর সীমানার বাইরে আনা যাবে না। সাধারণত দুটি দেশের মধ্যে সরাসরি বাণিজ্যিক সম্পর্ক বা যোগাযোগ না থাকলে তৃতীয় কোনো দেশ পণ্য আমদানি করে তা অপর দেশে রপ্তানি করে।</a:t>
            </a:r>
            <a:endParaRPr lang="en-US" sz="2000" dirty="0"/>
          </a:p>
        </p:txBody>
      </p:sp>
      <p:pic>
        <p:nvPicPr>
          <p:cNvPr id="24" name="Picture 23">
            <a:extLst>
              <a:ext uri="{FF2B5EF4-FFF2-40B4-BE49-F238E27FC236}">
                <a16:creationId xmlns:a16="http://schemas.microsoft.com/office/drawing/2014/main" id="{DE51B954-883A-C0E0-E1B8-2328ED67CBBB}"/>
              </a:ext>
            </a:extLst>
          </p:cNvPr>
          <p:cNvPicPr>
            <a:picLocks noChangeAspect="1"/>
          </p:cNvPicPr>
          <p:nvPr/>
        </p:nvPicPr>
        <p:blipFill>
          <a:blip r:embed="rId2">
            <a:extLst>
              <a:ext uri="{28A0092B-C50C-407E-A947-70E740481C1C}">
                <a14:useLocalDpi xmlns:a14="http://schemas.microsoft.com/office/drawing/2010/main" val="0"/>
              </a:ext>
            </a:extLst>
          </a:blip>
          <a:srcRect l="11794" r="13294"/>
          <a:stretch>
            <a:fillRect/>
          </a:stretch>
        </p:blipFill>
        <p:spPr>
          <a:xfrm>
            <a:off x="8624047" y="0"/>
            <a:ext cx="3567953" cy="1967248"/>
          </a:xfrm>
          <a:prstGeom prst="rect">
            <a:avLst/>
          </a:prstGeom>
        </p:spPr>
      </p:pic>
      <p:sp>
        <p:nvSpPr>
          <p:cNvPr id="26" name="TextBox 25">
            <a:extLst>
              <a:ext uri="{FF2B5EF4-FFF2-40B4-BE49-F238E27FC236}">
                <a16:creationId xmlns:a16="http://schemas.microsoft.com/office/drawing/2014/main" id="{A27A340F-FFC1-9A7C-3706-D8665EBDE57D}"/>
              </a:ext>
            </a:extLst>
          </p:cNvPr>
          <p:cNvSpPr txBox="1"/>
          <p:nvPr/>
        </p:nvSpPr>
        <p:spPr>
          <a:xfrm>
            <a:off x="7822827" y="583514"/>
            <a:ext cx="1388408" cy="400110"/>
          </a:xfrm>
          <a:prstGeom prst="rect">
            <a:avLst/>
          </a:prstGeom>
          <a:noFill/>
        </p:spPr>
        <p:txBody>
          <a:bodyPr wrap="square">
            <a:spAutoFit/>
          </a:bodyPr>
          <a:lstStyle/>
          <a:p>
            <a:r>
              <a:rPr lang="en-US" sz="2000" kern="100" dirty="0" err="1">
                <a:solidFill>
                  <a:schemeClr val="accent2"/>
                </a:solidFill>
                <a:effectLst/>
                <a:highlight>
                  <a:srgbClr val="FFFF00"/>
                </a:highlight>
                <a:ea typeface="Times New Roman" panose="02020603050405020304" pitchFamily="18" charset="0"/>
                <a:cs typeface="SutonnyOMJ" panose="01010600010101010101" pitchFamily="2" charset="0"/>
              </a:rPr>
              <a:t>চা</a:t>
            </a:r>
            <a:r>
              <a:rPr lang="en-US" sz="2000" kern="100" dirty="0">
                <a:solidFill>
                  <a:schemeClr val="accent2"/>
                </a:solidFill>
                <a:effectLst/>
                <a:highlight>
                  <a:srgbClr val="FFFF00"/>
                </a:highlight>
                <a:ea typeface="Times New Roman" panose="02020603050405020304" pitchFamily="18" charset="0"/>
                <a:cs typeface="SutonnyOMJ" panose="01010600010101010101" pitchFamily="2" charset="0"/>
              </a:rPr>
              <a:t> </a:t>
            </a:r>
            <a:r>
              <a:rPr lang="en-US" sz="2000" kern="100" dirty="0" err="1">
                <a:solidFill>
                  <a:schemeClr val="accent2"/>
                </a:solidFill>
                <a:effectLst/>
                <a:highlight>
                  <a:srgbClr val="FFFF00"/>
                </a:highlight>
                <a:ea typeface="Times New Roman" panose="02020603050405020304" pitchFamily="18" charset="0"/>
                <a:cs typeface="SutonnyOMJ" panose="01010600010101010101" pitchFamily="2" charset="0"/>
              </a:rPr>
              <a:t>পাতা</a:t>
            </a:r>
            <a:r>
              <a:rPr lang="en-US" sz="2000" kern="100" dirty="0">
                <a:solidFill>
                  <a:schemeClr val="accent2"/>
                </a:solidFill>
                <a:effectLst/>
                <a:highlight>
                  <a:srgbClr val="FFFF00"/>
                </a:highlight>
                <a:ea typeface="Times New Roman" panose="02020603050405020304" pitchFamily="18" charset="0"/>
                <a:cs typeface="SutonnyOMJ" panose="01010600010101010101" pitchFamily="2" charset="0"/>
              </a:rPr>
              <a:t> </a:t>
            </a:r>
            <a:r>
              <a:rPr lang="bn-IN" sz="2000" kern="100" dirty="0">
                <a:solidFill>
                  <a:schemeClr val="accent2"/>
                </a:solidFill>
                <a:effectLst/>
                <a:highlight>
                  <a:srgbClr val="FFFF00"/>
                </a:highlight>
                <a:ea typeface="Times New Roman" panose="02020603050405020304" pitchFamily="18" charset="0"/>
                <a:cs typeface="SutonnyOMJ" panose="01010600010101010101" pitchFamily="2" charset="0"/>
              </a:rPr>
              <a:t>রপ্তানি </a:t>
            </a:r>
            <a:endParaRPr lang="en-US" dirty="0">
              <a:highlight>
                <a:srgbClr val="FFFF00"/>
              </a:highlight>
            </a:endParaRPr>
          </a:p>
        </p:txBody>
      </p:sp>
      <p:pic>
        <p:nvPicPr>
          <p:cNvPr id="28" name="Picture 27">
            <a:extLst>
              <a:ext uri="{FF2B5EF4-FFF2-40B4-BE49-F238E27FC236}">
                <a16:creationId xmlns:a16="http://schemas.microsoft.com/office/drawing/2014/main" id="{661426B0-9818-CC0A-AA36-C697F2D242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5691" y="1967248"/>
            <a:ext cx="4206309" cy="2671987"/>
          </a:xfrm>
          <a:prstGeom prst="rect">
            <a:avLst/>
          </a:prstGeom>
        </p:spPr>
      </p:pic>
      <p:sp>
        <p:nvSpPr>
          <p:cNvPr id="30" name="TextBox 29">
            <a:extLst>
              <a:ext uri="{FF2B5EF4-FFF2-40B4-BE49-F238E27FC236}">
                <a16:creationId xmlns:a16="http://schemas.microsoft.com/office/drawing/2014/main" id="{2CE27EF6-76E7-67B5-C9B7-D0697C31D82D}"/>
              </a:ext>
            </a:extLst>
          </p:cNvPr>
          <p:cNvSpPr txBox="1"/>
          <p:nvPr/>
        </p:nvSpPr>
        <p:spPr>
          <a:xfrm>
            <a:off x="7648574" y="2703076"/>
            <a:ext cx="1146361" cy="400110"/>
          </a:xfrm>
          <a:prstGeom prst="rect">
            <a:avLst/>
          </a:prstGeom>
          <a:noFill/>
        </p:spPr>
        <p:txBody>
          <a:bodyPr wrap="square">
            <a:spAutoFit/>
          </a:bodyPr>
          <a:lstStyle/>
          <a:p>
            <a:pPr marL="0" marR="0" algn="just">
              <a:lnSpc>
                <a:spcPct val="100000"/>
              </a:lnSpc>
              <a:spcAft>
                <a:spcPts val="800"/>
              </a:spcAft>
              <a:buNone/>
            </a:pPr>
            <a:r>
              <a:rPr lang="bn-IN" sz="2000" kern="100" dirty="0">
                <a:solidFill>
                  <a:schemeClr val="accent2"/>
                </a:solidFill>
                <a:effectLst/>
                <a:highlight>
                  <a:srgbClr val="FFFF00"/>
                </a:highlight>
                <a:ea typeface="Times New Roman" panose="02020603050405020304" pitchFamily="18" charset="0"/>
                <a:cs typeface="SutonnyOMJ" panose="01010600010101010101" pitchFamily="2" charset="0"/>
              </a:rPr>
              <a:t>পুনঃরপ্তানি </a:t>
            </a:r>
            <a:endParaRPr lang="en-US" sz="1400" kern="100" dirty="0">
              <a:solidFill>
                <a:schemeClr val="accent2"/>
              </a:solidFill>
              <a:effectLst/>
              <a:highlight>
                <a:srgbClr val="FFFF00"/>
              </a:highlight>
              <a:latin typeface="Aptos" panose="02110004020202020204"/>
              <a:ea typeface="Times New Roman" panose="02020603050405020304" pitchFamily="18" charset="0"/>
              <a:cs typeface="Vrinda"/>
            </a:endParaRPr>
          </a:p>
        </p:txBody>
      </p:sp>
      <p:pic>
        <p:nvPicPr>
          <p:cNvPr id="4" name="Picture 3">
            <a:extLst>
              <a:ext uri="{FF2B5EF4-FFF2-40B4-BE49-F238E27FC236}">
                <a16:creationId xmlns:a16="http://schemas.microsoft.com/office/drawing/2014/main" id="{B8938516-8098-5C57-6F81-68942D0F00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4625" y="3801693"/>
            <a:ext cx="3137647" cy="2948306"/>
          </a:xfrm>
          <a:prstGeom prst="rect">
            <a:avLst/>
          </a:prstGeom>
        </p:spPr>
      </p:pic>
      <p:sp>
        <p:nvSpPr>
          <p:cNvPr id="7" name="TextBox 6">
            <a:extLst>
              <a:ext uri="{FF2B5EF4-FFF2-40B4-BE49-F238E27FC236}">
                <a16:creationId xmlns:a16="http://schemas.microsoft.com/office/drawing/2014/main" id="{64847FE8-7460-5AAC-D140-130F67FF35EF}"/>
              </a:ext>
            </a:extLst>
          </p:cNvPr>
          <p:cNvSpPr txBox="1"/>
          <p:nvPr/>
        </p:nvSpPr>
        <p:spPr>
          <a:xfrm>
            <a:off x="7468254" y="4937632"/>
            <a:ext cx="1085755" cy="523220"/>
          </a:xfrm>
          <a:prstGeom prst="rect">
            <a:avLst/>
          </a:prstGeom>
          <a:noFill/>
        </p:spPr>
        <p:txBody>
          <a:bodyPr wrap="square">
            <a:spAutoFit/>
          </a:bodyPr>
          <a:lstStyle/>
          <a:p>
            <a:pPr marL="0" marR="0" algn="just">
              <a:lnSpc>
                <a:spcPct val="100000"/>
              </a:lnSpc>
              <a:spcAft>
                <a:spcPts val="800"/>
              </a:spcAft>
              <a:buNone/>
            </a:pPr>
            <a:r>
              <a:rPr lang="bn-IN" sz="2800" kern="100" dirty="0">
                <a:solidFill>
                  <a:schemeClr val="accent6"/>
                </a:solidFill>
                <a:effectLst/>
                <a:highlight>
                  <a:srgbClr val="FFFF00"/>
                </a:highlight>
                <a:ea typeface="Times New Roman" panose="02020603050405020304" pitchFamily="18" charset="0"/>
                <a:cs typeface="SutonnyOMJ" panose="01010600010101010101" pitchFamily="2" charset="0"/>
              </a:rPr>
              <a:t>অন্ট্রাপো </a:t>
            </a:r>
            <a:endParaRPr lang="en-US" kern="100" dirty="0">
              <a:solidFill>
                <a:schemeClr val="accent6"/>
              </a:solidFill>
              <a:effectLst/>
              <a:highlight>
                <a:srgbClr val="FFFF00"/>
              </a:highligh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402109901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ppt_x"/>
                                          </p:val>
                                        </p:tav>
                                        <p:tav tm="100000">
                                          <p:val>
                                            <p:strVal val="#ppt_x"/>
                                          </p:val>
                                        </p:tav>
                                      </p:tavLst>
                                    </p:anim>
                                    <p:anim calcmode="lin" valueType="num">
                                      <p:cBhvr additive="base">
                                        <p:cTn id="3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down)">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1000"/>
                                        <p:tgtEl>
                                          <p:spTgt spid="4"/>
                                        </p:tgtEl>
                                      </p:cBhvr>
                                    </p:animEffect>
                                    <p:anim calcmode="lin" valueType="num">
                                      <p:cBhvr>
                                        <p:cTn id="57" dur="1000" fill="hold"/>
                                        <p:tgtEl>
                                          <p:spTgt spid="4"/>
                                        </p:tgtEl>
                                        <p:attrNameLst>
                                          <p:attrName>ppt_x</p:attrName>
                                        </p:attrNameLst>
                                      </p:cBhvr>
                                      <p:tavLst>
                                        <p:tav tm="0">
                                          <p:val>
                                            <p:strVal val="#ppt_x"/>
                                          </p:val>
                                        </p:tav>
                                        <p:tav tm="100000">
                                          <p:val>
                                            <p:strVal val="#ppt_x"/>
                                          </p:val>
                                        </p:tav>
                                      </p:tavLst>
                                    </p:anim>
                                    <p:anim calcmode="lin" valueType="num">
                                      <p:cBhvr>
                                        <p:cTn id="5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fill="hold"/>
                                        <p:tgtEl>
                                          <p:spTgt spid="7"/>
                                        </p:tgtEl>
                                        <p:attrNameLst>
                                          <p:attrName>ppt_x</p:attrName>
                                        </p:attrNameLst>
                                      </p:cBhvr>
                                      <p:tavLst>
                                        <p:tav tm="0">
                                          <p:val>
                                            <p:strVal val="#ppt_x"/>
                                          </p:val>
                                        </p:tav>
                                        <p:tav tm="100000">
                                          <p:val>
                                            <p:strVal val="#ppt_x"/>
                                          </p:val>
                                        </p:tav>
                                      </p:tavLst>
                                    </p:anim>
                                    <p:anim calcmode="lin" valueType="num">
                                      <p:cBhvr additive="base">
                                        <p:cTn id="6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barn(inVertical)">
                                      <p:cBhvr>
                                        <p:cTn id="7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18" grpId="0"/>
      <p:bldP spid="22" grpId="0"/>
      <p:bldP spid="26" grpId="0"/>
      <p:bldP spid="30"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638D87-7E98-AA9B-F65F-C7BE0DD7F4C8}"/>
              </a:ext>
            </a:extLst>
          </p:cNvPr>
          <p:cNvSpPr txBox="1"/>
          <p:nvPr/>
        </p:nvSpPr>
        <p:spPr>
          <a:xfrm>
            <a:off x="211792" y="125011"/>
            <a:ext cx="5126690"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4"/>
                </a:solidFill>
                <a:effectLst/>
                <a:ea typeface="Times New Roman" panose="02020603050405020304" pitchFamily="18" charset="0"/>
                <a:cs typeface="SutonnyOMJ" panose="01010600010101010101" pitchFamily="2" charset="0"/>
              </a:rPr>
              <a:t>খ. পণ্য বিনিময়ের সহায়ক কার্যাবলি (</a:t>
            </a:r>
            <a:r>
              <a:rPr lang="en-IN" sz="2000" u="sng" kern="100" dirty="0">
                <a:solidFill>
                  <a:schemeClr val="accent4"/>
                </a:solidFill>
                <a:effectLst/>
                <a:ea typeface="Times New Roman" panose="02020603050405020304" pitchFamily="18" charset="0"/>
                <a:cs typeface="Vrinda"/>
              </a:rPr>
              <a:t>Auxiliaries to trade):</a:t>
            </a:r>
            <a:endParaRPr lang="en-US" sz="1400" u="sng" kern="100" dirty="0">
              <a:solidFill>
                <a:schemeClr val="accent4"/>
              </a:solidFill>
              <a:effectLst/>
              <a:latin typeface="Aptos" panose="02110004020202020204"/>
              <a:ea typeface="Times New Roman" panose="02020603050405020304" pitchFamily="18" charset="0"/>
              <a:cs typeface="Vrinda"/>
            </a:endParaRPr>
          </a:p>
        </p:txBody>
      </p:sp>
      <p:sp>
        <p:nvSpPr>
          <p:cNvPr id="5" name="TextBox 4">
            <a:extLst>
              <a:ext uri="{FF2B5EF4-FFF2-40B4-BE49-F238E27FC236}">
                <a16:creationId xmlns:a16="http://schemas.microsoft.com/office/drawing/2014/main" id="{FC77608B-5E23-AFB8-069E-ABF7BD4A917F}"/>
              </a:ext>
            </a:extLst>
          </p:cNvPr>
          <p:cNvSpPr txBox="1"/>
          <p:nvPr/>
        </p:nvSpPr>
        <p:spPr>
          <a:xfrm>
            <a:off x="252133" y="566082"/>
            <a:ext cx="6098240" cy="1015663"/>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অভ্যন্তরীণ ও বৈদেশিক পণ্য বিনিময় সঠিকভাবে সম্পাদনের ক্ষেত্রে বেশকিছু বাধার সৃষ্টি হয়। এসব বাধা দূর করার জন্য সম্পাদিত কার্যাবলিকে পণ্য বিনিময় সহায়ক কার্যাবলি বলে। </a:t>
            </a:r>
            <a:endParaRPr lang="en-US" sz="2000" dirty="0"/>
          </a:p>
        </p:txBody>
      </p:sp>
      <p:sp>
        <p:nvSpPr>
          <p:cNvPr id="7" name="TextBox 6">
            <a:extLst>
              <a:ext uri="{FF2B5EF4-FFF2-40B4-BE49-F238E27FC236}">
                <a16:creationId xmlns:a16="http://schemas.microsoft.com/office/drawing/2014/main" id="{6027DC76-C428-BD0D-1B77-E134A2E73B23}"/>
              </a:ext>
            </a:extLst>
          </p:cNvPr>
          <p:cNvSpPr txBox="1"/>
          <p:nvPr/>
        </p:nvSpPr>
        <p:spPr>
          <a:xfrm>
            <a:off x="252133" y="1464406"/>
            <a:ext cx="6098240" cy="400110"/>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বাণিজ্যের আওতাধীন এসব কাজকে নিম্নোক্ত ভাগে ভাগ করা যায়-</a:t>
            </a:r>
            <a:endParaRPr lang="en-US" sz="1400" kern="100" dirty="0">
              <a:effectLst/>
              <a:latin typeface="Aptos" panose="02110004020202020204"/>
              <a:ea typeface="Times New Roman" panose="02020603050405020304" pitchFamily="18" charset="0"/>
              <a:cs typeface="Vrinda"/>
            </a:endParaRPr>
          </a:p>
        </p:txBody>
      </p:sp>
      <p:sp>
        <p:nvSpPr>
          <p:cNvPr id="10" name="TextBox 9">
            <a:extLst>
              <a:ext uri="{FF2B5EF4-FFF2-40B4-BE49-F238E27FC236}">
                <a16:creationId xmlns:a16="http://schemas.microsoft.com/office/drawing/2014/main" id="{8D6CB7D0-EC97-1629-7998-FFA82A85FCF6}"/>
              </a:ext>
            </a:extLst>
          </p:cNvPr>
          <p:cNvSpPr txBox="1"/>
          <p:nvPr/>
        </p:nvSpPr>
        <p:spPr>
          <a:xfrm>
            <a:off x="299198" y="1817501"/>
            <a:ext cx="6098240"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4"/>
                </a:solidFill>
                <a:effectLst/>
                <a:ea typeface="Times New Roman" panose="02020603050405020304" pitchFamily="18" charset="0"/>
                <a:cs typeface="SutonnyOMJ" panose="01010600010101010101" pitchFamily="2" charset="0"/>
              </a:rPr>
              <a:t>ব্যাংকিং (</a:t>
            </a:r>
            <a:r>
              <a:rPr lang="en-IN" sz="2000" u="sng" kern="100" dirty="0">
                <a:solidFill>
                  <a:schemeClr val="accent4"/>
                </a:solidFill>
                <a:effectLst/>
                <a:ea typeface="Times New Roman" panose="02020603050405020304" pitchFamily="18" charset="0"/>
                <a:cs typeface="Vrinda"/>
              </a:rPr>
              <a:t>Banking):</a:t>
            </a:r>
            <a:endParaRPr lang="en-US" sz="1400" u="sng" kern="100" dirty="0">
              <a:solidFill>
                <a:schemeClr val="accent4"/>
              </a:solidFill>
              <a:effectLst/>
              <a:latin typeface="Aptos" panose="02110004020202020204"/>
              <a:ea typeface="Times New Roman" panose="02020603050405020304" pitchFamily="18" charset="0"/>
              <a:cs typeface="Vrinda"/>
            </a:endParaRPr>
          </a:p>
        </p:txBody>
      </p:sp>
      <p:sp>
        <p:nvSpPr>
          <p:cNvPr id="14" name="TextBox 13">
            <a:extLst>
              <a:ext uri="{FF2B5EF4-FFF2-40B4-BE49-F238E27FC236}">
                <a16:creationId xmlns:a16="http://schemas.microsoft.com/office/drawing/2014/main" id="{8D5B6022-F80E-6E4B-B630-C71B723071D3}"/>
              </a:ext>
            </a:extLst>
          </p:cNvPr>
          <p:cNvSpPr txBox="1"/>
          <p:nvPr/>
        </p:nvSpPr>
        <p:spPr>
          <a:xfrm>
            <a:off x="252133" y="2209350"/>
            <a:ext cx="6098240"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ব্যাংকের আমানত সংগ্রহ, ঋণদান, অর্থ স্থানান্তর ও অন্যান্য আর্থিক সেবামূলক কাজকে ব্যাংকিং বলে। বাণিজ্যের ক্ষেত্রে অর্থের নিরাপত্তা ও সহজতর লেনদেনের ওপর ব্যবসায়ের সাফল্য নির্ভর করে। এ অর্থ সংক্রান্ত বাধা দূর করার জন্য ব্যাংক দায়িত্ব পালন করে। </a:t>
            </a:r>
            <a:endParaRPr lang="en-US" dirty="0"/>
          </a:p>
        </p:txBody>
      </p:sp>
      <p:sp>
        <p:nvSpPr>
          <p:cNvPr id="18" name="TextBox 17">
            <a:extLst>
              <a:ext uri="{FF2B5EF4-FFF2-40B4-BE49-F238E27FC236}">
                <a16:creationId xmlns:a16="http://schemas.microsoft.com/office/drawing/2014/main" id="{187EA019-785C-E884-B70A-5D7483646662}"/>
              </a:ext>
            </a:extLst>
          </p:cNvPr>
          <p:cNvSpPr txBox="1"/>
          <p:nvPr/>
        </p:nvSpPr>
        <p:spPr>
          <a:xfrm>
            <a:off x="252133" y="3483136"/>
            <a:ext cx="1993526"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chemeClr val="accent4"/>
                </a:solidFill>
                <a:effectLst/>
                <a:ea typeface="Times New Roman" panose="02020603050405020304" pitchFamily="18" charset="0"/>
                <a:cs typeface="SutonnyOMJ" panose="01010600010101010101" pitchFamily="2" charset="0"/>
              </a:rPr>
              <a:t>বিমা (</a:t>
            </a:r>
            <a:r>
              <a:rPr lang="en-IN" sz="2000" u="sng" kern="100" dirty="0">
                <a:solidFill>
                  <a:schemeClr val="accent4"/>
                </a:solidFill>
                <a:effectLst/>
                <a:ea typeface="Times New Roman" panose="02020603050405020304" pitchFamily="18" charset="0"/>
                <a:cs typeface="Vrinda"/>
              </a:rPr>
              <a:t>Insurance):</a:t>
            </a:r>
            <a:endParaRPr lang="en-US" sz="1400" u="sng" kern="100" dirty="0">
              <a:solidFill>
                <a:schemeClr val="accent4"/>
              </a:solidFill>
              <a:effectLst/>
              <a:latin typeface="Aptos" panose="02110004020202020204"/>
              <a:ea typeface="Times New Roman" panose="02020603050405020304" pitchFamily="18" charset="0"/>
              <a:cs typeface="Vrinda"/>
            </a:endParaRPr>
          </a:p>
        </p:txBody>
      </p:sp>
      <p:sp>
        <p:nvSpPr>
          <p:cNvPr id="22" name="TextBox 21">
            <a:extLst>
              <a:ext uri="{FF2B5EF4-FFF2-40B4-BE49-F238E27FC236}">
                <a16:creationId xmlns:a16="http://schemas.microsoft.com/office/drawing/2014/main" id="{2A3DE109-6863-C481-D17E-715529D55E0E}"/>
              </a:ext>
            </a:extLst>
          </p:cNvPr>
          <p:cNvSpPr txBox="1"/>
          <p:nvPr/>
        </p:nvSpPr>
        <p:spPr>
          <a:xfrm>
            <a:off x="299198" y="3868308"/>
            <a:ext cx="609824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বিমা প্রতিষ্ঠানের সাথে প্রিমিয়ামের বিনিময়ে ক্ষতি বা ঝুঁকির আর্থিক সুরক্ষার নিশ্চয়তা চুক্তিকে বিমা বলে। ব্যবসায়ের সাথে ঝুঁকি ওতপ্রোতভাবে জড়িত। বিমা করা থাকলে ব্যবসায়ের কাজগুলো নিশ্চিন্তে করা সহজ হয়।</a:t>
            </a:r>
            <a:endParaRPr lang="en-US" sz="1400" kern="100" dirty="0">
              <a:effectLst/>
              <a:latin typeface="Aptos" panose="02110004020202020204"/>
              <a:ea typeface="Times New Roman" panose="02020603050405020304" pitchFamily="18" charset="0"/>
              <a:cs typeface="Vrinda"/>
            </a:endParaRPr>
          </a:p>
        </p:txBody>
      </p:sp>
      <p:sp>
        <p:nvSpPr>
          <p:cNvPr id="26" name="TextBox 25">
            <a:extLst>
              <a:ext uri="{FF2B5EF4-FFF2-40B4-BE49-F238E27FC236}">
                <a16:creationId xmlns:a16="http://schemas.microsoft.com/office/drawing/2014/main" id="{D685DAED-8206-C6B3-0D8A-D266E1799E4D}"/>
              </a:ext>
            </a:extLst>
          </p:cNvPr>
          <p:cNvSpPr txBox="1"/>
          <p:nvPr/>
        </p:nvSpPr>
        <p:spPr>
          <a:xfrm>
            <a:off x="346263" y="4835843"/>
            <a:ext cx="2517961" cy="369332"/>
          </a:xfrm>
          <a:prstGeom prst="rect">
            <a:avLst/>
          </a:prstGeom>
          <a:noFill/>
        </p:spPr>
        <p:txBody>
          <a:bodyPr wrap="square">
            <a:spAutoFit/>
          </a:bodyPr>
          <a:lstStyle/>
          <a:p>
            <a:pPr marL="0" marR="0" algn="just">
              <a:lnSpc>
                <a:spcPct val="100000"/>
              </a:lnSpc>
              <a:spcAft>
                <a:spcPts val="800"/>
              </a:spcAft>
              <a:buNone/>
            </a:pPr>
            <a:r>
              <a:rPr lang="bn-IN" sz="1800" u="sng" kern="100" dirty="0">
                <a:solidFill>
                  <a:schemeClr val="accent4"/>
                </a:solidFill>
                <a:effectLst/>
                <a:ea typeface="Times New Roman" panose="02020603050405020304" pitchFamily="18" charset="0"/>
                <a:cs typeface="SutonnyOMJ" panose="01010600010101010101" pitchFamily="2" charset="0"/>
              </a:rPr>
              <a:t>পরিবহন (</a:t>
            </a:r>
            <a:r>
              <a:rPr lang="en-IN" sz="1800" u="sng" kern="100" dirty="0">
                <a:solidFill>
                  <a:schemeClr val="accent4"/>
                </a:solidFill>
                <a:effectLst/>
                <a:ea typeface="Times New Roman" panose="02020603050405020304" pitchFamily="18" charset="0"/>
                <a:cs typeface="Vrinda"/>
              </a:rPr>
              <a:t>Transportation):</a:t>
            </a:r>
            <a:endParaRPr lang="en-US" sz="1200" u="sng" kern="100" dirty="0">
              <a:solidFill>
                <a:schemeClr val="accent4"/>
              </a:solidFill>
              <a:effectLst/>
              <a:latin typeface="Aptos" panose="02110004020202020204"/>
              <a:ea typeface="Times New Roman" panose="02020603050405020304" pitchFamily="18" charset="0"/>
              <a:cs typeface="Vrinda"/>
            </a:endParaRPr>
          </a:p>
        </p:txBody>
      </p:sp>
      <p:sp>
        <p:nvSpPr>
          <p:cNvPr id="28" name="TextBox 27">
            <a:extLst>
              <a:ext uri="{FF2B5EF4-FFF2-40B4-BE49-F238E27FC236}">
                <a16:creationId xmlns:a16="http://schemas.microsoft.com/office/drawing/2014/main" id="{04EFBBC2-FE07-6033-FF22-55B9604DC7BA}"/>
              </a:ext>
            </a:extLst>
          </p:cNvPr>
          <p:cNvSpPr txBox="1"/>
          <p:nvPr/>
        </p:nvSpPr>
        <p:spPr>
          <a:xfrm>
            <a:off x="275664" y="5276255"/>
            <a:ext cx="5170395" cy="1015663"/>
          </a:xfrm>
          <a:prstGeom prst="rect">
            <a:avLst/>
          </a:prstGeom>
          <a:noFill/>
        </p:spPr>
        <p:txBody>
          <a:bodyPr wrap="square">
            <a:spAutoFit/>
          </a:bodyPr>
          <a:lstStyle/>
          <a:p>
            <a:r>
              <a:rPr lang="bn-IN" sz="2000" dirty="0">
                <a:effectLst/>
                <a:ea typeface="Times New Roman" panose="02020603050405020304" pitchFamily="18" charset="0"/>
                <a:cs typeface="SutonnyOMJ" panose="01010600010101010101" pitchFamily="2" charset="0"/>
              </a:rPr>
              <a:t>কোনো কিছু এক স্থানে থেকে অন্য স্থানে বহনের জন্য যে যান ব্যবহার করা হয় তাকে পরিবহন বলে। উৎপাদনকারী ও ভোগকারীর মধ্যে স্থানগত দূরত্ব বাণিজ্যের ক্ষেত্রে বাধা তৈরি করে। </a:t>
            </a:r>
            <a:endParaRPr lang="en-US" dirty="0"/>
          </a:p>
        </p:txBody>
      </p:sp>
      <p:pic>
        <p:nvPicPr>
          <p:cNvPr id="30" name="Picture 29">
            <a:extLst>
              <a:ext uri="{FF2B5EF4-FFF2-40B4-BE49-F238E27FC236}">
                <a16:creationId xmlns:a16="http://schemas.microsoft.com/office/drawing/2014/main" id="{911C00FF-B353-856E-4A8D-9B591E591E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3313" y="0"/>
            <a:ext cx="3458687" cy="1934703"/>
          </a:xfrm>
          <a:prstGeom prst="rect">
            <a:avLst/>
          </a:prstGeom>
        </p:spPr>
      </p:pic>
      <p:sp>
        <p:nvSpPr>
          <p:cNvPr id="32" name="TextBox 31">
            <a:extLst>
              <a:ext uri="{FF2B5EF4-FFF2-40B4-BE49-F238E27FC236}">
                <a16:creationId xmlns:a16="http://schemas.microsoft.com/office/drawing/2014/main" id="{B4656D9B-9DFB-EC34-B3F8-2097995D5589}"/>
              </a:ext>
            </a:extLst>
          </p:cNvPr>
          <p:cNvSpPr txBox="1"/>
          <p:nvPr/>
        </p:nvSpPr>
        <p:spPr>
          <a:xfrm>
            <a:off x="7252456" y="1381690"/>
            <a:ext cx="2961714" cy="400110"/>
          </a:xfrm>
          <a:prstGeom prst="rect">
            <a:avLst/>
          </a:prstGeom>
          <a:noFill/>
        </p:spPr>
        <p:txBody>
          <a:bodyPr wrap="square">
            <a:spAutoFit/>
          </a:bodyPr>
          <a:lstStyle/>
          <a:p>
            <a:r>
              <a:rPr lang="bn-IN" sz="2000" dirty="0">
                <a:effectLst/>
                <a:highlight>
                  <a:srgbClr val="FFFF00"/>
                </a:highlight>
                <a:ea typeface="Times New Roman" panose="02020603050405020304" pitchFamily="18" charset="0"/>
                <a:cs typeface="SutonnyOMJ" panose="01010600010101010101" pitchFamily="2" charset="0"/>
              </a:rPr>
              <a:t>অভ্যন্তরীণ ও বৈদেশিক পণ্য বিনিময় </a:t>
            </a:r>
            <a:endParaRPr lang="en-US" dirty="0">
              <a:highlight>
                <a:srgbClr val="FFFF00"/>
              </a:highlight>
            </a:endParaRPr>
          </a:p>
        </p:txBody>
      </p:sp>
      <p:pic>
        <p:nvPicPr>
          <p:cNvPr id="34" name="Picture 33">
            <a:extLst>
              <a:ext uri="{FF2B5EF4-FFF2-40B4-BE49-F238E27FC236}">
                <a16:creationId xmlns:a16="http://schemas.microsoft.com/office/drawing/2014/main" id="{B6281D91-35A3-ADDA-FD7F-F7589758E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3312" y="1934703"/>
            <a:ext cx="3458687" cy="1829080"/>
          </a:xfrm>
          <a:prstGeom prst="rect">
            <a:avLst/>
          </a:prstGeom>
        </p:spPr>
      </p:pic>
      <p:sp>
        <p:nvSpPr>
          <p:cNvPr id="36" name="TextBox 35">
            <a:extLst>
              <a:ext uri="{FF2B5EF4-FFF2-40B4-BE49-F238E27FC236}">
                <a16:creationId xmlns:a16="http://schemas.microsoft.com/office/drawing/2014/main" id="{799E81D9-DC39-293B-737F-A9618AA21D32}"/>
              </a:ext>
            </a:extLst>
          </p:cNvPr>
          <p:cNvSpPr txBox="1"/>
          <p:nvPr/>
        </p:nvSpPr>
        <p:spPr>
          <a:xfrm>
            <a:off x="9745204" y="1934703"/>
            <a:ext cx="823632" cy="400110"/>
          </a:xfrm>
          <a:prstGeom prst="rect">
            <a:avLst/>
          </a:prstGeom>
          <a:noFill/>
        </p:spPr>
        <p:txBody>
          <a:bodyPr wrap="square">
            <a:spAutoFit/>
          </a:bodyPr>
          <a:lstStyle/>
          <a:p>
            <a:pPr marL="0" marR="0" algn="just">
              <a:lnSpc>
                <a:spcPct val="100000"/>
              </a:lnSpc>
              <a:spcAft>
                <a:spcPts val="800"/>
              </a:spcAft>
              <a:buNone/>
            </a:pPr>
            <a:r>
              <a:rPr lang="bn-IN" sz="2000" kern="100" dirty="0">
                <a:solidFill>
                  <a:schemeClr val="accent4"/>
                </a:solidFill>
                <a:effectLst/>
                <a:highlight>
                  <a:srgbClr val="FFFF00"/>
                </a:highlight>
                <a:ea typeface="Times New Roman" panose="02020603050405020304" pitchFamily="18" charset="0"/>
                <a:cs typeface="SutonnyOMJ" panose="01010600010101010101" pitchFamily="2" charset="0"/>
              </a:rPr>
              <a:t>ব্যাংকিং</a:t>
            </a:r>
            <a:endParaRPr lang="en-US" sz="1400" kern="100" dirty="0">
              <a:solidFill>
                <a:schemeClr val="accent4"/>
              </a:solidFill>
              <a:effectLst/>
              <a:highlight>
                <a:srgbClr val="FFFF00"/>
              </a:highlight>
              <a:latin typeface="Aptos" panose="02110004020202020204"/>
              <a:ea typeface="Times New Roman" panose="02020603050405020304" pitchFamily="18" charset="0"/>
              <a:cs typeface="Vrinda"/>
            </a:endParaRPr>
          </a:p>
        </p:txBody>
      </p:sp>
      <p:pic>
        <p:nvPicPr>
          <p:cNvPr id="38" name="Picture 37">
            <a:extLst>
              <a:ext uri="{FF2B5EF4-FFF2-40B4-BE49-F238E27FC236}">
                <a16:creationId xmlns:a16="http://schemas.microsoft.com/office/drawing/2014/main" id="{515A6942-9601-3715-B4BC-59DCF500F5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0377" y="3763783"/>
            <a:ext cx="3411622" cy="1829080"/>
          </a:xfrm>
          <a:prstGeom prst="rect">
            <a:avLst/>
          </a:prstGeom>
        </p:spPr>
      </p:pic>
      <p:sp>
        <p:nvSpPr>
          <p:cNvPr id="40" name="TextBox 39">
            <a:extLst>
              <a:ext uri="{FF2B5EF4-FFF2-40B4-BE49-F238E27FC236}">
                <a16:creationId xmlns:a16="http://schemas.microsoft.com/office/drawing/2014/main" id="{6D667D75-EDFC-1C6E-00C8-0BCF6201A394}"/>
              </a:ext>
            </a:extLst>
          </p:cNvPr>
          <p:cNvSpPr txBox="1"/>
          <p:nvPr/>
        </p:nvSpPr>
        <p:spPr>
          <a:xfrm>
            <a:off x="10309980" y="3963838"/>
            <a:ext cx="662820" cy="400110"/>
          </a:xfrm>
          <a:prstGeom prst="rect">
            <a:avLst/>
          </a:prstGeom>
          <a:noFill/>
        </p:spPr>
        <p:txBody>
          <a:bodyPr wrap="square">
            <a:spAutoFit/>
          </a:bodyPr>
          <a:lstStyle/>
          <a:p>
            <a:pPr marL="0" marR="0" algn="just">
              <a:lnSpc>
                <a:spcPct val="100000"/>
              </a:lnSpc>
              <a:spcAft>
                <a:spcPts val="800"/>
              </a:spcAft>
              <a:buNone/>
            </a:pPr>
            <a:r>
              <a:rPr lang="bn-IN" sz="2000" kern="100" dirty="0">
                <a:solidFill>
                  <a:schemeClr val="accent4"/>
                </a:solidFill>
                <a:effectLst/>
                <a:highlight>
                  <a:srgbClr val="FFFF00"/>
                </a:highlight>
                <a:ea typeface="Times New Roman" panose="02020603050405020304" pitchFamily="18" charset="0"/>
                <a:cs typeface="SutonnyOMJ" panose="01010600010101010101" pitchFamily="2" charset="0"/>
              </a:rPr>
              <a:t>বিমা</a:t>
            </a:r>
            <a:endParaRPr lang="en-US" sz="1400" kern="100" dirty="0">
              <a:solidFill>
                <a:schemeClr val="accent4"/>
              </a:solidFill>
              <a:effectLst/>
              <a:highlight>
                <a:srgbClr val="FFFF00"/>
              </a:highlight>
              <a:latin typeface="Aptos" panose="02110004020202020204"/>
              <a:ea typeface="Times New Roman" panose="02020603050405020304" pitchFamily="18" charset="0"/>
              <a:cs typeface="Vrinda"/>
            </a:endParaRPr>
          </a:p>
        </p:txBody>
      </p:sp>
      <p:pic>
        <p:nvPicPr>
          <p:cNvPr id="42" name="Picture 41">
            <a:extLst>
              <a:ext uri="{FF2B5EF4-FFF2-40B4-BE49-F238E27FC236}">
                <a16:creationId xmlns:a16="http://schemas.microsoft.com/office/drawing/2014/main" id="{9DC681BD-141D-C59E-BB82-73B7A2FE9A48}"/>
              </a:ext>
            </a:extLst>
          </p:cNvPr>
          <p:cNvPicPr>
            <a:picLocks noChangeAspect="1"/>
          </p:cNvPicPr>
          <p:nvPr/>
        </p:nvPicPr>
        <p:blipFill>
          <a:blip r:embed="rId5">
            <a:extLst>
              <a:ext uri="{28A0092B-C50C-407E-A947-70E740481C1C}">
                <a14:useLocalDpi xmlns:a14="http://schemas.microsoft.com/office/drawing/2010/main" val="0"/>
              </a:ext>
            </a:extLst>
          </a:blip>
          <a:srcRect l="11654" r="13136"/>
          <a:stretch>
            <a:fillRect/>
          </a:stretch>
        </p:blipFill>
        <p:spPr>
          <a:xfrm>
            <a:off x="5493124" y="4640390"/>
            <a:ext cx="3240188" cy="2137543"/>
          </a:xfrm>
          <a:prstGeom prst="rect">
            <a:avLst/>
          </a:prstGeom>
        </p:spPr>
      </p:pic>
      <p:sp>
        <p:nvSpPr>
          <p:cNvPr id="44" name="TextBox 43">
            <a:extLst>
              <a:ext uri="{FF2B5EF4-FFF2-40B4-BE49-F238E27FC236}">
                <a16:creationId xmlns:a16="http://schemas.microsoft.com/office/drawing/2014/main" id="{E57942A6-2D74-5C8B-A27E-C98D7F0926E7}"/>
              </a:ext>
            </a:extLst>
          </p:cNvPr>
          <p:cNvSpPr txBox="1"/>
          <p:nvPr/>
        </p:nvSpPr>
        <p:spPr>
          <a:xfrm>
            <a:off x="5677460" y="6291918"/>
            <a:ext cx="911599" cy="400110"/>
          </a:xfrm>
          <a:prstGeom prst="rect">
            <a:avLst/>
          </a:prstGeom>
          <a:noFill/>
        </p:spPr>
        <p:txBody>
          <a:bodyPr wrap="square">
            <a:spAutoFit/>
          </a:bodyPr>
          <a:lstStyle/>
          <a:p>
            <a:r>
              <a:rPr lang="bn-IN" sz="2000" kern="100" dirty="0">
                <a:solidFill>
                  <a:schemeClr val="accent4"/>
                </a:solidFill>
                <a:effectLst/>
                <a:highlight>
                  <a:srgbClr val="FFFF00"/>
                </a:highlight>
                <a:ea typeface="Times New Roman" panose="02020603050405020304" pitchFamily="18" charset="0"/>
                <a:cs typeface="SutonnyOMJ" panose="01010600010101010101" pitchFamily="2" charset="0"/>
              </a:rPr>
              <a:t>পরিবহন</a:t>
            </a:r>
            <a:endParaRPr lang="en-US" sz="2000" dirty="0">
              <a:highlight>
                <a:srgbClr val="FFFF00"/>
              </a:highlight>
            </a:endParaRPr>
          </a:p>
        </p:txBody>
      </p:sp>
    </p:spTree>
    <p:extLst>
      <p:ext uri="{BB962C8B-B14F-4D97-AF65-F5344CB8AC3E}">
        <p14:creationId xmlns:p14="http://schemas.microsoft.com/office/powerpoint/2010/main" val="40647311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barn(inVertical)">
                                      <p:cBhvr>
                                        <p:cTn id="14" dur="500"/>
                                        <p:tgtEl>
                                          <p:spTgt spid="3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barn(inVertical)">
                                      <p:cBhvr>
                                        <p:cTn id="43" dur="500"/>
                                        <p:tgtEl>
                                          <p:spTgt spid="36"/>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1000"/>
                                        <p:tgtEl>
                                          <p:spTgt spid="38"/>
                                        </p:tgtEl>
                                      </p:cBhvr>
                                    </p:animEffect>
                                    <p:anim calcmode="lin" valueType="num">
                                      <p:cBhvr>
                                        <p:cTn id="62" dur="1000" fill="hold"/>
                                        <p:tgtEl>
                                          <p:spTgt spid="38"/>
                                        </p:tgtEl>
                                        <p:attrNameLst>
                                          <p:attrName>ppt_x</p:attrName>
                                        </p:attrNameLst>
                                      </p:cBhvr>
                                      <p:tavLst>
                                        <p:tav tm="0">
                                          <p:val>
                                            <p:strVal val="#ppt_x"/>
                                          </p:val>
                                        </p:tav>
                                        <p:tav tm="100000">
                                          <p:val>
                                            <p:strVal val="#ppt_x"/>
                                          </p:val>
                                        </p:tav>
                                      </p:tavLst>
                                    </p:anim>
                                    <p:anim calcmode="lin" valueType="num">
                                      <p:cBhvr>
                                        <p:cTn id="6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1000"/>
                                        <p:tgtEl>
                                          <p:spTgt spid="40"/>
                                        </p:tgtEl>
                                      </p:cBhvr>
                                    </p:animEffect>
                                    <p:anim calcmode="lin" valueType="num">
                                      <p:cBhvr>
                                        <p:cTn id="69" dur="1000" fill="hold"/>
                                        <p:tgtEl>
                                          <p:spTgt spid="40"/>
                                        </p:tgtEl>
                                        <p:attrNameLst>
                                          <p:attrName>ppt_x</p:attrName>
                                        </p:attrNameLst>
                                      </p:cBhvr>
                                      <p:tavLst>
                                        <p:tav tm="0">
                                          <p:val>
                                            <p:strVal val="#ppt_x"/>
                                          </p:val>
                                        </p:tav>
                                        <p:tav tm="100000">
                                          <p:val>
                                            <p:strVal val="#ppt_x"/>
                                          </p:val>
                                        </p:tav>
                                      </p:tavLst>
                                    </p:anim>
                                    <p:anim calcmode="lin" valueType="num">
                                      <p:cBhvr>
                                        <p:cTn id="70"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000"/>
                                        <p:tgtEl>
                                          <p:spTgt spid="18"/>
                                        </p:tgtEl>
                                      </p:cBhvr>
                                    </p:animEffect>
                                    <p:anim calcmode="lin" valueType="num">
                                      <p:cBhvr>
                                        <p:cTn id="76" dur="1000" fill="hold"/>
                                        <p:tgtEl>
                                          <p:spTgt spid="18"/>
                                        </p:tgtEl>
                                        <p:attrNameLst>
                                          <p:attrName>ppt_x</p:attrName>
                                        </p:attrNameLst>
                                      </p:cBhvr>
                                      <p:tavLst>
                                        <p:tav tm="0">
                                          <p:val>
                                            <p:strVal val="#ppt_x"/>
                                          </p:val>
                                        </p:tav>
                                        <p:tav tm="100000">
                                          <p:val>
                                            <p:strVal val="#ppt_x"/>
                                          </p:val>
                                        </p:tav>
                                      </p:tavLst>
                                    </p:anim>
                                    <p:anim calcmode="lin" valueType="num">
                                      <p:cBhvr>
                                        <p:cTn id="7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arn(inVertical)">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500" fill="hold"/>
                                        <p:tgtEl>
                                          <p:spTgt spid="42"/>
                                        </p:tgtEl>
                                        <p:attrNameLst>
                                          <p:attrName>ppt_x</p:attrName>
                                        </p:attrNameLst>
                                      </p:cBhvr>
                                      <p:tavLst>
                                        <p:tav tm="0">
                                          <p:val>
                                            <p:strVal val="#ppt_x"/>
                                          </p:val>
                                        </p:tav>
                                        <p:tav tm="100000">
                                          <p:val>
                                            <p:strVal val="#ppt_x"/>
                                          </p:val>
                                        </p:tav>
                                      </p:tavLst>
                                    </p:anim>
                                    <p:anim calcmode="lin" valueType="num">
                                      <p:cBhvr additive="base">
                                        <p:cTn id="8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barn(inVertical)">
                                      <p:cBhvr>
                                        <p:cTn id="100" dur="500"/>
                                        <p:tgtEl>
                                          <p:spTgt spid="26"/>
                                        </p:tgtEl>
                                      </p:cBhvr>
                                    </p:animEffect>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1000"/>
                                        <p:tgtEl>
                                          <p:spTgt spid="28"/>
                                        </p:tgtEl>
                                      </p:cBhvr>
                                    </p:animEffect>
                                    <p:anim calcmode="lin" valueType="num">
                                      <p:cBhvr>
                                        <p:cTn id="106" dur="1000" fill="hold"/>
                                        <p:tgtEl>
                                          <p:spTgt spid="28"/>
                                        </p:tgtEl>
                                        <p:attrNameLst>
                                          <p:attrName>ppt_x</p:attrName>
                                        </p:attrNameLst>
                                      </p:cBhvr>
                                      <p:tavLst>
                                        <p:tav tm="0">
                                          <p:val>
                                            <p:strVal val="#ppt_x"/>
                                          </p:val>
                                        </p:tav>
                                        <p:tav tm="100000">
                                          <p:val>
                                            <p:strVal val="#ppt_x"/>
                                          </p:val>
                                        </p:tav>
                                      </p:tavLst>
                                    </p:anim>
                                    <p:anim calcmode="lin" valueType="num">
                                      <p:cBhvr>
                                        <p:cTn id="10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10" grpId="0"/>
      <p:bldP spid="14" grpId="0"/>
      <p:bldP spid="18" grpId="0"/>
      <p:bldP spid="22" grpId="0"/>
      <p:bldP spid="26" grpId="0"/>
      <p:bldP spid="28" grpId="0"/>
      <p:bldP spid="32" grpId="0"/>
      <p:bldP spid="36" grpId="0"/>
      <p:bldP spid="40"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4B1ABD-F1A4-9AEB-B3E1-1996904FEAB5}"/>
              </a:ext>
            </a:extLst>
          </p:cNvPr>
          <p:cNvSpPr txBox="1"/>
          <p:nvPr/>
        </p:nvSpPr>
        <p:spPr>
          <a:xfrm>
            <a:off x="433667" y="316834"/>
            <a:ext cx="3191995"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00B050"/>
                </a:solidFill>
                <a:effectLst/>
                <a:ea typeface="Times New Roman" panose="02020603050405020304" pitchFamily="18" charset="0"/>
                <a:cs typeface="SutonnyOMJ" panose="01010600010101010101" pitchFamily="2" charset="0"/>
              </a:rPr>
              <a:t>গুদামজাতকরণ (</a:t>
            </a:r>
            <a:r>
              <a:rPr lang="en-IN" sz="2000" u="sng" kern="100" dirty="0">
                <a:solidFill>
                  <a:srgbClr val="00B050"/>
                </a:solidFill>
                <a:effectLst/>
                <a:ea typeface="Times New Roman" panose="02020603050405020304" pitchFamily="18" charset="0"/>
                <a:cs typeface="Vrinda"/>
              </a:rPr>
              <a:t>Warehousing):</a:t>
            </a:r>
            <a:endParaRPr lang="en-US" sz="1400" u="sng" kern="100" dirty="0">
              <a:solidFill>
                <a:srgbClr val="00B050"/>
              </a:solidFill>
              <a:effectLst/>
              <a:latin typeface="Aptos" panose="02110004020202020204"/>
              <a:ea typeface="Times New Roman" panose="02020603050405020304" pitchFamily="18" charset="0"/>
              <a:cs typeface="Vrinda"/>
            </a:endParaRPr>
          </a:p>
        </p:txBody>
      </p:sp>
      <p:sp>
        <p:nvSpPr>
          <p:cNvPr id="6" name="TextBox 5">
            <a:extLst>
              <a:ext uri="{FF2B5EF4-FFF2-40B4-BE49-F238E27FC236}">
                <a16:creationId xmlns:a16="http://schemas.microsoft.com/office/drawing/2014/main" id="{046046FF-4CCC-ED31-7A6C-2F688AE284DD}"/>
              </a:ext>
            </a:extLst>
          </p:cNvPr>
          <p:cNvSpPr txBox="1"/>
          <p:nvPr/>
        </p:nvSpPr>
        <p:spPr>
          <a:xfrm>
            <a:off x="384923" y="750839"/>
            <a:ext cx="5678020" cy="1323439"/>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নির্দিষ্ট স্থানে কোনো কিছু সংরক্ষণ করাকে গুদামজাতকরণ বলে। পণ্যসামগ্রী উৎপাদনের পর ব্যবহারের সময় পর্যন্ত বিভিন্ন পর্যায়ে তা সংরক্ষণের প্রয়োজন হয়। পণ্য উৎপাদন হয় এক সময়ে কিন্তু ব্যবহার হয় অন্য সময়ে। গুদামজাতকরণ এরূপ কালগত বা সময়গত বাধা দূর করে।</a:t>
            </a:r>
            <a:endParaRPr lang="en-US" sz="2000" dirty="0"/>
          </a:p>
        </p:txBody>
      </p:sp>
      <p:sp>
        <p:nvSpPr>
          <p:cNvPr id="10" name="TextBox 9">
            <a:extLst>
              <a:ext uri="{FF2B5EF4-FFF2-40B4-BE49-F238E27FC236}">
                <a16:creationId xmlns:a16="http://schemas.microsoft.com/office/drawing/2014/main" id="{96C8A06B-5A04-2AE8-2ACB-8B4DEA9C1506}"/>
              </a:ext>
            </a:extLst>
          </p:cNvPr>
          <p:cNvSpPr txBox="1"/>
          <p:nvPr/>
        </p:nvSpPr>
        <p:spPr>
          <a:xfrm>
            <a:off x="425262" y="2142069"/>
            <a:ext cx="4427445" cy="400110"/>
          </a:xfrm>
          <a:prstGeom prst="rect">
            <a:avLst/>
          </a:prstGeom>
          <a:noFill/>
        </p:spPr>
        <p:txBody>
          <a:bodyPr wrap="square">
            <a:spAutoFit/>
          </a:bodyPr>
          <a:lstStyle/>
          <a:p>
            <a:r>
              <a:rPr lang="bn-IN" sz="2000" u="sng" dirty="0">
                <a:solidFill>
                  <a:srgbClr val="00B050"/>
                </a:solidFill>
                <a:effectLst/>
                <a:ea typeface="Times New Roman" panose="02020603050405020304" pitchFamily="18" charset="0"/>
                <a:cs typeface="SutonnyOMJ" panose="01010600010101010101" pitchFamily="2" charset="0"/>
              </a:rPr>
              <a:t>বাজারজাতকরণ প্রসার (</a:t>
            </a:r>
            <a:r>
              <a:rPr lang="en-IN" sz="2000" u="sng" dirty="0">
                <a:solidFill>
                  <a:srgbClr val="00B050"/>
                </a:solidFill>
                <a:effectLst/>
                <a:ea typeface="Times New Roman" panose="02020603050405020304" pitchFamily="18" charset="0"/>
              </a:rPr>
              <a:t>Marketing promotion): </a:t>
            </a:r>
            <a:endParaRPr lang="en-US" sz="2000" u="sng" dirty="0">
              <a:solidFill>
                <a:srgbClr val="00B050"/>
              </a:solidFill>
            </a:endParaRPr>
          </a:p>
        </p:txBody>
      </p:sp>
      <p:sp>
        <p:nvSpPr>
          <p:cNvPr id="14" name="TextBox 13">
            <a:extLst>
              <a:ext uri="{FF2B5EF4-FFF2-40B4-BE49-F238E27FC236}">
                <a16:creationId xmlns:a16="http://schemas.microsoft.com/office/drawing/2014/main" id="{47B36FF8-DE25-4121-225D-813FB918DB98}"/>
              </a:ext>
            </a:extLst>
          </p:cNvPr>
          <p:cNvSpPr txBox="1"/>
          <p:nvPr/>
        </p:nvSpPr>
        <p:spPr>
          <a:xfrm>
            <a:off x="425262" y="2668741"/>
            <a:ext cx="5330077"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পণ্য বা সেবার প্রতি সম্ভাব্য ক্রেতা বা ভোক্তাদের বিভিন্ন কৌশলে আকর্ষণ তৈরি করার কাজকে বাজারজাতকরণ প্রসার বলে। পণ্য উৎপাদনের পর তা ক্রেতাকে. জানানো ও বাজার সম্প্রসারণের প্রয়োজন হয়। এজন্য বাজারজাতকরণ প্রসারের ব্যবস্থা করতে হয়। </a:t>
            </a:r>
            <a:endParaRPr lang="en-US" dirty="0"/>
          </a:p>
        </p:txBody>
      </p:sp>
      <p:sp>
        <p:nvSpPr>
          <p:cNvPr id="17" name="TextBox 16">
            <a:extLst>
              <a:ext uri="{FF2B5EF4-FFF2-40B4-BE49-F238E27FC236}">
                <a16:creationId xmlns:a16="http://schemas.microsoft.com/office/drawing/2014/main" id="{C17735FD-E699-1662-4237-46929D3F5EE2}"/>
              </a:ext>
            </a:extLst>
          </p:cNvPr>
          <p:cNvSpPr txBox="1"/>
          <p:nvPr/>
        </p:nvSpPr>
        <p:spPr>
          <a:xfrm>
            <a:off x="433667" y="4055461"/>
            <a:ext cx="2941545" cy="400110"/>
          </a:xfrm>
          <a:prstGeom prst="rect">
            <a:avLst/>
          </a:prstGeom>
          <a:noFill/>
        </p:spPr>
        <p:txBody>
          <a:bodyPr wrap="square">
            <a:spAutoFit/>
          </a:bodyPr>
          <a:lstStyle/>
          <a:p>
            <a:r>
              <a:rPr lang="bn-IN" sz="2000" u="sng" dirty="0">
                <a:solidFill>
                  <a:schemeClr val="accent2"/>
                </a:solidFill>
                <a:effectLst/>
                <a:ea typeface="Times New Roman" panose="02020603050405020304" pitchFamily="18" charset="0"/>
                <a:cs typeface="SutonnyOMJ" panose="01010600010101010101" pitchFamily="2" charset="0"/>
              </a:rPr>
              <a:t>যোগাযোগ (</a:t>
            </a:r>
            <a:r>
              <a:rPr lang="en-IN" sz="2000" u="sng" dirty="0">
                <a:solidFill>
                  <a:schemeClr val="accent2"/>
                </a:solidFill>
                <a:effectLst/>
                <a:ea typeface="Times New Roman" panose="02020603050405020304" pitchFamily="18" charset="0"/>
              </a:rPr>
              <a:t>Communication): </a:t>
            </a:r>
            <a:endParaRPr lang="en-US" sz="2000" u="sng" dirty="0">
              <a:solidFill>
                <a:schemeClr val="accent2"/>
              </a:solidFill>
            </a:endParaRPr>
          </a:p>
        </p:txBody>
      </p:sp>
      <p:sp>
        <p:nvSpPr>
          <p:cNvPr id="19" name="TextBox 18">
            <a:extLst>
              <a:ext uri="{FF2B5EF4-FFF2-40B4-BE49-F238E27FC236}">
                <a16:creationId xmlns:a16="http://schemas.microsoft.com/office/drawing/2014/main" id="{32382379-EF00-1D50-3B67-3FB652F64A04}"/>
              </a:ext>
            </a:extLst>
          </p:cNvPr>
          <p:cNvSpPr txBox="1"/>
          <p:nvPr/>
        </p:nvSpPr>
        <p:spPr>
          <a:xfrm>
            <a:off x="433666" y="4582133"/>
            <a:ext cx="6424333"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যোগাযোগ বলতে একাধিক ব্যক্তি বা পক্ষের মধ্যে তথ্য বা ভাবের বিনিময়কে বোঝায়। ক্রেতা ও ভোক্তা, সরকার, সরবরাহকারী ও অন্যান্য অংশীজনদের। যথাসময়ে সঠিক ব্যবসায়িক তথ্য সরবরাহ করা আবশ্যক। এতে ব্যবসায়ের সাথে তাদের সুসম্পর্ক সৃষ্টি হয়</a:t>
            </a:r>
            <a:endParaRPr lang="en-US" dirty="0"/>
          </a:p>
        </p:txBody>
      </p:sp>
      <p:pic>
        <p:nvPicPr>
          <p:cNvPr id="21" name="Picture 20">
            <a:extLst>
              <a:ext uri="{FF2B5EF4-FFF2-40B4-BE49-F238E27FC236}">
                <a16:creationId xmlns:a16="http://schemas.microsoft.com/office/drawing/2014/main" id="{503E5D1E-8B67-8792-A65B-84CE9315125D}"/>
              </a:ext>
            </a:extLst>
          </p:cNvPr>
          <p:cNvPicPr>
            <a:picLocks noChangeAspect="1"/>
          </p:cNvPicPr>
          <p:nvPr/>
        </p:nvPicPr>
        <p:blipFill>
          <a:blip r:embed="rId2">
            <a:extLst>
              <a:ext uri="{28A0092B-C50C-407E-A947-70E740481C1C}">
                <a14:useLocalDpi xmlns:a14="http://schemas.microsoft.com/office/drawing/2010/main" val="0"/>
              </a:ext>
            </a:extLst>
          </a:blip>
          <a:srcRect b="7279"/>
          <a:stretch>
            <a:fillRect/>
          </a:stretch>
        </p:blipFill>
        <p:spPr>
          <a:xfrm>
            <a:off x="7528355" y="0"/>
            <a:ext cx="4663645" cy="2245659"/>
          </a:xfrm>
          <a:prstGeom prst="rect">
            <a:avLst/>
          </a:prstGeom>
        </p:spPr>
      </p:pic>
      <p:sp>
        <p:nvSpPr>
          <p:cNvPr id="23" name="TextBox 22">
            <a:extLst>
              <a:ext uri="{FF2B5EF4-FFF2-40B4-BE49-F238E27FC236}">
                <a16:creationId xmlns:a16="http://schemas.microsoft.com/office/drawing/2014/main" id="{94EDD447-D0D6-E40B-93EB-F1B0345C0BEE}"/>
              </a:ext>
            </a:extLst>
          </p:cNvPr>
          <p:cNvSpPr txBox="1"/>
          <p:nvPr/>
        </p:nvSpPr>
        <p:spPr>
          <a:xfrm>
            <a:off x="7308474" y="116779"/>
            <a:ext cx="1378326" cy="400110"/>
          </a:xfrm>
          <a:prstGeom prst="rect">
            <a:avLst/>
          </a:prstGeom>
          <a:noFill/>
        </p:spPr>
        <p:txBody>
          <a:bodyPr wrap="square">
            <a:spAutoFit/>
          </a:bodyPr>
          <a:lstStyle/>
          <a:p>
            <a:r>
              <a:rPr lang="bn-IN" sz="2000" kern="100" dirty="0">
                <a:solidFill>
                  <a:srgbClr val="00B050"/>
                </a:solidFill>
                <a:effectLst/>
                <a:highlight>
                  <a:srgbClr val="FFFF00"/>
                </a:highlight>
                <a:ea typeface="Times New Roman" panose="02020603050405020304" pitchFamily="18" charset="0"/>
                <a:cs typeface="SutonnyOMJ" panose="01010600010101010101" pitchFamily="2" charset="0"/>
              </a:rPr>
              <a:t>গুদামজাতকরণ</a:t>
            </a:r>
            <a:endParaRPr lang="en-US" dirty="0">
              <a:highlight>
                <a:srgbClr val="FFFF00"/>
              </a:highlight>
            </a:endParaRPr>
          </a:p>
        </p:txBody>
      </p:sp>
      <p:pic>
        <p:nvPicPr>
          <p:cNvPr id="25" name="Picture 24">
            <a:extLst>
              <a:ext uri="{FF2B5EF4-FFF2-40B4-BE49-F238E27FC236}">
                <a16:creationId xmlns:a16="http://schemas.microsoft.com/office/drawing/2014/main" id="{072D6CC9-2AF8-CD80-7A64-6E9B3DDAA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9865" y="2292482"/>
            <a:ext cx="4427445" cy="2289651"/>
          </a:xfrm>
          <a:prstGeom prst="rect">
            <a:avLst/>
          </a:prstGeom>
        </p:spPr>
      </p:pic>
      <p:sp>
        <p:nvSpPr>
          <p:cNvPr id="27" name="TextBox 26">
            <a:extLst>
              <a:ext uri="{FF2B5EF4-FFF2-40B4-BE49-F238E27FC236}">
                <a16:creationId xmlns:a16="http://schemas.microsoft.com/office/drawing/2014/main" id="{A37A85A5-F589-0B6D-9059-484DE18DFFDB}"/>
              </a:ext>
            </a:extLst>
          </p:cNvPr>
          <p:cNvSpPr txBox="1"/>
          <p:nvPr/>
        </p:nvSpPr>
        <p:spPr>
          <a:xfrm>
            <a:off x="6247840" y="3028890"/>
            <a:ext cx="2464173" cy="400110"/>
          </a:xfrm>
          <a:prstGeom prst="rect">
            <a:avLst/>
          </a:prstGeom>
          <a:noFill/>
        </p:spPr>
        <p:txBody>
          <a:bodyPr wrap="square">
            <a:spAutoFit/>
          </a:bodyPr>
          <a:lstStyle/>
          <a:p>
            <a:r>
              <a:rPr lang="bn-IN" sz="2000" dirty="0">
                <a:solidFill>
                  <a:srgbClr val="00B050"/>
                </a:solidFill>
                <a:effectLst/>
                <a:highlight>
                  <a:srgbClr val="FFFF00"/>
                </a:highlight>
                <a:ea typeface="Times New Roman" panose="02020603050405020304" pitchFamily="18" charset="0"/>
                <a:cs typeface="SutonnyOMJ" panose="01010600010101010101" pitchFamily="2" charset="0"/>
              </a:rPr>
              <a:t>বাজারজাতকরণ প্রসার </a:t>
            </a:r>
            <a:endParaRPr lang="en-US" dirty="0">
              <a:highlight>
                <a:srgbClr val="FFFF00"/>
              </a:highlight>
            </a:endParaRPr>
          </a:p>
        </p:txBody>
      </p:sp>
      <p:pic>
        <p:nvPicPr>
          <p:cNvPr id="29" name="Picture 28">
            <a:extLst>
              <a:ext uri="{FF2B5EF4-FFF2-40B4-BE49-F238E27FC236}">
                <a16:creationId xmlns:a16="http://schemas.microsoft.com/office/drawing/2014/main" id="{929624C4-C846-CF36-484B-E9062C2DC4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5943" y="4582133"/>
            <a:ext cx="4168468" cy="2159088"/>
          </a:xfrm>
          <a:prstGeom prst="rect">
            <a:avLst/>
          </a:prstGeom>
        </p:spPr>
      </p:pic>
    </p:spTree>
    <p:extLst>
      <p:ext uri="{BB962C8B-B14F-4D97-AF65-F5344CB8AC3E}">
        <p14:creationId xmlns:p14="http://schemas.microsoft.com/office/powerpoint/2010/main" val="751866451"/>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80">
                                          <p:stCondLst>
                                            <p:cond delay="0"/>
                                          </p:stCondLst>
                                        </p:cTn>
                                        <p:tgtEl>
                                          <p:spTgt spid="21"/>
                                        </p:tgtEl>
                                      </p:cBhvr>
                                    </p:animEffect>
                                    <p:anim calcmode="lin" valueType="num">
                                      <p:cBhvr>
                                        <p:cTn id="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3" dur="26">
                                          <p:stCondLst>
                                            <p:cond delay="650"/>
                                          </p:stCondLst>
                                        </p:cTn>
                                        <p:tgtEl>
                                          <p:spTgt spid="21"/>
                                        </p:tgtEl>
                                      </p:cBhvr>
                                      <p:to x="100000" y="60000"/>
                                    </p:animScale>
                                    <p:animScale>
                                      <p:cBhvr>
                                        <p:cTn id="14" dur="166" decel="50000">
                                          <p:stCondLst>
                                            <p:cond delay="676"/>
                                          </p:stCondLst>
                                        </p:cTn>
                                        <p:tgtEl>
                                          <p:spTgt spid="21"/>
                                        </p:tgtEl>
                                      </p:cBhvr>
                                      <p:to x="100000" y="100000"/>
                                    </p:animScale>
                                    <p:animScale>
                                      <p:cBhvr>
                                        <p:cTn id="15" dur="26">
                                          <p:stCondLst>
                                            <p:cond delay="1312"/>
                                          </p:stCondLst>
                                        </p:cTn>
                                        <p:tgtEl>
                                          <p:spTgt spid="21"/>
                                        </p:tgtEl>
                                      </p:cBhvr>
                                      <p:to x="100000" y="80000"/>
                                    </p:animScale>
                                    <p:animScale>
                                      <p:cBhvr>
                                        <p:cTn id="16" dur="166" decel="50000">
                                          <p:stCondLst>
                                            <p:cond delay="1338"/>
                                          </p:stCondLst>
                                        </p:cTn>
                                        <p:tgtEl>
                                          <p:spTgt spid="21"/>
                                        </p:tgtEl>
                                      </p:cBhvr>
                                      <p:to x="100000" y="100000"/>
                                    </p:animScale>
                                    <p:animScale>
                                      <p:cBhvr>
                                        <p:cTn id="17" dur="26">
                                          <p:stCondLst>
                                            <p:cond delay="1642"/>
                                          </p:stCondLst>
                                        </p:cTn>
                                        <p:tgtEl>
                                          <p:spTgt spid="21"/>
                                        </p:tgtEl>
                                      </p:cBhvr>
                                      <p:to x="100000" y="90000"/>
                                    </p:animScale>
                                    <p:animScale>
                                      <p:cBhvr>
                                        <p:cTn id="18" dur="166" decel="50000">
                                          <p:stCondLst>
                                            <p:cond delay="1668"/>
                                          </p:stCondLst>
                                        </p:cTn>
                                        <p:tgtEl>
                                          <p:spTgt spid="21"/>
                                        </p:tgtEl>
                                      </p:cBhvr>
                                      <p:to x="100000" y="100000"/>
                                    </p:animScale>
                                    <p:animScale>
                                      <p:cBhvr>
                                        <p:cTn id="19" dur="26">
                                          <p:stCondLst>
                                            <p:cond delay="1808"/>
                                          </p:stCondLst>
                                        </p:cTn>
                                        <p:tgtEl>
                                          <p:spTgt spid="21"/>
                                        </p:tgtEl>
                                      </p:cBhvr>
                                      <p:to x="100000" y="95000"/>
                                    </p:animScale>
                                    <p:animScale>
                                      <p:cBhvr>
                                        <p:cTn id="20" dur="166" decel="50000">
                                          <p:stCondLst>
                                            <p:cond delay="1834"/>
                                          </p:stCondLst>
                                        </p:cTn>
                                        <p:tgtEl>
                                          <p:spTgt spid="2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inVertical)">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barn(inVertical)">
                                      <p:cBhvr>
                                        <p:cTn id="48" dur="5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arn(inVertical)">
                                      <p:cBhvr>
                                        <p:cTn id="53" dur="5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ppt_x"/>
                                          </p:val>
                                        </p:tav>
                                        <p:tav tm="100000">
                                          <p:val>
                                            <p:strVal val="#ppt_x"/>
                                          </p:val>
                                        </p:tav>
                                      </p:tavLst>
                                    </p:anim>
                                    <p:anim calcmode="lin" valueType="num">
                                      <p:cBhvr additive="base">
                                        <p:cTn id="5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ppt_x"/>
                                          </p:val>
                                        </p:tav>
                                        <p:tav tm="100000">
                                          <p:val>
                                            <p:strVal val="#ppt_x"/>
                                          </p:val>
                                        </p:tav>
                                      </p:tavLst>
                                    </p:anim>
                                    <p:anim calcmode="lin" valueType="num">
                                      <p:cBhvr additive="base">
                                        <p:cTn id="6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19">
                                            <p:txEl>
                                              <p:pRg st="0" end="0"/>
                                            </p:txEl>
                                          </p:spTgt>
                                        </p:tgtEl>
                                        <p:attrNameLst>
                                          <p:attrName>style.visibility</p:attrName>
                                        </p:attrNameLst>
                                      </p:cBhvr>
                                      <p:to>
                                        <p:strVal val="visible"/>
                                      </p:to>
                                    </p:set>
                                    <p:anim calcmode="lin" valueType="num">
                                      <p:cBhvr additive="base">
                                        <p:cTn id="7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17" grpId="0"/>
      <p:bldP spid="23"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apezoid 4">
            <a:extLst>
              <a:ext uri="{FF2B5EF4-FFF2-40B4-BE49-F238E27FC236}">
                <a16:creationId xmlns:a16="http://schemas.microsoft.com/office/drawing/2014/main" id="{82C25279-7893-6C78-414F-142B3AA71129}"/>
              </a:ext>
            </a:extLst>
          </p:cNvPr>
          <p:cNvSpPr/>
          <p:nvPr/>
        </p:nvSpPr>
        <p:spPr>
          <a:xfrm>
            <a:off x="2003612" y="907936"/>
            <a:ext cx="7395881" cy="1337723"/>
          </a:xfrm>
          <a:prstGeom prst="trapezoid">
            <a:avLst/>
          </a:prstGeom>
          <a:solidFill>
            <a:schemeClr val="accent3">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chemeClr val="tx1"/>
                </a:solidFill>
                <a:latin typeface="SutonnyOMJ" panose="01010600010101010101" pitchFamily="2" charset="0"/>
                <a:cs typeface="SutonnyOMJ" panose="01010600010101010101" pitchFamily="2" charset="0"/>
              </a:rPr>
              <a:t>বাড়ীর</a:t>
            </a:r>
            <a:r>
              <a:rPr lang="en-US" sz="3200" b="1" dirty="0">
                <a:solidFill>
                  <a:schemeClr val="tx1"/>
                </a:solidFill>
                <a:latin typeface="SutonnyOMJ" panose="01010600010101010101" pitchFamily="2" charset="0"/>
                <a:cs typeface="SutonnyOMJ" panose="01010600010101010101" pitchFamily="2" charset="0"/>
              </a:rPr>
              <a:t> </a:t>
            </a:r>
            <a:r>
              <a:rPr lang="en-US" sz="3200" b="1" dirty="0" err="1">
                <a:solidFill>
                  <a:schemeClr val="tx1"/>
                </a:solidFill>
                <a:latin typeface="SutonnyOMJ" panose="01010600010101010101" pitchFamily="2" charset="0"/>
                <a:cs typeface="SutonnyOMJ" panose="01010600010101010101" pitchFamily="2" charset="0"/>
              </a:rPr>
              <a:t>কাজ</a:t>
            </a:r>
            <a:r>
              <a:rPr lang="en-US" sz="3200" b="1" dirty="0">
                <a:solidFill>
                  <a:schemeClr val="tx1"/>
                </a:solidFill>
                <a:latin typeface="SutonnyOMJ" panose="01010600010101010101" pitchFamily="2" charset="0"/>
                <a:cs typeface="SutonnyOMJ" panose="01010600010101010101" pitchFamily="2" charset="0"/>
              </a:rPr>
              <a:t> </a:t>
            </a:r>
          </a:p>
        </p:txBody>
      </p:sp>
      <p:sp>
        <p:nvSpPr>
          <p:cNvPr id="6" name="Rectangle 5">
            <a:extLst>
              <a:ext uri="{FF2B5EF4-FFF2-40B4-BE49-F238E27FC236}">
                <a16:creationId xmlns:a16="http://schemas.microsoft.com/office/drawing/2014/main" id="{30E806E2-71D0-A8F6-5C97-57DB018ADB03}"/>
              </a:ext>
            </a:extLst>
          </p:cNvPr>
          <p:cNvSpPr/>
          <p:nvPr/>
        </p:nvSpPr>
        <p:spPr>
          <a:xfrm>
            <a:off x="2413746" y="2245659"/>
            <a:ext cx="6575611" cy="2821300"/>
          </a:xfrm>
          <a:prstGeom prst="rect">
            <a:avLst/>
          </a:prstGeom>
          <a:solidFill>
            <a:schemeClr val="accent4">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fontAlgn="t">
              <a:buFont typeface="Arial" panose="020B0604020202020204" pitchFamily="34" charset="0"/>
              <a:buChar char="•"/>
            </a:pPr>
            <a:r>
              <a:rPr lang="bn-IN" sz="3600" kern="100" dirty="0">
                <a:solidFill>
                  <a:srgbClr val="FF0000"/>
                </a:solidFill>
                <a:ea typeface="Times New Roman" panose="02020603050405020304" pitchFamily="18" charset="0"/>
                <a:cs typeface="SutonnyOMJ" panose="01010600010101010101" pitchFamily="2" charset="0"/>
              </a:rPr>
              <a:t>বাণিজ্যের</a:t>
            </a:r>
            <a:r>
              <a:rPr lang="bn-IN" sz="3600" kern="100" dirty="0">
                <a:ea typeface="Times New Roman" panose="02020603050405020304" pitchFamily="18" charset="0"/>
                <a:cs typeface="SutonnyOMJ" panose="01010600010101010101" pitchFamily="2" charset="0"/>
              </a:rPr>
              <a:t> </a:t>
            </a:r>
            <a:r>
              <a:rPr lang="en-US" sz="3600" kern="100" dirty="0" err="1">
                <a:solidFill>
                  <a:schemeClr val="accent1"/>
                </a:solidFill>
                <a:ea typeface="Times New Roman" panose="02020603050405020304" pitchFamily="18" charset="0"/>
                <a:cs typeface="SutonnyOMJ" panose="01010600010101010101" pitchFamily="2" charset="0"/>
              </a:rPr>
              <a:t>কয়েকটি</a:t>
            </a:r>
            <a:r>
              <a:rPr lang="bn-IN" sz="3600" kern="100" dirty="0">
                <a:solidFill>
                  <a:schemeClr val="accent1"/>
                </a:solidFill>
                <a:ea typeface="Times New Roman" panose="02020603050405020304" pitchFamily="18" charset="0"/>
                <a:cs typeface="SutonnyOMJ" panose="01010600010101010101" pitchFamily="2" charset="0"/>
              </a:rPr>
              <a:t> </a:t>
            </a:r>
            <a:r>
              <a:rPr lang="en-US" sz="3600" dirty="0" err="1">
                <a:solidFill>
                  <a:srgbClr val="FF0000"/>
                </a:solidFill>
                <a:latin typeface="SutonnyOMJ" panose="01010600010101010101" pitchFamily="2" charset="0"/>
                <a:cs typeface="SutonnyOMJ" panose="01010600010101010101" pitchFamily="2" charset="0"/>
              </a:rPr>
              <a:t>উদাহরণ</a:t>
            </a:r>
            <a:r>
              <a:rPr lang="en-US" sz="3600" dirty="0">
                <a:solidFill>
                  <a:srgbClr val="FF0000"/>
                </a:solidFill>
                <a:latin typeface="SutonnyOMJ" panose="01010600010101010101" pitchFamily="2" charset="0"/>
                <a:cs typeface="SutonnyOMJ" panose="01010600010101010101" pitchFamily="2" charset="0"/>
              </a:rPr>
              <a:t> </a:t>
            </a:r>
            <a:r>
              <a:rPr lang="en-US" sz="3600" dirty="0" err="1">
                <a:solidFill>
                  <a:srgbClr val="FF0000"/>
                </a:solidFill>
                <a:latin typeface="SutonnyOMJ" panose="01010600010101010101" pitchFamily="2" charset="0"/>
                <a:cs typeface="SutonnyOMJ" panose="01010600010101010101" pitchFamily="2" charset="0"/>
              </a:rPr>
              <a:t>লিখে</a:t>
            </a:r>
            <a:r>
              <a:rPr lang="en-US" sz="3600" dirty="0">
                <a:solidFill>
                  <a:srgbClr val="FF0000"/>
                </a:solidFill>
                <a:latin typeface="SutonnyOMJ" panose="01010600010101010101" pitchFamily="2" charset="0"/>
                <a:cs typeface="SutonnyOMJ" panose="01010600010101010101" pitchFamily="2" charset="0"/>
              </a:rPr>
              <a:t> </a:t>
            </a:r>
            <a:r>
              <a:rPr lang="en-US" sz="3600" dirty="0" err="1">
                <a:solidFill>
                  <a:srgbClr val="FF0000"/>
                </a:solidFill>
                <a:latin typeface="SutonnyOMJ" panose="01010600010101010101" pitchFamily="2" charset="0"/>
                <a:cs typeface="SutonnyOMJ" panose="01010600010101010101" pitchFamily="2" charset="0"/>
              </a:rPr>
              <a:t>আনবে</a:t>
            </a:r>
            <a:r>
              <a:rPr lang="en-US" sz="3600" dirty="0">
                <a:solidFill>
                  <a:srgbClr val="FF0000"/>
                </a:solidFill>
                <a:latin typeface="SutonnyOMJ" panose="01010600010101010101" pitchFamily="2" charset="0"/>
                <a:cs typeface="SutonnyOMJ" panose="01010600010101010101" pitchFamily="2" charset="0"/>
              </a:rPr>
              <a:t>,,, </a:t>
            </a:r>
          </a:p>
        </p:txBody>
      </p:sp>
    </p:spTree>
    <p:extLst>
      <p:ext uri="{BB962C8B-B14F-4D97-AF65-F5344CB8AC3E}">
        <p14:creationId xmlns:p14="http://schemas.microsoft.com/office/powerpoint/2010/main" val="25363670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1000"/>
                                        <p:tgtEl>
                                          <p:spTgt spid="6">
                                            <p:txEl>
                                              <p:pRg st="0" end="0"/>
                                            </p:txEl>
                                          </p:spTgt>
                                        </p:tgtEl>
                                      </p:cBhvr>
                                    </p:animEffect>
                                    <p:anim calcmode="lin" valueType="num">
                                      <p:cBhvr>
                                        <p:cTn id="2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CD2611F-C640-338F-00DA-35649B73A5DC}"/>
              </a:ext>
            </a:extLst>
          </p:cNvPr>
          <p:cNvSpPr txBox="1"/>
          <p:nvPr/>
        </p:nvSpPr>
        <p:spPr>
          <a:xfrm>
            <a:off x="3477186" y="2202812"/>
            <a:ext cx="4053167" cy="1862048"/>
          </a:xfrm>
          <a:prstGeom prst="rect">
            <a:avLst/>
          </a:prstGeom>
          <a:noFill/>
        </p:spPr>
        <p:txBody>
          <a:bodyPr wrap="square">
            <a:spAutoFit/>
          </a:bodyPr>
          <a:lstStyle/>
          <a:p>
            <a:pPr marL="0" marR="0" algn="just">
              <a:lnSpc>
                <a:spcPct val="100000"/>
              </a:lnSpc>
              <a:spcAft>
                <a:spcPts val="800"/>
              </a:spcAft>
              <a:buNone/>
            </a:pPr>
            <a:r>
              <a:rPr lang="en-US" sz="11500" kern="100" dirty="0" err="1">
                <a:solidFill>
                  <a:schemeClr val="accent2"/>
                </a:solidFill>
                <a:effectLst/>
                <a:latin typeface="+mn-lt"/>
                <a:ea typeface="Times New Roman" panose="02020603050405020304" pitchFamily="18" charset="0"/>
                <a:cs typeface="SutonnyOMJ" panose="01010600010101010101" pitchFamily="2" charset="0"/>
              </a:rPr>
              <a:t>ধন্য</a:t>
            </a:r>
            <a:r>
              <a:rPr lang="en-US" sz="11500" kern="100" dirty="0" err="1">
                <a:effectLst/>
                <a:latin typeface="+mn-lt"/>
                <a:ea typeface="Times New Roman" panose="02020603050405020304" pitchFamily="18" charset="0"/>
                <a:cs typeface="SutonnyOMJ" panose="01010600010101010101" pitchFamily="2" charset="0"/>
              </a:rPr>
              <a:t>বা</a:t>
            </a:r>
            <a:r>
              <a:rPr lang="en-US" sz="11500" kern="100" dirty="0" err="1">
                <a:solidFill>
                  <a:schemeClr val="accent4"/>
                </a:solidFill>
                <a:effectLst/>
                <a:ea typeface="Times New Roman" panose="02020603050405020304" pitchFamily="18" charset="0"/>
                <a:cs typeface="SutonnyOMJ" panose="01010600010101010101" pitchFamily="2" charset="0"/>
              </a:rPr>
              <a:t>দ</a:t>
            </a:r>
            <a:endParaRPr lang="en-US" sz="8000" kern="100" dirty="0">
              <a:solidFill>
                <a:schemeClr val="accent4"/>
              </a:solidFill>
              <a:effectLs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32671926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Orange Experience</Template>
  <TotalTime>0</TotalTime>
  <Words>1307</Words>
  <Application>Microsoft Office PowerPoint</Application>
  <PresentationFormat>Widescreen</PresentationFormat>
  <Paragraphs>102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SutonnyOMJ</vt:lpstr>
      <vt:lpstr>Times New Roman</vt:lpstr>
      <vt:lpstr>Office Theme</vt:lpstr>
      <vt:lpstr>PowerPoint Presentation</vt:lpstr>
      <vt:lpstr>শিক্ষক পরিচিতি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moshiur_ zinia</dc:creator>
  <cp:lastModifiedBy>moshiur_ zinia</cp:lastModifiedBy>
  <cp:revision>129</cp:revision>
  <dcterms:created xsi:type="dcterms:W3CDTF">2026-09-25T05:25:46Z</dcterms:created>
  <dcterms:modified xsi:type="dcterms:W3CDTF">2026-10-02T11:51:03Z</dcterms:modified>
</cp:coreProperties>
</file>