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Default Extension="fntdata" ContentType="application/x-fontdata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33"/>
  </p:notesMasterIdLst>
  <p:sldIdLst>
    <p:sldId id="256" r:id="rId2"/>
    <p:sldId id="268" r:id="rId3"/>
    <p:sldId id="276" r:id="rId4"/>
    <p:sldId id="275" r:id="rId5"/>
    <p:sldId id="274" r:id="rId6"/>
    <p:sldId id="273" r:id="rId7"/>
    <p:sldId id="272" r:id="rId8"/>
    <p:sldId id="271" r:id="rId9"/>
    <p:sldId id="270" r:id="rId10"/>
    <p:sldId id="269" r:id="rId11"/>
    <p:sldId id="278" r:id="rId12"/>
    <p:sldId id="279" r:id="rId13"/>
    <p:sldId id="280" r:id="rId14"/>
    <p:sldId id="281" r:id="rId15"/>
    <p:sldId id="282" r:id="rId16"/>
    <p:sldId id="283" r:id="rId17"/>
    <p:sldId id="284" r:id="rId18"/>
    <p:sldId id="285" r:id="rId19"/>
    <p:sldId id="286" r:id="rId20"/>
    <p:sldId id="287" r:id="rId21"/>
    <p:sldId id="257" r:id="rId22"/>
    <p:sldId id="258" r:id="rId23"/>
    <p:sldId id="259" r:id="rId24"/>
    <p:sldId id="260" r:id="rId25"/>
    <p:sldId id="261" r:id="rId26"/>
    <p:sldId id="262" r:id="rId27"/>
    <p:sldId id="263" r:id="rId28"/>
    <p:sldId id="264" r:id="rId29"/>
    <p:sldId id="265" r:id="rId30"/>
    <p:sldId id="266" r:id="rId31"/>
    <p:sldId id="267" r:id="rId32"/>
  </p:sldIdLst>
  <p:sldSz cx="12192000" cy="6858000"/>
  <p:notesSz cx="6858000" cy="9144000"/>
  <p:embeddedFontLst>
    <p:embeddedFont>
      <p:font typeface="Noto Sans Bengali" pitchFamily="2" charset="0"/>
      <p:regular r:id="rId34"/>
      <p:bold r:id="rId35"/>
    </p:embeddedFont>
    <p:embeddedFont>
      <p:font typeface="Calibri" pitchFamily="34" charset="0"/>
      <p:regular r:id="rId36"/>
      <p:bold r:id="rId37"/>
      <p:italic r:id="rId38"/>
      <p:boldItalic r:id="rId39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5620"/>
    <p:restoredTop sz="94660"/>
  </p:normalViewPr>
  <p:slideViewPr>
    <p:cSldViewPr snapToGrid="0" snapToObjects="1">
      <p:cViewPr varScale="1">
        <p:scale>
          <a:sx n="73" d="100"/>
          <a:sy n="73" d="100"/>
        </p:scale>
        <p:origin x="-600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6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font" Target="fonts/font1.fntdata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38" Type="http://schemas.openxmlformats.org/officeDocument/2006/relationships/font" Target="fonts/font5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font" Target="fonts/font4.fntdata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font" Target="fonts/font2.fntdata"/><Relationship Id="rId4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0E1A68F-875E-461B-8836-13D6294BE7EA}" type="datetimeFigureOut">
              <a:rPr lang="en-US" smtClean="0"/>
              <a:t>03-Oct-26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31F5147-B4A2-4260-A76A-CE26653AE728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1F5147-B4A2-4260-A76A-CE26653AE728}" type="slidenum">
              <a:rPr lang="en-US" smtClean="0"/>
              <a:t>13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03-Oct-26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03-Oct-26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03-Oct-26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03-Oct-26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03-Oct-26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03-Oct-26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03-Oct-26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03-Oct-26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03-Oct-26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03-Oct-26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03-Oct-26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pPr/>
              <a:t>03-Oct-26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6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7" Type="http://schemas.openxmlformats.org/officeDocument/2006/relationships/image" Target="../media/image43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tint val="66000"/>
                <a:satMod val="160000"/>
              </a:schemeClr>
            </a:gs>
            <a:gs pos="0">
              <a:schemeClr val="accent1">
                <a:tint val="66000"/>
                <a:satMod val="160000"/>
              </a:schemeClr>
            </a:gs>
            <a:gs pos="0">
              <a:schemeClr val="accent1">
                <a:tint val="66000"/>
                <a:satMod val="160000"/>
              </a:schemeClr>
            </a:gs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E:\Powerpoint\Class-8\Science\2\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60870"/>
            <a:ext cx="12192000" cy="6797130"/>
          </a:xfrm>
          <a:prstGeom prst="rect">
            <a:avLst/>
          </a:prstGeom>
          <a:noFill/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7725" y="4613820"/>
            <a:ext cx="200025" cy="2286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200150" y="4509045"/>
            <a:ext cx="3643312" cy="2286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FFFFFF"/>
                </a:solidFill>
                <a:latin typeface="Noto Sans Bengali"/>
              </a:rPr>
              <a:t>শিক্ষক: মো: নাজমুল হোসাইন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200150" y="4756695"/>
            <a:ext cx="3643312" cy="1905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125" b="0" i="0" u="none">
                <a:solidFill>
                  <a:srgbClr val="94A3B8"/>
                </a:solidFill>
                <a:latin typeface="Noto Sans Bengali"/>
              </a:rPr>
              <a:t>সহকারী শিক্ষক (ভৌতবিজ্ঞান), বনগাঁও উচ্চ বিদ্যালয়</a:t>
            </a:r>
          </a:p>
        </p:txBody>
      </p:sp>
    </p:spTree>
  </p:cSld>
  <p:clrMapOvr>
    <a:masterClrMapping/>
  </p:clrMapOvr>
  <p:transition spd="med">
    <p:wedg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 descr="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7555" y="221345"/>
            <a:ext cx="9500162" cy="6635216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003" y="344941"/>
            <a:ext cx="10936060" cy="6186488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1522" y="306840"/>
            <a:ext cx="10678478" cy="5963331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4017" y="439646"/>
            <a:ext cx="10976611" cy="6000343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354" y="302350"/>
            <a:ext cx="10940959" cy="6163763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850" y="762000"/>
            <a:ext cx="11544300" cy="5334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169" y="341539"/>
            <a:ext cx="11418842" cy="6229078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9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7553" y="439509"/>
            <a:ext cx="11006138" cy="5974353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8615" y="219755"/>
            <a:ext cx="11434082" cy="6285548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7123" y="303031"/>
            <a:ext cx="11238820" cy="6176146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8199" y="286430"/>
            <a:ext cx="11429184" cy="638869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3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5368" y="367884"/>
            <a:ext cx="11305223" cy="6117322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6970" y="330224"/>
            <a:ext cx="11453959" cy="6253456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3119" y="386274"/>
            <a:ext cx="11627648" cy="6028593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7631" y="277617"/>
            <a:ext cx="11419231" cy="6221657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5082" y="370669"/>
            <a:ext cx="11076695" cy="6158891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5422" y="85274"/>
            <a:ext cx="11366695" cy="6772726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9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4883" y="0"/>
            <a:ext cx="10565203" cy="6486543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5318" y="40324"/>
            <a:ext cx="10618836" cy="6817676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609600" y="2473672"/>
            <a:ext cx="5334000" cy="2977455"/>
          </a:xfrm>
          <a:prstGeom prst="roundRect">
            <a:avLst>
              <a:gd name="adj" fmla="val 5118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6248400" y="2445097"/>
            <a:ext cx="5334000" cy="3034605"/>
          </a:xfrm>
          <a:prstGeom prst="roundRect">
            <a:avLst>
              <a:gd name="adj" fmla="val 5022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962025" y="4660552"/>
            <a:ext cx="4629150" cy="438150"/>
          </a:xfrm>
          <a:prstGeom prst="roundRect">
            <a:avLst>
              <a:gd name="adj" fmla="val 8695"/>
            </a:avLst>
          </a:prstGeom>
          <a:solidFill>
            <a:srgbClr val="F0FD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962025" y="4660552"/>
            <a:ext cx="38100" cy="438150"/>
          </a:xfrm>
          <a:prstGeom prst="rect">
            <a:avLst/>
          </a:prstGeom>
          <a:solidFill>
            <a:srgbClr val="16A3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2025" y="2826097"/>
            <a:ext cx="457200" cy="457200"/>
          </a:xfrm>
          <a:prstGeom prst="rect">
            <a:avLst/>
          </a:prstGeom>
        </p:spPr>
      </p:pic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00825" y="2797522"/>
            <a:ext cx="457200" cy="457200"/>
          </a:xfrm>
          <a:prstGeom prst="rect">
            <a:avLst/>
          </a:prstGeom>
        </p:spPr>
      </p:pic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0612" y="2940397"/>
            <a:ext cx="200025" cy="228600"/>
          </a:xfrm>
          <a:prstGeom prst="rect">
            <a:avLst/>
          </a:prstGeom>
        </p:spPr>
      </p:pic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43700" y="2911822"/>
            <a:ext cx="171450" cy="228600"/>
          </a:xfrm>
          <a:prstGeom prst="rect">
            <a:avLst/>
          </a:prstGeom>
        </p:spPr>
      </p:pic>
      <p:pic>
        <p:nvPicPr>
          <p:cNvPr id="10" name="Picture 9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00825" y="4660552"/>
            <a:ext cx="152400" cy="152400"/>
          </a:xfrm>
          <a:prstGeom prst="rect">
            <a:avLst/>
          </a:prstGeom>
        </p:spPr>
      </p:pic>
      <p:pic>
        <p:nvPicPr>
          <p:cNvPr id="11" name="Picture 10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00825" y="4946302"/>
            <a:ext cx="152400" cy="15240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609600" y="457200"/>
            <a:ext cx="11582400" cy="2095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00" b="1" i="0" u="none">
                <a:solidFill>
                  <a:srgbClr val="2563EB"/>
                </a:solidFill>
                <a:latin typeface="Noto Sans Bengali"/>
              </a:rPr>
              <a:t>মূল ধারণা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09600" y="666750"/>
            <a:ext cx="11582400" cy="552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700" b="1" i="0" u="none">
                <a:solidFill>
                  <a:srgbClr val="0F172A"/>
                </a:solidFill>
                <a:latin typeface="Hind Siliguri"/>
              </a:rPr>
              <a:t>মিয়োসিস কী এবং কোথায় ঘটে?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62025" y="3473797"/>
            <a:ext cx="4960620" cy="3714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800" b="1" i="0" u="none">
                <a:solidFill>
                  <a:srgbClr val="1E293B"/>
                </a:solidFill>
                <a:latin typeface="Hind Siliguri"/>
              </a:rPr>
              <a:t>মিয়োসিস কী?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62025" y="3959572"/>
            <a:ext cx="4724400" cy="5485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160"/>
              </a:lnSpc>
            </a:pPr>
            <a:r>
              <a:rPr sz="1350" b="0" i="0" u="none">
                <a:solidFill>
                  <a:srgbClr val="475569"/>
                </a:solidFill>
                <a:latin typeface="Noto Sans Bengali"/>
              </a:rPr>
              <a:t>যে বিভাজনে জনন মাতৃকোষ পরপর ২ বার বিভাজিত হয়ে ৪টি অপত্য কোষ তৈরি করে এবং ক্রোমোজোম সংখ্যা অর্ধেক হয়।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600825" y="3445222"/>
            <a:ext cx="4960620" cy="3714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800" b="1" i="0" u="none">
                <a:solidFill>
                  <a:srgbClr val="1E293B"/>
                </a:solidFill>
                <a:latin typeface="Hind Siliguri"/>
              </a:rPr>
              <a:t>কোথায় ঘটে?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600825" y="3930997"/>
            <a:ext cx="4724400" cy="5485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160"/>
              </a:lnSpc>
            </a:pPr>
            <a:r>
              <a:rPr sz="1350" b="0" i="0" u="none">
                <a:solidFill>
                  <a:srgbClr val="475569"/>
                </a:solidFill>
                <a:latin typeface="Noto Sans Bengali"/>
              </a:rPr>
              <a:t>প্রধানত জীবের জনন মাতৃকোষে বা গ্যামেট তৈরির সময়ে মিয়োসিস ঘটে থাকে।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52525" y="4774852"/>
            <a:ext cx="5357812" cy="2095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00" b="1" i="0" u="none">
                <a:solidFill>
                  <a:srgbClr val="15803D"/>
                </a:solidFill>
                <a:latin typeface="Noto Sans Bengali"/>
              </a:rPr>
              <a:t>১টি মাতৃকোষ ➔ ৪টি হ্যাপ্লয়েড অপত্য কোষ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829425" y="4631977"/>
            <a:ext cx="5362575" cy="209550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l"/>
            <a:r>
              <a:rPr sz="1200" b="0" i="0" u="none">
                <a:solidFill>
                  <a:srgbClr val="334155"/>
                </a:solidFill>
                <a:latin typeface="Noto Sans Bengali"/>
              </a:rPr>
              <a:t>পুরুষ দেহে: শুক্রাণু তৈরিতে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829425" y="4917727"/>
            <a:ext cx="5362575" cy="209550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l"/>
            <a:r>
              <a:rPr sz="1200" b="0" i="0" u="none">
                <a:solidFill>
                  <a:srgbClr val="334155"/>
                </a:solidFill>
                <a:latin typeface="Noto Sans Bengali"/>
              </a:rPr>
              <a:t>স্ত্রী দেহে: ডিম্বাণু তৈরিতে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609600" y="2533650"/>
            <a:ext cx="10972800" cy="609600"/>
          </a:xfrm>
          <a:prstGeom prst="roundRect">
            <a:avLst>
              <a:gd name="adj" fmla="val 18750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609600" y="3295650"/>
            <a:ext cx="10972800" cy="609600"/>
          </a:xfrm>
          <a:prstGeom prst="roundRect">
            <a:avLst>
              <a:gd name="adj" fmla="val 18750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609600" y="4057650"/>
            <a:ext cx="10972800" cy="609600"/>
          </a:xfrm>
          <a:prstGeom prst="roundRect">
            <a:avLst>
              <a:gd name="adj" fmla="val 18750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609600" y="4819650"/>
            <a:ext cx="10972800" cy="609600"/>
          </a:xfrm>
          <a:prstGeom prst="roundRect">
            <a:avLst>
              <a:gd name="adj" fmla="val 18750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609600" y="2533650"/>
            <a:ext cx="47625" cy="609600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609600" y="3295650"/>
            <a:ext cx="47625" cy="60960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609600" y="4057650"/>
            <a:ext cx="47625" cy="609600"/>
          </a:xfrm>
          <a:prstGeom prst="rect">
            <a:avLst/>
          </a:prstGeom>
          <a:solidFill>
            <a:srgbClr val="7C3A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609600" y="4819650"/>
            <a:ext cx="47625" cy="609600"/>
          </a:xfrm>
          <a:prstGeom prst="rect">
            <a:avLst/>
          </a:prstGeom>
          <a:solidFill>
            <a:srgbClr val="EA58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0" name="Picture 9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5825" y="2724150"/>
            <a:ext cx="228600" cy="228600"/>
          </a:xfrm>
          <a:prstGeom prst="rect">
            <a:avLst/>
          </a:prstGeom>
        </p:spPr>
      </p:pic>
      <p:pic>
        <p:nvPicPr>
          <p:cNvPr id="11" name="Picture 10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5825" y="3486150"/>
            <a:ext cx="228600" cy="228600"/>
          </a:xfrm>
          <a:prstGeom prst="rect">
            <a:avLst/>
          </a:prstGeom>
        </p:spPr>
      </p:pic>
      <p:pic>
        <p:nvPicPr>
          <p:cNvPr id="12" name="Picture 11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5825" y="4248150"/>
            <a:ext cx="228600" cy="228600"/>
          </a:xfrm>
          <a:prstGeom prst="rect">
            <a:avLst/>
          </a:prstGeom>
        </p:spPr>
      </p:pic>
      <p:pic>
        <p:nvPicPr>
          <p:cNvPr id="13" name="Picture 12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5825" y="5010150"/>
            <a:ext cx="228600" cy="22860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609600" y="457200"/>
            <a:ext cx="11582400" cy="2095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00" b="1" i="0" u="none">
                <a:solidFill>
                  <a:srgbClr val="2563EB"/>
                </a:solidFill>
                <a:latin typeface="Noto Sans Bengali"/>
              </a:rPr>
              <a:t>বৈশিষ্ট্যসমূহ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09600" y="666750"/>
            <a:ext cx="11582400" cy="552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700" b="1" i="0" u="none">
                <a:solidFill>
                  <a:srgbClr val="0F172A"/>
                </a:solidFill>
                <a:latin typeface="Hind Siliguri"/>
              </a:rPr>
              <a:t>মিয়োসিসের প্রধান বৈশিষ্ট্য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304925" y="2724150"/>
            <a:ext cx="6679406" cy="2286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1E293B"/>
                </a:solidFill>
                <a:latin typeface="Noto Sans Bengali"/>
              </a:rPr>
              <a:t>অপত্য কোষের সংখ্যা:</a:t>
            </a:r>
            <a:r>
              <a:rPr sz="1350" b="0" i="0" u="none">
                <a:solidFill>
                  <a:srgbClr val="1E293B"/>
                </a:solidFill>
                <a:latin typeface="Noto Sans Bengali"/>
              </a:rPr>
              <a:t> ১টি জনন মাতৃকোষ থেকে ৪টি অপত্য কোষের সৃষ্টি হয়।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304925" y="3486150"/>
            <a:ext cx="8131968" cy="2286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1E293B"/>
                </a:solidFill>
                <a:latin typeface="Noto Sans Bengali"/>
              </a:rPr>
              <a:t>ক্রোমোজোম সংখ্যা:</a:t>
            </a:r>
            <a:r>
              <a:rPr sz="1350" b="0" i="0" u="none">
                <a:solidFill>
                  <a:srgbClr val="1E293B"/>
                </a:solidFill>
                <a:latin typeface="Noto Sans Bengali"/>
              </a:rPr>
              <a:t> অপত্য কোষে ক্রোমোজোম সংখ্যা মাতৃকোষের অর্ধেক (হ্যাপ্লয়েড) হয়ে যায়।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304925" y="4248150"/>
            <a:ext cx="8108156" cy="2286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1E293B"/>
                </a:solidFill>
                <a:latin typeface="Noto Sans Bengali"/>
              </a:rPr>
              <a:t>বিভাজনের পর্যায়:</a:t>
            </a:r>
            <a:r>
              <a:rPr sz="1350" b="0" i="0" u="none">
                <a:solidFill>
                  <a:srgbClr val="1E293B"/>
                </a:solidFill>
                <a:latin typeface="Noto Sans Bengali"/>
              </a:rPr>
              <a:t> নিউক্লিয়াসের পরপর দুইবার এবং ক্রোমোজোমের মাত্র একবার বিভাজন ঘটে।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304925" y="5010150"/>
            <a:ext cx="6655593" cy="2286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1E293B"/>
                </a:solidFill>
                <a:latin typeface="Noto Sans Bengali"/>
              </a:rPr>
              <a:t>বংশগত বৈচিত্র্য:</a:t>
            </a:r>
            <a:r>
              <a:rPr sz="1350" b="0" i="0" u="none">
                <a:solidFill>
                  <a:srgbClr val="1E293B"/>
                </a:solidFill>
                <a:latin typeface="Noto Sans Bengali"/>
              </a:rPr>
              <a:t> ক্রসিং ওভারের মাধ্যমে প্রজাতিতে বৈচিত্র্য ও স্থায়িত্ব সৃষ্টি করে।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609600" y="2566987"/>
            <a:ext cx="5048250" cy="2790825"/>
          </a:xfrm>
          <a:prstGeom prst="roundRect">
            <a:avLst>
              <a:gd name="adj" fmla="val 5460"/>
            </a:avLst>
          </a:prstGeom>
          <a:solidFill>
            <a:srgbClr val="FFFFFF"/>
          </a:solidFill>
          <a:ln w="19050">
            <a:solidFill>
              <a:srgbClr val="BFDBF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6534150" y="2566987"/>
            <a:ext cx="5048250" cy="2790825"/>
          </a:xfrm>
          <a:prstGeom prst="roundRect">
            <a:avLst>
              <a:gd name="adj" fmla="val 5460"/>
            </a:avLst>
          </a:prstGeom>
          <a:solidFill>
            <a:srgbClr val="FFFFFF"/>
          </a:solidFill>
          <a:ln w="19050">
            <a:solidFill>
              <a:srgbClr val="CBD5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971550" y="2909887"/>
            <a:ext cx="857250" cy="257175"/>
          </a:xfrm>
          <a:prstGeom prst="roundRect">
            <a:avLst>
              <a:gd name="adj" fmla="val 50000"/>
            </a:avLst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971550" y="4481512"/>
            <a:ext cx="4324350" cy="514350"/>
          </a:xfrm>
          <a:prstGeom prst="roundRect">
            <a:avLst>
              <a:gd name="adj" fmla="val 14814"/>
            </a:avLst>
          </a:prstGeom>
          <a:solidFill>
            <a:srgbClr val="EFF6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ounded Rectangle 5"/>
          <p:cNvSpPr/>
          <p:nvPr/>
        </p:nvSpPr>
        <p:spPr>
          <a:xfrm>
            <a:off x="6896100" y="2909887"/>
            <a:ext cx="904875" cy="257175"/>
          </a:xfrm>
          <a:prstGeom prst="roundRect">
            <a:avLst>
              <a:gd name="adj" fmla="val 50000"/>
            </a:avLst>
          </a:prstGeom>
          <a:solidFill>
            <a:srgbClr val="47556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ounded Rectangle 6"/>
          <p:cNvSpPr/>
          <p:nvPr/>
        </p:nvSpPr>
        <p:spPr>
          <a:xfrm>
            <a:off x="6896100" y="4481512"/>
            <a:ext cx="4324350" cy="514350"/>
          </a:xfrm>
          <a:prstGeom prst="roundRect">
            <a:avLst>
              <a:gd name="adj" fmla="val 14814"/>
            </a:avLst>
          </a:prstGeom>
          <a:solidFill>
            <a:srgbClr val="F1F5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62650" y="3810000"/>
            <a:ext cx="266700" cy="3048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09600" y="457200"/>
            <a:ext cx="11582400" cy="2095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00" b="1" i="0" u="none">
                <a:solidFill>
                  <a:srgbClr val="2563EB"/>
                </a:solidFill>
                <a:latin typeface="Noto Sans Bengali"/>
              </a:rPr>
              <a:t>বিভাজন পর্যায়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09600" y="666750"/>
            <a:ext cx="11582400" cy="552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700" b="1" i="0" u="none">
                <a:solidFill>
                  <a:srgbClr val="0F172A"/>
                </a:solidFill>
                <a:latin typeface="Hind Siliguri"/>
              </a:rPr>
              <a:t>মিয়োসিসের প্রধান দুটি বিভাজন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85850" y="2947987"/>
            <a:ext cx="723900" cy="1809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FFFFFF"/>
                </a:solidFill>
                <a:latin typeface="Noto Sans Bengali"/>
              </a:rPr>
              <a:t>প্রথম পর্যায়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71550" y="3290887"/>
            <a:ext cx="4640580" cy="4286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100" b="1" i="0" u="none">
                <a:solidFill>
                  <a:srgbClr val="1E293B"/>
                </a:solidFill>
                <a:latin typeface="Hind Siliguri"/>
              </a:rPr>
              <a:t>মিয়োসিস-১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71550" y="3833812"/>
            <a:ext cx="441960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475569"/>
                </a:solidFill>
                <a:latin typeface="Noto Sans Bengali"/>
              </a:rPr>
              <a:t>প্রথম বিভাজনে সমসংস্থ ক্রোমোজোমগুলো পৃথক হয়ে দুটি অপত্য কোষে প্রবেশ করে।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010400" y="2947987"/>
            <a:ext cx="771525" cy="1809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FFFFFF"/>
                </a:solidFill>
                <a:latin typeface="Noto Sans Bengali"/>
              </a:rPr>
              <a:t>দ্বিতীয় পর্যায়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896100" y="3290887"/>
            <a:ext cx="4640580" cy="4286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100" b="1" i="0" u="none">
                <a:solidFill>
                  <a:srgbClr val="1E293B"/>
                </a:solidFill>
                <a:latin typeface="Hind Siliguri"/>
              </a:rPr>
              <a:t>মিয়োসিস-২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896100" y="3833812"/>
            <a:ext cx="441960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475569"/>
                </a:solidFill>
                <a:latin typeface="Noto Sans Bengali"/>
              </a:rPr>
              <a:t>দ্বিতীয় বিভাজনে বোন ক্রোমাটিডগুলো পৃথক হয়ে চূড়ান্ত ৪টি অপত্য কোষ গঠন করে।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123950" y="4633912"/>
            <a:ext cx="5024437" cy="2095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00" b="1" i="0" u="none">
                <a:solidFill>
                  <a:srgbClr val="1D4ED8"/>
                </a:solidFill>
                <a:latin typeface="Noto Sans Bengali"/>
              </a:rPr>
              <a:t>মূল কাজ: ক্রোমোজোম সংখ্যা অর্ধেক করা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048500" y="4633912"/>
            <a:ext cx="5024437" cy="2095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00" b="1" i="0" u="none">
                <a:solidFill>
                  <a:srgbClr val="334155"/>
                </a:solidFill>
                <a:latin typeface="Noto Sans Bengali"/>
              </a:rPr>
              <a:t>মূল কাজ: সমীকরণিক বিভাজন সম্পন্ন করা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609600" y="3095625"/>
            <a:ext cx="2600325" cy="1733550"/>
          </a:xfrm>
          <a:prstGeom prst="roundRect">
            <a:avLst>
              <a:gd name="adj" fmla="val 6593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3400425" y="2981325"/>
            <a:ext cx="2600325" cy="1962150"/>
          </a:xfrm>
          <a:prstGeom prst="roundRect">
            <a:avLst>
              <a:gd name="adj" fmla="val 5825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6191250" y="3095625"/>
            <a:ext cx="2600325" cy="1733550"/>
          </a:xfrm>
          <a:prstGeom prst="roundRect">
            <a:avLst>
              <a:gd name="adj" fmla="val 6593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8982075" y="3095625"/>
            <a:ext cx="2600325" cy="1733550"/>
          </a:xfrm>
          <a:prstGeom prst="roundRect">
            <a:avLst>
              <a:gd name="adj" fmla="val 6593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ounded Rectangle 5"/>
          <p:cNvSpPr/>
          <p:nvPr/>
        </p:nvSpPr>
        <p:spPr>
          <a:xfrm>
            <a:off x="847725" y="3333750"/>
            <a:ext cx="304800" cy="304800"/>
          </a:xfrm>
          <a:prstGeom prst="roundRect">
            <a:avLst>
              <a:gd name="adj" fmla="val 50000"/>
            </a:avLst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ounded Rectangle 6"/>
          <p:cNvSpPr/>
          <p:nvPr/>
        </p:nvSpPr>
        <p:spPr>
          <a:xfrm>
            <a:off x="3638550" y="3219450"/>
            <a:ext cx="304800" cy="304800"/>
          </a:xfrm>
          <a:prstGeom prst="roundRect">
            <a:avLst>
              <a:gd name="adj" fmla="val 50000"/>
            </a:avLst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ounded Rectangle 7"/>
          <p:cNvSpPr/>
          <p:nvPr/>
        </p:nvSpPr>
        <p:spPr>
          <a:xfrm>
            <a:off x="6429375" y="3333750"/>
            <a:ext cx="304800" cy="304800"/>
          </a:xfrm>
          <a:prstGeom prst="roundRect">
            <a:avLst>
              <a:gd name="adj" fmla="val 50000"/>
            </a:avLst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ounded Rectangle 8"/>
          <p:cNvSpPr/>
          <p:nvPr/>
        </p:nvSpPr>
        <p:spPr>
          <a:xfrm>
            <a:off x="9220200" y="3333750"/>
            <a:ext cx="304800" cy="304800"/>
          </a:xfrm>
          <a:prstGeom prst="roundRect">
            <a:avLst>
              <a:gd name="adj" fmla="val 50000"/>
            </a:avLst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609600" y="457200"/>
            <a:ext cx="11582400" cy="2095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00" b="1" i="0" u="none">
                <a:solidFill>
                  <a:srgbClr val="2563EB"/>
                </a:solidFill>
                <a:latin typeface="Noto Sans Bengali"/>
              </a:rPr>
              <a:t>প্রথম পর্যায়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09600" y="666750"/>
            <a:ext cx="11582400" cy="552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700" b="1" i="0" u="none">
                <a:solidFill>
                  <a:srgbClr val="0F172A"/>
                </a:solidFill>
                <a:latin typeface="Hind Siliguri"/>
              </a:rPr>
              <a:t>মিয়োসিস-১ এর চার ধাপ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04850" y="3333750"/>
            <a:ext cx="590550" cy="3048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200" b="1" i="0" u="none">
                <a:solidFill>
                  <a:srgbClr val="FFFFFF"/>
                </a:solidFill>
                <a:latin typeface="Noto Sans Bengali"/>
              </a:rPr>
              <a:t>১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47725" y="3752850"/>
            <a:ext cx="2330291" cy="304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1E293B"/>
                </a:solidFill>
                <a:latin typeface="Hind Siliguri"/>
              </a:rPr>
              <a:t>প্রোফেজ-১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47725" y="4133850"/>
            <a:ext cx="2219325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0" i="0" u="none">
                <a:solidFill>
                  <a:srgbClr val="64748B"/>
                </a:solidFill>
                <a:latin typeface="Noto Sans Bengali"/>
              </a:rPr>
              <a:t>সবচেয়ে দীর্ঘ ধাপ। ক্রোমাটিন সংকুচিত হয় ও ক্রসিং ওভার ঘটে।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495675" y="3219450"/>
            <a:ext cx="590550" cy="3048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200" b="1" i="0" u="none">
                <a:solidFill>
                  <a:srgbClr val="FFFFFF"/>
                </a:solidFill>
                <a:latin typeface="Noto Sans Bengali"/>
              </a:rPr>
              <a:t>২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638550" y="3638550"/>
            <a:ext cx="2330291" cy="304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1E293B"/>
                </a:solidFill>
                <a:latin typeface="Hind Siliguri"/>
              </a:rPr>
              <a:t>মেটাফেজ-১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638550" y="4019550"/>
            <a:ext cx="2219325" cy="685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0" i="0" u="none">
                <a:solidFill>
                  <a:srgbClr val="64748B"/>
                </a:solidFill>
                <a:latin typeface="Noto Sans Bengali"/>
              </a:rPr>
              <a:t>সমসংস্থ ক্রোমোজোম জোড়াগুলো কোষের বিষুবীয় অঞ্চলে অবস্থান নেয়।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86500" y="3333750"/>
            <a:ext cx="590550" cy="3048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200" b="1" i="0" u="none">
                <a:solidFill>
                  <a:srgbClr val="FFFFFF"/>
                </a:solidFill>
                <a:latin typeface="Noto Sans Bengali"/>
              </a:rPr>
              <a:t>৩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429375" y="3752850"/>
            <a:ext cx="2330291" cy="304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1E293B"/>
                </a:solidFill>
                <a:latin typeface="Hind Siliguri"/>
              </a:rPr>
              <a:t>অ্যানাফেজ-১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29375" y="4133850"/>
            <a:ext cx="2219325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0" i="0" u="none">
                <a:solidFill>
                  <a:srgbClr val="64748B"/>
                </a:solidFill>
                <a:latin typeface="Noto Sans Bengali"/>
              </a:rPr>
              <a:t>সমসংস্থ ক্রোমোজোম পৃথক হয়ে বিপরীত মেরুর দিকে অগ্রসর হয়।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077325" y="3333750"/>
            <a:ext cx="590550" cy="3048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200" b="1" i="0" u="none">
                <a:solidFill>
                  <a:srgbClr val="FFFFFF"/>
                </a:solidFill>
                <a:latin typeface="Noto Sans Bengali"/>
              </a:rPr>
              <a:t>৪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220200" y="3752850"/>
            <a:ext cx="2330291" cy="304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1E293B"/>
                </a:solidFill>
                <a:latin typeface="Hind Siliguri"/>
              </a:rPr>
              <a:t>টেলোফেজ-১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220200" y="4133850"/>
            <a:ext cx="2219325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0" i="0" u="none">
                <a:solidFill>
                  <a:srgbClr val="64748B"/>
                </a:solidFill>
                <a:latin typeface="Noto Sans Bengali"/>
              </a:rPr>
              <a:t>মেরুতে নতুন নিউক্লিয়ার মেমব্রেন তৈরি হয়ে ২টি কোষের সূচনা করে।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6915150" y="2414587"/>
            <a:ext cx="4667250" cy="904875"/>
          </a:xfrm>
          <a:prstGeom prst="roundRect">
            <a:avLst>
              <a:gd name="adj" fmla="val 12631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6915150" y="3471862"/>
            <a:ext cx="4667250" cy="904875"/>
          </a:xfrm>
          <a:prstGeom prst="roundRect">
            <a:avLst>
              <a:gd name="adj" fmla="val 12631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6915150" y="4529137"/>
            <a:ext cx="4667250" cy="904875"/>
          </a:xfrm>
          <a:prstGeom prst="roundRect">
            <a:avLst>
              <a:gd name="adj" fmla="val 12631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6915150" y="2414587"/>
            <a:ext cx="38100" cy="904875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6915150" y="3471862"/>
            <a:ext cx="38100" cy="904875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6915150" y="4529137"/>
            <a:ext cx="38100" cy="904875"/>
          </a:xfrm>
          <a:prstGeom prst="rect">
            <a:avLst/>
          </a:prstGeom>
          <a:solidFill>
            <a:srgbClr val="EA58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1924050"/>
            <a:ext cx="5924550" cy="4000500"/>
          </a:xfrm>
          <a:prstGeom prst="rect">
            <a:avLst/>
          </a:prstGeom>
        </p:spPr>
      </p:pic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1525" y="2085975"/>
            <a:ext cx="5600700" cy="367665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609600" y="457200"/>
            <a:ext cx="11582400" cy="2095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00" b="1" i="0" u="none">
                <a:solidFill>
                  <a:srgbClr val="2563EB"/>
                </a:solidFill>
                <a:latin typeface="Noto Sans Bengali"/>
              </a:rPr>
              <a:t>দৃশ্যমান পর্যায়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09600" y="666750"/>
            <a:ext cx="11582400" cy="552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700" b="1" i="0" u="none">
                <a:solidFill>
                  <a:srgbClr val="0F172A"/>
                </a:solidFill>
                <a:latin typeface="Hind Siliguri"/>
              </a:rPr>
              <a:t>মিয়োসিস-১ এর চিত্রে চিত্রায়ণ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143750" y="2605087"/>
            <a:ext cx="4560570" cy="2762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1E293B"/>
                </a:solidFill>
                <a:latin typeface="Hind Siliguri"/>
              </a:rPr>
              <a:t>প্রোফেজ-১ এ ক্রসিং ওভার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143750" y="2919412"/>
            <a:ext cx="5048250" cy="2095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00" b="0" i="0" u="none">
                <a:solidFill>
                  <a:srgbClr val="64748B"/>
                </a:solidFill>
                <a:latin typeface="Noto Sans Bengali"/>
              </a:rPr>
              <a:t>জিনগত উপাদান বিনিময় সম্পন্ন হয়।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143750" y="3662362"/>
            <a:ext cx="4560570" cy="2762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1E293B"/>
                </a:solidFill>
                <a:latin typeface="Hind Siliguri"/>
              </a:rPr>
              <a:t>অ্যানাফেজ-১ এ ক্রোমোজোম পৃথকীকরণ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143750" y="3976687"/>
            <a:ext cx="5048250" cy="2095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00" b="0" i="0" u="none">
                <a:solidFill>
                  <a:srgbClr val="64748B"/>
                </a:solidFill>
                <a:latin typeface="Noto Sans Bengali"/>
              </a:rPr>
              <a:t>সেন্ট্রোমিয়ার বিভাজিত না হয়ে ক্রোমোজোম সরে যায়।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143750" y="4719637"/>
            <a:ext cx="4560570" cy="2762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1E293B"/>
                </a:solidFill>
                <a:latin typeface="Hind Siliguri"/>
              </a:rPr>
              <a:t>ফলাফল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143750" y="5033962"/>
            <a:ext cx="5048250" cy="2095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00" b="0" i="0" u="none">
                <a:solidFill>
                  <a:srgbClr val="64748B"/>
                </a:solidFill>
                <a:latin typeface="Noto Sans Bengali"/>
              </a:rPr>
              <a:t>১টি মাতৃকোষ থেকে ২টি অপত্য কোষ সৃষ্টি।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609600" y="2981325"/>
            <a:ext cx="2600325" cy="1962150"/>
          </a:xfrm>
          <a:prstGeom prst="roundRect">
            <a:avLst>
              <a:gd name="adj" fmla="val 5825"/>
            </a:avLst>
          </a:prstGeom>
          <a:solidFill>
            <a:srgbClr val="F0FDFA"/>
          </a:solidFill>
          <a:ln w="9525">
            <a:solidFill>
              <a:srgbClr val="CCFBF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3400425" y="3095625"/>
            <a:ext cx="2600325" cy="1733550"/>
          </a:xfrm>
          <a:prstGeom prst="roundRect">
            <a:avLst>
              <a:gd name="adj" fmla="val 6593"/>
            </a:avLst>
          </a:prstGeom>
          <a:solidFill>
            <a:srgbClr val="F0FDFA"/>
          </a:solidFill>
          <a:ln w="9525">
            <a:solidFill>
              <a:srgbClr val="CCFBF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6191250" y="3095625"/>
            <a:ext cx="2600325" cy="1733550"/>
          </a:xfrm>
          <a:prstGeom prst="roundRect">
            <a:avLst>
              <a:gd name="adj" fmla="val 6593"/>
            </a:avLst>
          </a:prstGeom>
          <a:solidFill>
            <a:srgbClr val="F0FDFA"/>
          </a:solidFill>
          <a:ln w="9525">
            <a:solidFill>
              <a:srgbClr val="CCFBF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8982075" y="3095625"/>
            <a:ext cx="2600325" cy="1733550"/>
          </a:xfrm>
          <a:prstGeom prst="roundRect">
            <a:avLst>
              <a:gd name="adj" fmla="val 6593"/>
            </a:avLst>
          </a:prstGeom>
          <a:solidFill>
            <a:srgbClr val="F0FDFA"/>
          </a:solidFill>
          <a:ln w="9525">
            <a:solidFill>
              <a:srgbClr val="CCFBF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ounded Rectangle 5"/>
          <p:cNvSpPr/>
          <p:nvPr/>
        </p:nvSpPr>
        <p:spPr>
          <a:xfrm>
            <a:off x="847725" y="3219450"/>
            <a:ext cx="304800" cy="304800"/>
          </a:xfrm>
          <a:prstGeom prst="roundRect">
            <a:avLst>
              <a:gd name="adj" fmla="val 50000"/>
            </a:avLst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ounded Rectangle 6"/>
          <p:cNvSpPr/>
          <p:nvPr/>
        </p:nvSpPr>
        <p:spPr>
          <a:xfrm>
            <a:off x="3638550" y="3333750"/>
            <a:ext cx="304800" cy="304800"/>
          </a:xfrm>
          <a:prstGeom prst="roundRect">
            <a:avLst>
              <a:gd name="adj" fmla="val 50000"/>
            </a:avLst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ounded Rectangle 7"/>
          <p:cNvSpPr/>
          <p:nvPr/>
        </p:nvSpPr>
        <p:spPr>
          <a:xfrm>
            <a:off x="6429375" y="3333750"/>
            <a:ext cx="304800" cy="304800"/>
          </a:xfrm>
          <a:prstGeom prst="roundRect">
            <a:avLst>
              <a:gd name="adj" fmla="val 50000"/>
            </a:avLst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ounded Rectangle 8"/>
          <p:cNvSpPr/>
          <p:nvPr/>
        </p:nvSpPr>
        <p:spPr>
          <a:xfrm>
            <a:off x="9220200" y="3333750"/>
            <a:ext cx="304800" cy="304800"/>
          </a:xfrm>
          <a:prstGeom prst="roundRect">
            <a:avLst>
              <a:gd name="adj" fmla="val 50000"/>
            </a:avLst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609600" y="457200"/>
            <a:ext cx="11582400" cy="2095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00" b="1" i="0" u="none">
                <a:solidFill>
                  <a:srgbClr val="0D9488"/>
                </a:solidFill>
                <a:latin typeface="Noto Sans Bengali"/>
              </a:rPr>
              <a:t>দ্বিতীয় পর্যায়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09600" y="666750"/>
            <a:ext cx="11582400" cy="552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700" b="1" i="0" u="none">
                <a:solidFill>
                  <a:srgbClr val="0F172A"/>
                </a:solidFill>
                <a:latin typeface="Hind Siliguri"/>
              </a:rPr>
              <a:t>মিয়োসিস-২ এর চার ধাপ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04850" y="3219450"/>
            <a:ext cx="590550" cy="3048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200" b="1" i="0" u="none">
                <a:solidFill>
                  <a:srgbClr val="FFFFFF"/>
                </a:solidFill>
                <a:latin typeface="Noto Sans Bengali"/>
              </a:rPr>
              <a:t>১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47725" y="3638550"/>
            <a:ext cx="2330291" cy="304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1E293B"/>
                </a:solidFill>
                <a:latin typeface="Hind Siliguri"/>
              </a:rPr>
              <a:t>প্রোফেজ-২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47725" y="4019550"/>
            <a:ext cx="2219325" cy="685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0" i="0" u="none">
                <a:solidFill>
                  <a:srgbClr val="475569"/>
                </a:solidFill>
                <a:latin typeface="Noto Sans Bengali"/>
              </a:rPr>
              <a:t>স্পিন্ডল তন্তু গঠিত হয় এবং নিউক্লিয়ার মেমব্রেন বিলুপ্ত হতে শুরু করে।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495675" y="3333750"/>
            <a:ext cx="590550" cy="3048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200" b="1" i="0" u="none">
                <a:solidFill>
                  <a:srgbClr val="FFFFFF"/>
                </a:solidFill>
                <a:latin typeface="Noto Sans Bengali"/>
              </a:rPr>
              <a:t>২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638550" y="3752850"/>
            <a:ext cx="2330291" cy="304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1E293B"/>
                </a:solidFill>
                <a:latin typeface="Hind Siliguri"/>
              </a:rPr>
              <a:t>মেটাফেজ-২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638550" y="4133850"/>
            <a:ext cx="2219325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0" i="0" u="none">
                <a:solidFill>
                  <a:srgbClr val="475569"/>
                </a:solidFill>
                <a:latin typeface="Noto Sans Bengali"/>
              </a:rPr>
              <a:t>ক্রোমোজোমগুলো স্পিন্ডল যন্ত্রের বিষুবীয় অঞ্চলে সারিবদ্ধ হয়।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86500" y="3333750"/>
            <a:ext cx="590550" cy="3048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200" b="1" i="0" u="none">
                <a:solidFill>
                  <a:srgbClr val="FFFFFF"/>
                </a:solidFill>
                <a:latin typeface="Noto Sans Bengali"/>
              </a:rPr>
              <a:t>৩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429375" y="3752850"/>
            <a:ext cx="2330291" cy="304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1E293B"/>
                </a:solidFill>
                <a:latin typeface="Hind Siliguri"/>
              </a:rPr>
              <a:t>অ্যানাফেজ-২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29375" y="4133850"/>
            <a:ext cx="2219325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0" i="0" u="none">
                <a:solidFill>
                  <a:srgbClr val="475569"/>
                </a:solidFill>
                <a:latin typeface="Noto Sans Bengali"/>
              </a:rPr>
              <a:t>সেন্ট্রোমিয়ার বিভক্ত হয়ে বোন ক্রোমাটিডগুলো পৃথক হয়ে পড়ে।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077325" y="3333750"/>
            <a:ext cx="590550" cy="3048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200" b="1" i="0" u="none">
                <a:solidFill>
                  <a:srgbClr val="FFFFFF"/>
                </a:solidFill>
                <a:latin typeface="Noto Sans Bengali"/>
              </a:rPr>
              <a:t>৪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220200" y="3752850"/>
            <a:ext cx="2330291" cy="304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1E293B"/>
                </a:solidFill>
                <a:latin typeface="Hind Siliguri"/>
              </a:rPr>
              <a:t>টেলোফেজ-২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220200" y="4133850"/>
            <a:ext cx="2219325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0" i="0" u="none">
                <a:solidFill>
                  <a:srgbClr val="475569"/>
                </a:solidFill>
                <a:latin typeface="Noto Sans Bengali"/>
              </a:rPr>
              <a:t>সর্বমোট ৪টি হ্যাপ্লয়েড অপত্য কোষের সৃষ্টি সম্পন্ন হয়।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1809750" y="1752600"/>
            <a:ext cx="8572500" cy="781050"/>
          </a:xfrm>
          <a:prstGeom prst="roundRect">
            <a:avLst>
              <a:gd name="adj" fmla="val 14634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1809750" y="3219450"/>
            <a:ext cx="8572500" cy="781050"/>
          </a:xfrm>
          <a:prstGeom prst="roundRect">
            <a:avLst>
              <a:gd name="adj" fmla="val 14634"/>
            </a:avLst>
          </a:prstGeom>
          <a:solidFill>
            <a:srgbClr val="EFF6FF"/>
          </a:solidFill>
          <a:ln w="9525">
            <a:solidFill>
              <a:srgbClr val="BFDBF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1809750" y="4686300"/>
            <a:ext cx="8572500" cy="781050"/>
          </a:xfrm>
          <a:prstGeom prst="roundRect">
            <a:avLst>
              <a:gd name="adj" fmla="val 14634"/>
            </a:avLst>
          </a:prstGeom>
          <a:solidFill>
            <a:srgbClr val="F0FDFA"/>
          </a:solidFill>
          <a:ln w="9525">
            <a:solidFill>
              <a:srgbClr val="99F6E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4195762" y="5772150"/>
            <a:ext cx="3800475" cy="476250"/>
          </a:xfrm>
          <a:prstGeom prst="roundRect">
            <a:avLst>
              <a:gd name="adj" fmla="val 50000"/>
            </a:avLst>
          </a:prstGeom>
          <a:solidFill>
            <a:srgbClr val="FDF2F8"/>
          </a:solidFill>
          <a:ln w="9525">
            <a:solidFill>
              <a:srgbClr val="FBCF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ounded Rectangle 5"/>
          <p:cNvSpPr/>
          <p:nvPr/>
        </p:nvSpPr>
        <p:spPr>
          <a:xfrm>
            <a:off x="2124075" y="1952625"/>
            <a:ext cx="942975" cy="381000"/>
          </a:xfrm>
          <a:prstGeom prst="roundRect">
            <a:avLst>
              <a:gd name="adj" fmla="val 20000"/>
            </a:avLst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ounded Rectangle 6"/>
          <p:cNvSpPr/>
          <p:nvPr/>
        </p:nvSpPr>
        <p:spPr>
          <a:xfrm>
            <a:off x="2124075" y="3419475"/>
            <a:ext cx="1114425" cy="381000"/>
          </a:xfrm>
          <a:prstGeom prst="roundRect">
            <a:avLst>
              <a:gd name="adj" fmla="val 20000"/>
            </a:avLst>
          </a:prstGeom>
          <a:solidFill>
            <a:srgbClr val="1D4E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ounded Rectangle 7"/>
          <p:cNvSpPr/>
          <p:nvPr/>
        </p:nvSpPr>
        <p:spPr>
          <a:xfrm>
            <a:off x="2124075" y="4886325"/>
            <a:ext cx="1114425" cy="381000"/>
          </a:xfrm>
          <a:prstGeom prst="roundRect">
            <a:avLst>
              <a:gd name="adj" fmla="val 20000"/>
            </a:avLst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10275" y="2762250"/>
            <a:ext cx="171450" cy="228600"/>
          </a:xfrm>
          <a:prstGeom prst="rect">
            <a:avLst/>
          </a:prstGeom>
        </p:spPr>
      </p:pic>
      <p:pic>
        <p:nvPicPr>
          <p:cNvPr id="10" name="Picture 9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0275" y="4229100"/>
            <a:ext cx="171450" cy="228600"/>
          </a:xfrm>
          <a:prstGeom prst="rect">
            <a:avLst/>
          </a:prstGeom>
        </p:spPr>
      </p:pic>
      <p:pic>
        <p:nvPicPr>
          <p:cNvPr id="11" name="Picture 10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95650" y="2047875"/>
            <a:ext cx="171450" cy="190500"/>
          </a:xfrm>
          <a:prstGeom prst="rect">
            <a:avLst/>
          </a:prstGeom>
        </p:spPr>
      </p:pic>
      <p:pic>
        <p:nvPicPr>
          <p:cNvPr id="12" name="Picture 11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67100" y="3514725"/>
            <a:ext cx="171450" cy="190500"/>
          </a:xfrm>
          <a:prstGeom prst="rect">
            <a:avLst/>
          </a:prstGeom>
        </p:spPr>
      </p:pic>
      <p:pic>
        <p:nvPicPr>
          <p:cNvPr id="13" name="Picture 12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67100" y="4981575"/>
            <a:ext cx="171450" cy="19050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609600" y="457200"/>
            <a:ext cx="11582400" cy="2095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00" b="1" i="0" u="none">
                <a:solidFill>
                  <a:srgbClr val="2563EB"/>
                </a:solidFill>
                <a:latin typeface="Noto Sans Bengali"/>
              </a:rPr>
              <a:t>প্রবাহচিত্র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09600" y="666750"/>
            <a:ext cx="11582400" cy="552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700" b="1" i="0" u="none">
                <a:solidFill>
                  <a:srgbClr val="0F172A"/>
                </a:solidFill>
                <a:latin typeface="Hind Siliguri"/>
              </a:rPr>
              <a:t>মিয়োসিসের সম্পূর্ণ প্রক্রিয়াটির ধাপচিত্র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276475" y="2028825"/>
            <a:ext cx="733425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FFFFFF"/>
                </a:solidFill>
                <a:latin typeface="Noto Sans Bengali"/>
              </a:rPr>
              <a:t>মাতৃকোষ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695700" y="2028825"/>
            <a:ext cx="2940843" cy="2286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1E293B"/>
                </a:solidFill>
                <a:latin typeface="Noto Sans Bengali"/>
              </a:rPr>
              <a:t>১টি ডিপ্লয়েড (2n) জনন মাতৃকোষ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2276475" y="3495675"/>
            <a:ext cx="904875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FFFFFF"/>
                </a:solidFill>
                <a:latin typeface="Noto Sans Bengali"/>
              </a:rPr>
              <a:t>মিয়োসিস-১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867150" y="3495675"/>
            <a:ext cx="6298406" cy="2286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1E293B"/>
                </a:solidFill>
                <a:latin typeface="Noto Sans Bengali"/>
              </a:rPr>
              <a:t>প্রোফেজ-১ ➔ মেটাফেজ-১ ➔ অ্যানাফেজ-১ ➔ টেলোফেজ-১ (২টি কোষ)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2276475" y="4962525"/>
            <a:ext cx="904875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FFFFFF"/>
                </a:solidFill>
                <a:latin typeface="Noto Sans Bengali"/>
              </a:rPr>
              <a:t>মিয়োসিস-২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867150" y="4962525"/>
            <a:ext cx="6298406" cy="2286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1E293B"/>
                </a:solidFill>
                <a:latin typeface="Noto Sans Bengali"/>
              </a:rPr>
              <a:t>প্রোফেজ-২ ➔ মেটাফেজ-২ ➔ অ্যানাফেজ-২ ➔ টেলোফেজ-২ (৪টি কোষ)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471987" y="5895975"/>
            <a:ext cx="4060031" cy="2286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BE185D"/>
                </a:solidFill>
                <a:latin typeface="Noto Sans Bengali"/>
              </a:rPr>
              <a:t>চূড়ান্ত ফলাফল: ৪টি হ্যাপ্লয়েড (n) অপত্য কোষ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609600" y="3810000"/>
            <a:ext cx="10972800" cy="1809750"/>
          </a:xfrm>
          <a:prstGeom prst="roundRect">
            <a:avLst>
              <a:gd name="adj" fmla="val 8421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609600" y="2305050"/>
            <a:ext cx="5372100" cy="1200150"/>
          </a:xfrm>
          <a:prstGeom prst="roundRect">
            <a:avLst>
              <a:gd name="adj" fmla="val 12698"/>
            </a:avLst>
          </a:prstGeom>
          <a:solidFill>
            <a:srgbClr val="FFF7ED"/>
          </a:solidFill>
          <a:ln w="9525">
            <a:solidFill>
              <a:srgbClr val="FFEDD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6210300" y="2305050"/>
            <a:ext cx="5372100" cy="1200150"/>
          </a:xfrm>
          <a:prstGeom prst="roundRect">
            <a:avLst>
              <a:gd name="adj" fmla="val 12698"/>
            </a:avLst>
          </a:prstGeom>
          <a:solidFill>
            <a:srgbClr val="F0FDF4"/>
          </a:solidFill>
          <a:ln w="9525">
            <a:solidFill>
              <a:srgbClr val="DCFC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8262" y="4781550"/>
            <a:ext cx="142875" cy="228600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19887" y="4781550"/>
            <a:ext cx="142875" cy="2286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09600" y="457200"/>
            <a:ext cx="11582400" cy="2095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00" b="1" i="0" u="none">
                <a:solidFill>
                  <a:srgbClr val="EA580C"/>
                </a:solidFill>
                <a:latin typeface="Noto Sans Bengali"/>
              </a:rPr>
              <a:t>সহজ পাঠ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9600" y="666750"/>
            <a:ext cx="11582400" cy="552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700" b="1" i="0" u="none">
                <a:solidFill>
                  <a:srgbClr val="0F172A"/>
                </a:solidFill>
                <a:latin typeface="Hind Siliguri"/>
              </a:rPr>
              <a:t>মিয়োসিস সহজে মনে রাখার কৌশল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-184546" y="4124325"/>
            <a:ext cx="12561093" cy="2095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200" b="1" i="0" u="none">
                <a:solidFill>
                  <a:srgbClr val="64748B"/>
                </a:solidFill>
                <a:latin typeface="Noto Sans Bengali"/>
              </a:rPr>
              <a:t>কোষের সংখ্যাগত রূপান্তর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85825" y="2581275"/>
            <a:ext cx="5160645" cy="3429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50" b="1" i="0" u="none">
                <a:solidFill>
                  <a:srgbClr val="C2410C"/>
                </a:solidFill>
                <a:latin typeface="Hind Siliguri"/>
              </a:rPr>
              <a:t>মিয়োসিস-১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85825" y="3000375"/>
            <a:ext cx="6024562" cy="2286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431407"/>
                </a:solidFill>
                <a:latin typeface="Noto Sans Bengali"/>
              </a:rPr>
              <a:t>সমসংস্থ ক্রোমোজোম পৃথক হয়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86525" y="2581275"/>
            <a:ext cx="5160645" cy="3429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50" b="1" i="0" u="none">
                <a:solidFill>
                  <a:srgbClr val="15803D"/>
                </a:solidFill>
                <a:latin typeface="Hind Siliguri"/>
              </a:rPr>
              <a:t>মিয়োসিস-২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86525" y="3000375"/>
            <a:ext cx="5705475" cy="2286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14532D"/>
                </a:solidFill>
                <a:latin typeface="Noto Sans Bengali"/>
              </a:rPr>
              <a:t>বোন ক্রোমাটিড পৃথক হয়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148137" y="4486275"/>
            <a:ext cx="838200" cy="6096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3600" b="1" i="0" u="none">
                <a:solidFill>
                  <a:srgbClr val="2563EB"/>
                </a:solidFill>
                <a:latin typeface="Noto Sans Bengali"/>
              </a:rPr>
              <a:t>১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148137" y="5095875"/>
            <a:ext cx="838200" cy="2095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200" b="0" i="0" u="none">
                <a:solidFill>
                  <a:srgbClr val="475569"/>
                </a:solidFill>
                <a:latin typeface="Noto Sans Bengali"/>
              </a:rPr>
              <a:t>মাতৃকোষ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453062" y="4486275"/>
            <a:ext cx="1104900" cy="6096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3600" b="1" i="0" u="none">
                <a:solidFill>
                  <a:srgbClr val="0D9488"/>
                </a:solidFill>
                <a:latin typeface="Noto Sans Bengali"/>
              </a:rPr>
              <a:t>২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453062" y="5095875"/>
            <a:ext cx="1104900" cy="2095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200" b="0" i="0" u="none">
                <a:solidFill>
                  <a:srgbClr val="475569"/>
                </a:solidFill>
                <a:latin typeface="Noto Sans Bengali"/>
              </a:rPr>
              <a:t>মধ্যবর্তী কোষ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024687" y="4486275"/>
            <a:ext cx="1019175" cy="6096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3600" b="1" i="0" u="none">
                <a:solidFill>
                  <a:srgbClr val="16A34A"/>
                </a:solidFill>
                <a:latin typeface="Noto Sans Bengali"/>
              </a:rPr>
              <a:t>৪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024687" y="5095875"/>
            <a:ext cx="1019175" cy="2095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200" b="0" i="0" u="none">
                <a:solidFill>
                  <a:srgbClr val="475569"/>
                </a:solidFill>
                <a:latin typeface="Noto Sans Bengali"/>
              </a:rPr>
              <a:t>অপত্য কোষ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609600" y="2832794"/>
            <a:ext cx="3505200" cy="2297310"/>
          </a:xfrm>
          <a:prstGeom prst="roundRect">
            <a:avLst>
              <a:gd name="adj" fmla="val 6633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4343400" y="2832794"/>
            <a:ext cx="3505200" cy="2297310"/>
          </a:xfrm>
          <a:prstGeom prst="roundRect">
            <a:avLst>
              <a:gd name="adj" fmla="val 6633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8077200" y="2832794"/>
            <a:ext cx="3505200" cy="2297310"/>
          </a:xfrm>
          <a:prstGeom prst="roundRect">
            <a:avLst>
              <a:gd name="adj" fmla="val 6633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3925" y="3147119"/>
            <a:ext cx="533400" cy="533400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57725" y="3147119"/>
            <a:ext cx="533400" cy="533400"/>
          </a:xfrm>
          <a:prstGeom prst="rect">
            <a:avLst/>
          </a:prstGeom>
        </p:spPr>
      </p:pic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91525" y="3147119"/>
            <a:ext cx="533400" cy="533400"/>
          </a:xfrm>
          <a:prstGeom prst="rect">
            <a:avLst/>
          </a:prstGeom>
        </p:spPr>
      </p:pic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3937" y="3280469"/>
            <a:ext cx="333375" cy="266700"/>
          </a:xfrm>
          <a:prstGeom prst="rect">
            <a:avLst/>
          </a:prstGeom>
        </p:spPr>
      </p:pic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57737" y="3280469"/>
            <a:ext cx="333375" cy="266700"/>
          </a:xfrm>
          <a:prstGeom prst="rect">
            <a:avLst/>
          </a:prstGeom>
        </p:spPr>
      </p:pic>
      <p:pic>
        <p:nvPicPr>
          <p:cNvPr id="10" name="Picture 9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539162" y="3280469"/>
            <a:ext cx="238125" cy="26670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609600" y="457200"/>
            <a:ext cx="11582400" cy="2095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00" b="1" i="0" u="none">
                <a:solidFill>
                  <a:srgbClr val="2563EB"/>
                </a:solidFill>
                <a:latin typeface="Noto Sans Bengali"/>
              </a:rPr>
              <a:t>গুরুত্ব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09600" y="666750"/>
            <a:ext cx="11582400" cy="552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700" b="1" i="0" u="none">
                <a:solidFill>
                  <a:srgbClr val="0F172A"/>
                </a:solidFill>
                <a:latin typeface="Hind Siliguri"/>
              </a:rPr>
              <a:t>জীবদেহে মিয়োসিসের তাৎপর্য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23925" y="3871019"/>
            <a:ext cx="3120390" cy="3429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50" b="1" i="0" u="none">
                <a:solidFill>
                  <a:srgbClr val="1E293B"/>
                </a:solidFill>
                <a:latin typeface="Hind Siliguri"/>
              </a:rPr>
              <a:t>জননকোষ সৃষ্টি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23925" y="4328219"/>
            <a:ext cx="2971800" cy="4875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920"/>
              </a:lnSpc>
            </a:pPr>
            <a:r>
              <a:rPr sz="1200" b="0" i="0" u="none">
                <a:solidFill>
                  <a:srgbClr val="64748B"/>
                </a:solidFill>
                <a:latin typeface="Noto Sans Bengali"/>
              </a:rPr>
              <a:t>যৌন প্রজননের জন্য প্রয়োজনীয় শুক্রাণু ও ডিম্বাণু তৈরিতে মিয়োসিস আবশ্যক।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657725" y="3871019"/>
            <a:ext cx="3120390" cy="3429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50" b="1" i="0" u="none">
                <a:solidFill>
                  <a:srgbClr val="1E293B"/>
                </a:solidFill>
                <a:latin typeface="Hind Siliguri"/>
              </a:rPr>
              <a:t>সংখ্যা ধ্রুব রাখা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657725" y="4328219"/>
            <a:ext cx="2971800" cy="4875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920"/>
              </a:lnSpc>
            </a:pPr>
            <a:r>
              <a:rPr sz="1200" b="0" i="0" u="none">
                <a:solidFill>
                  <a:srgbClr val="64748B"/>
                </a:solidFill>
                <a:latin typeface="Noto Sans Bengali"/>
              </a:rPr>
              <a:t>প্রজন্মের পর প্রজন্মে প্রজাতির ক্রোমোজোম সংখ্যা নির্দিষ্ট ও স্থির রাখে।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91525" y="3871019"/>
            <a:ext cx="3120390" cy="3429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50" b="1" i="0" u="none">
                <a:solidFill>
                  <a:srgbClr val="1E293B"/>
                </a:solidFill>
                <a:latin typeface="Hind Siliguri"/>
              </a:rPr>
              <a:t>বংশগত বৈচিত্র্য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91525" y="4328219"/>
            <a:ext cx="2971800" cy="4875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920"/>
              </a:lnSpc>
            </a:pPr>
            <a:r>
              <a:rPr sz="1200" b="0" i="0" u="none">
                <a:solidFill>
                  <a:srgbClr val="64748B"/>
                </a:solidFill>
                <a:latin typeface="Noto Sans Bengali"/>
              </a:rPr>
              <a:t>জিনগত পুনর্বিন্যাসের মাধ্যমে জীবজগতে বৈচিত্র্য ও বিবর্তন সাধিত হয়।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609600" y="2495550"/>
            <a:ext cx="10972800" cy="876300"/>
          </a:xfrm>
          <a:prstGeom prst="roundRect">
            <a:avLst>
              <a:gd name="adj" fmla="val 13043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609600" y="3524250"/>
            <a:ext cx="10972800" cy="876300"/>
          </a:xfrm>
          <a:prstGeom prst="roundRect">
            <a:avLst>
              <a:gd name="adj" fmla="val 13043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609600" y="4552950"/>
            <a:ext cx="10972800" cy="876300"/>
          </a:xfrm>
          <a:prstGeom prst="roundRect">
            <a:avLst>
              <a:gd name="adj" fmla="val 13043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609600" y="457200"/>
            <a:ext cx="11582400" cy="2095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00" b="1" i="0" u="none">
                <a:solidFill>
                  <a:srgbClr val="2563EB"/>
                </a:solidFill>
                <a:latin typeface="Noto Sans Bengali"/>
              </a:rPr>
              <a:t>মূল্যায়ন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9600" y="666750"/>
            <a:ext cx="11582400" cy="552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700" b="1" i="0" u="none">
                <a:solidFill>
                  <a:srgbClr val="0F172A"/>
                </a:solidFill>
                <a:latin typeface="Hind Siliguri"/>
              </a:rPr>
              <a:t>গুরুত্বপূর্ণ প্রশ্নোত্তর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85825" y="2695575"/>
            <a:ext cx="11306175" cy="2286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2563EB"/>
                </a:solidFill>
                <a:latin typeface="Noto Sans Bengali"/>
              </a:rPr>
              <a:t>প্রশ্ন ১: মিয়োসিসের ফলে কয়টি অপত্য কোষ সৃষ্টি হয়?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85825" y="2962275"/>
            <a:ext cx="11306175" cy="2095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00" b="1" i="0" u="none">
                <a:solidFill>
                  <a:srgbClr val="334155"/>
                </a:solidFill>
                <a:latin typeface="Noto Sans Bengali"/>
              </a:rPr>
              <a:t>উত্তর:</a:t>
            </a:r>
            <a:r>
              <a:rPr sz="1200" b="0" i="0" u="none">
                <a:solidFill>
                  <a:srgbClr val="334155"/>
                </a:solidFill>
                <a:latin typeface="Noto Sans Bengali"/>
              </a:rPr>
              <a:t> সর্বমোট ৪টি হ্যাপ্লয়েড অপত্য কোষ।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85825" y="3724275"/>
            <a:ext cx="11306175" cy="2286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2563EB"/>
                </a:solidFill>
                <a:latin typeface="Noto Sans Bengali"/>
              </a:rPr>
              <a:t>প্রশ্ন ২: মিয়োসিসে অপত্য কোষে ক্রোমোজোম সংখ্যা কেমন হয়?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85825" y="3990975"/>
            <a:ext cx="11306175" cy="2095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00" b="1" i="0" u="none">
                <a:solidFill>
                  <a:srgbClr val="334155"/>
                </a:solidFill>
                <a:latin typeface="Noto Sans Bengali"/>
              </a:rPr>
              <a:t>উত্তর:</a:t>
            </a:r>
            <a:r>
              <a:rPr sz="1200" b="0" i="0" u="none">
                <a:solidFill>
                  <a:srgbClr val="334155"/>
                </a:solidFill>
                <a:latin typeface="Noto Sans Bengali"/>
              </a:rPr>
              <a:t> মাতৃকোষের তুলনায় অর্ধেক (n) হয়ে যায়।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85825" y="4752975"/>
            <a:ext cx="11306175" cy="2286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2563EB"/>
                </a:solidFill>
                <a:latin typeface="Noto Sans Bengali"/>
              </a:rPr>
              <a:t>প্রশ্ন ৩: মিয়োসিস প্রধানত কোথায় ঘটে?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85825" y="5019675"/>
            <a:ext cx="11306175" cy="2095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00" b="1" i="0" u="none">
                <a:solidFill>
                  <a:srgbClr val="334155"/>
                </a:solidFill>
                <a:latin typeface="Noto Sans Bengali"/>
              </a:rPr>
              <a:t>উত্তর:</a:t>
            </a:r>
            <a:r>
              <a:rPr sz="1200" b="0" i="0" u="none">
                <a:solidFill>
                  <a:srgbClr val="334155"/>
                </a:solidFill>
                <a:latin typeface="Noto Sans Bengali"/>
              </a:rPr>
              <a:t> জীবের জনন মাতৃকোষে বা গ্যামেট (শুক্রাণু ও ডিম্বাণু) তৈরিতে।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E:\Powerpoint\Class-8\Science\2\2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1"/>
            <a:ext cx="12192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</TotalTime>
  <Words>517</Words>
  <Application>Microsoft Macintosh PowerPoint</Application>
  <PresentationFormat>Custom</PresentationFormat>
  <Paragraphs>102</Paragraphs>
  <Slides>31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6" baseType="lpstr">
      <vt:lpstr>Arial</vt:lpstr>
      <vt:lpstr>Noto Sans Bengali</vt:lpstr>
      <vt:lpstr>Calibri</vt:lpstr>
      <vt:lpstr>Hind Siliguri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</vt:vector>
  </TitlesOfParts>
  <LinksUpToDate>false</LinksUpToDate>
  <SharedDoc>false</SharedDoc>
  <HyperlinkBase/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PPCC</dc:creator>
  <dc:description>generated using python-pptx</dc:description>
  <cp:lastModifiedBy>PPCC</cp:lastModifiedBy>
  <cp:revision>6</cp:revision>
  <dcterms:created xsi:type="dcterms:W3CDTF">2013-01-27T09:14:16Z</dcterms:created>
  <dcterms:modified xsi:type="dcterms:W3CDTF">2026-10-03T03:54:19Z</dcterms:modified>
</cp:coreProperties>
</file>