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3" r:id="rId1"/>
  </p:sldMasterIdLst>
  <p:notesMasterIdLst>
    <p:notesMasterId r:id="rId13"/>
  </p:notesMasterIdLst>
  <p:sldIdLst>
    <p:sldId id="436" r:id="rId2"/>
    <p:sldId id="412" r:id="rId3"/>
    <p:sldId id="459" r:id="rId4"/>
    <p:sldId id="413" r:id="rId5"/>
    <p:sldId id="463" r:id="rId6"/>
    <p:sldId id="407" r:id="rId7"/>
    <p:sldId id="462" r:id="rId8"/>
    <p:sldId id="453" r:id="rId9"/>
    <p:sldId id="449" r:id="rId10"/>
    <p:sldId id="431" r:id="rId11"/>
    <p:sldId id="432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4F22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107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2" Type="http://schemas.openxmlformats.org/officeDocument/2006/relationships/image" Target="../media/image10.wmf"/><Relationship Id="rId1" Type="http://schemas.openxmlformats.org/officeDocument/2006/relationships/image" Target="../media/image9.wmf"/><Relationship Id="rId5" Type="http://schemas.openxmlformats.org/officeDocument/2006/relationships/image" Target="../media/image13.wmf"/><Relationship Id="rId4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Relationship Id="rId6" Type="http://schemas.openxmlformats.org/officeDocument/2006/relationships/image" Target="../media/image11.wmf"/><Relationship Id="rId5" Type="http://schemas.openxmlformats.org/officeDocument/2006/relationships/image" Target="../media/image19.wmf"/><Relationship Id="rId4" Type="http://schemas.openxmlformats.org/officeDocument/2006/relationships/image" Target="../media/image18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1.wmf"/><Relationship Id="rId1" Type="http://schemas.openxmlformats.org/officeDocument/2006/relationships/image" Target="../media/image20.wmf"/><Relationship Id="rId4" Type="http://schemas.openxmlformats.org/officeDocument/2006/relationships/image" Target="../media/image2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.wmf"/><Relationship Id="rId2" Type="http://schemas.openxmlformats.org/officeDocument/2006/relationships/image" Target="../media/image23.wmf"/><Relationship Id="rId1" Type="http://schemas.openxmlformats.org/officeDocument/2006/relationships/image" Target="../media/image2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67AC642-8DB7-4019-9B44-3F0122D518B8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F95179-D49E-4105-944B-3A797CB755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74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98379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2744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42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60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10246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974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76170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023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5210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07115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C812FC6E-6C68-44EF-9528-02F0245CA0CA}" type="datetimeFigureOut">
              <a:rPr lang="en-US" smtClean="0"/>
              <a:t>02-10-2026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C528459-C110-42B9-8C4A-4C5443E8DC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4355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 userDrawn="1"/>
        </p:nvSpPr>
        <p:spPr>
          <a:xfrm>
            <a:off x="119921" y="6371950"/>
            <a:ext cx="4062336" cy="453310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mdmamun1581@gmail.com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Rounded Rectangle 7"/>
          <p:cNvSpPr/>
          <p:nvPr userDrawn="1"/>
        </p:nvSpPr>
        <p:spPr>
          <a:xfrm>
            <a:off x="6558200" y="6371950"/>
            <a:ext cx="5633800" cy="450131"/>
          </a:xfrm>
          <a:prstGeom prst="roundRect">
            <a:avLst>
              <a:gd name="adj" fmla="val 5000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Page:www.facebook.com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/</a:t>
            </a:r>
            <a:r>
              <a:rPr lang="en-US" sz="1800" dirty="0" err="1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bdmamunsir</a:t>
            </a:r>
            <a:r>
              <a:rPr lang="en-US" sz="1800" dirty="0" smtClean="0">
                <a:solidFill>
                  <a:srgbClr val="FF0000"/>
                </a:solidFill>
                <a:latin typeface="Arial Black" panose="020B0A04020102020204" pitchFamily="34" charset="0"/>
                <a:cs typeface="Times New Roman" panose="02020603050405020304" pitchFamily="18" charset="0"/>
              </a:rPr>
              <a:t>  </a:t>
            </a:r>
            <a:endParaRPr lang="en-US" sz="1800" dirty="0">
              <a:solidFill>
                <a:srgbClr val="FF0000"/>
              </a:solidFill>
              <a:latin typeface="Arial Black" panose="020B0A040201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Rectangle 8"/>
          <p:cNvSpPr/>
          <p:nvPr userDrawn="1"/>
        </p:nvSpPr>
        <p:spPr>
          <a:xfrm rot="19959880">
            <a:off x="-262630" y="2815622"/>
            <a:ext cx="12532674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cap="none" spc="0" dirty="0" smtClean="0">
                <a:ln w="0">
                  <a:solidFill>
                    <a:schemeClr val="bg1">
                      <a:lumMod val="95000"/>
                    </a:schemeClr>
                  </a:solidFill>
                </a:ln>
                <a:solidFill>
                  <a:schemeClr val="bg1">
                    <a:lumMod val="9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www.youtube.com/@Bdmamunsir</a:t>
            </a:r>
            <a:endParaRPr lang="en-US" sz="6600" b="0" cap="none" spc="0" dirty="0">
              <a:ln w="0">
                <a:solidFill>
                  <a:schemeClr val="bg1">
                    <a:lumMod val="95000"/>
                  </a:schemeClr>
                </a:solidFill>
              </a:ln>
              <a:solidFill>
                <a:schemeClr val="bg1">
                  <a:lumMod val="9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709" y="6371950"/>
            <a:ext cx="453310" cy="45331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8160" y="6415789"/>
            <a:ext cx="434714" cy="40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5132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4" r:id="rId1"/>
    <p:sldLayoutId id="2147483815" r:id="rId2"/>
    <p:sldLayoutId id="2147483816" r:id="rId3"/>
    <p:sldLayoutId id="2147483817" r:id="rId4"/>
    <p:sldLayoutId id="2147483818" r:id="rId5"/>
    <p:sldLayoutId id="2147483819" r:id="rId6"/>
    <p:sldLayoutId id="2147483820" r:id="rId7"/>
    <p:sldLayoutId id="2147483821" r:id="rId8"/>
    <p:sldLayoutId id="2147483822" r:id="rId9"/>
    <p:sldLayoutId id="2147483823" r:id="rId10"/>
    <p:sldLayoutId id="2147483824" r:id="rId11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wmf"/><Relationship Id="rId13" Type="http://schemas.openxmlformats.org/officeDocument/2006/relationships/image" Target="../media/image13.wmf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oleObject3.bin"/><Relationship Id="rId12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0.wmf"/><Relationship Id="rId11" Type="http://schemas.openxmlformats.org/officeDocument/2006/relationships/image" Target="../media/image12.wmf"/><Relationship Id="rId5" Type="http://schemas.openxmlformats.org/officeDocument/2006/relationships/oleObject" Target="../embeddings/oleObject2.bin"/><Relationship Id="rId10" Type="http://schemas.openxmlformats.org/officeDocument/2006/relationships/oleObject" Target="../embeddings/oleObject4.bin"/><Relationship Id="rId4" Type="http://schemas.openxmlformats.org/officeDocument/2006/relationships/image" Target="../media/image9.wmf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wmf"/><Relationship Id="rId13" Type="http://schemas.openxmlformats.org/officeDocument/2006/relationships/oleObject" Target="../embeddings/oleObject11.bin"/><Relationship Id="rId3" Type="http://schemas.openxmlformats.org/officeDocument/2006/relationships/oleObject" Target="../embeddings/oleObject6.bin"/><Relationship Id="rId7" Type="http://schemas.openxmlformats.org/officeDocument/2006/relationships/oleObject" Target="../embeddings/oleObject8.bin"/><Relationship Id="rId12" Type="http://schemas.openxmlformats.org/officeDocument/2006/relationships/image" Target="../media/image1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6.wmf"/><Relationship Id="rId11" Type="http://schemas.openxmlformats.org/officeDocument/2006/relationships/oleObject" Target="../embeddings/oleObject10.bin"/><Relationship Id="rId5" Type="http://schemas.openxmlformats.org/officeDocument/2006/relationships/oleObject" Target="../embeddings/oleObject7.bin"/><Relationship Id="rId10" Type="http://schemas.openxmlformats.org/officeDocument/2006/relationships/image" Target="../media/image18.wmf"/><Relationship Id="rId4" Type="http://schemas.openxmlformats.org/officeDocument/2006/relationships/image" Target="../media/image15.wmf"/><Relationship Id="rId9" Type="http://schemas.openxmlformats.org/officeDocument/2006/relationships/oleObject" Target="../embeddings/oleObject9.bin"/><Relationship Id="rId14" Type="http://schemas.openxmlformats.org/officeDocument/2006/relationships/image" Target="../media/image11.w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wmf"/><Relationship Id="rId3" Type="http://schemas.openxmlformats.org/officeDocument/2006/relationships/oleObject" Target="../embeddings/oleObject12.bin"/><Relationship Id="rId7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1.wmf"/><Relationship Id="rId11" Type="http://schemas.openxmlformats.org/officeDocument/2006/relationships/image" Target="../media/image24.JPG"/><Relationship Id="rId5" Type="http://schemas.openxmlformats.org/officeDocument/2006/relationships/oleObject" Target="../embeddings/oleObject13.bin"/><Relationship Id="rId10" Type="http://schemas.openxmlformats.org/officeDocument/2006/relationships/image" Target="../media/image23.wmf"/><Relationship Id="rId4" Type="http://schemas.openxmlformats.org/officeDocument/2006/relationships/image" Target="../media/image20.wmf"/><Relationship Id="rId9" Type="http://schemas.openxmlformats.org/officeDocument/2006/relationships/oleObject" Target="../embeddings/oleObject15.bin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oleObject" Target="../embeddings/oleObject16.bin"/><Relationship Id="rId7" Type="http://schemas.openxmlformats.org/officeDocument/2006/relationships/oleObject" Target="../embeddings/oleObject17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23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25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gif"/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@Bdmamunsir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gif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52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84278"/>
          </a:xfrm>
          <a:prstGeom prst="rect">
            <a:avLst/>
          </a:prstGeom>
          <a:solidFill>
            <a:srgbClr val="00153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8" y="828832"/>
            <a:ext cx="12153361" cy="6010118"/>
          </a:xfrm>
          <a:prstGeom prst="rect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</p:pic>
      <p:sp>
        <p:nvSpPr>
          <p:cNvPr id="16" name="Right Arrow 15"/>
          <p:cNvSpPr/>
          <p:nvPr/>
        </p:nvSpPr>
        <p:spPr>
          <a:xfrm>
            <a:off x="74813" y="5458331"/>
            <a:ext cx="4644144" cy="1009935"/>
          </a:xfrm>
          <a:prstGeom prst="rightArrow">
            <a:avLst/>
          </a:prstGeom>
          <a:solidFill>
            <a:schemeClr val="bg1"/>
          </a:solidFill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>
                <a:solidFill>
                  <a:srgbClr val="FF0000"/>
                </a:solidFill>
                <a:latin typeface="Arial Black" panose="020B0A04020102020204" pitchFamily="34" charset="0"/>
              </a:rPr>
              <a:t>Class Eight</a:t>
            </a:r>
            <a:endParaRPr lang="en-US" sz="32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18" name="Regular Pentagon 17"/>
          <p:cNvSpPr/>
          <p:nvPr/>
        </p:nvSpPr>
        <p:spPr>
          <a:xfrm>
            <a:off x="2809523" y="2079584"/>
            <a:ext cx="8555163" cy="4223246"/>
          </a:xfrm>
          <a:prstGeom prst="pentagon">
            <a:avLst/>
          </a:prstGeom>
          <a:gradFill>
            <a:gsLst>
              <a:gs pos="0">
                <a:srgbClr val="FF0000"/>
              </a:gs>
              <a:gs pos="74000">
                <a:srgbClr val="FFFF00"/>
              </a:gs>
              <a:gs pos="83000">
                <a:srgbClr val="00B050"/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 w="76200">
            <a:noFill/>
          </a:ln>
          <a:scene3d>
            <a:camera prst="isometricOffAxis2Left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অধ্যায়</a:t>
            </a:r>
            <a:r>
              <a:rPr lang="en-US" sz="72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7200" b="1" dirty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৪র্থ</a:t>
            </a:r>
          </a:p>
          <a:p>
            <a:pPr algn="ctr"/>
            <a:r>
              <a:rPr lang="en-US" sz="6000" b="1" dirty="0" smtClean="0">
                <a:solidFill>
                  <a:schemeClr val="tx1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অনুশীলনী-৪.১</a:t>
            </a:r>
          </a:p>
          <a:p>
            <a:pPr algn="ctr"/>
            <a:r>
              <a:rPr lang="en-US" sz="4800" b="1" dirty="0" err="1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অংক</a:t>
            </a:r>
            <a:r>
              <a:rPr lang="en-US" sz="4800" b="1" dirty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800" b="1" dirty="0" smtClean="0">
                <a:solidFill>
                  <a:srgbClr val="FF0000"/>
                </a:solidFill>
                <a:effectLst>
                  <a:glow rad="101600">
                    <a:schemeClr val="bg1">
                      <a:alpha val="84000"/>
                    </a:schemeClr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নং৪,৫,৭,৯</a:t>
            </a:r>
            <a:endParaRPr lang="en-US" sz="4800" b="1" dirty="0">
              <a:solidFill>
                <a:srgbClr val="FF0000"/>
              </a:solidFill>
              <a:effectLst>
                <a:glow rad="101600">
                  <a:schemeClr val="bg1">
                    <a:alpha val="84000"/>
                  </a:schemeClr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-18782" y="17084"/>
            <a:ext cx="12191999" cy="769441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algn="ctr"/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সত্যই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সুন্দর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</a:t>
            </a:r>
            <a:r>
              <a:rPr lang="en-US" sz="4400" b="1" dirty="0" smtClean="0"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        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সু-শিক্ষাই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rgbClr val="FFFF00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জাতির</a:t>
            </a:r>
            <a:r>
              <a:rPr lang="en-US" sz="4400" b="1" dirty="0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400" b="1" dirty="0" err="1" smtClean="0">
                <a:solidFill>
                  <a:schemeClr val="bg1"/>
                </a:solidFill>
                <a:effectLst>
                  <a:glow rad="127000">
                    <a:schemeClr val="tx1"/>
                  </a:glow>
                </a:effectLst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মেরুদন্ড</a:t>
            </a:r>
            <a:endParaRPr lang="en-US" sz="4400" b="1" cap="none" spc="0" dirty="0">
              <a:solidFill>
                <a:schemeClr val="bg1"/>
              </a:solidFill>
              <a:effectLst>
                <a:glow rad="127000">
                  <a:schemeClr val="tx1"/>
                </a:glow>
              </a:effectLst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7" name="Cloud Callout 6"/>
          <p:cNvSpPr/>
          <p:nvPr/>
        </p:nvSpPr>
        <p:spPr>
          <a:xfrm>
            <a:off x="3438052" y="788490"/>
            <a:ext cx="3844491" cy="2052681"/>
          </a:xfrm>
          <a:prstGeom prst="cloudCallout">
            <a:avLst>
              <a:gd name="adj1" fmla="val 40431"/>
              <a:gd name="adj2" fmla="val 70265"/>
            </a:avLst>
          </a:prstGeom>
          <a:solidFill>
            <a:schemeClr val="bg1"/>
          </a:solidFill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32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গল্পে</a:t>
            </a:r>
            <a:r>
              <a:rPr lang="en-US" sz="28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গণিত</a:t>
            </a:r>
            <a:r>
              <a:rPr lang="en-US" sz="4000" dirty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4000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শিখি</a:t>
            </a:r>
            <a:endParaRPr lang="en-US" sz="40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শর্ট</a:t>
            </a:r>
            <a:r>
              <a:rPr lang="en-US" sz="200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টেকনিক</a:t>
            </a:r>
            <a:endParaRPr lang="en-US" sz="1400" dirty="0">
              <a:solidFill>
                <a:schemeClr val="tx1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3" name="32-Point Star 2"/>
          <p:cNvSpPr/>
          <p:nvPr/>
        </p:nvSpPr>
        <p:spPr>
          <a:xfrm>
            <a:off x="9620250" y="828829"/>
            <a:ext cx="2444923" cy="2441448"/>
          </a:xfrm>
          <a:prstGeom prst="star32">
            <a:avLst>
              <a:gd name="adj" fmla="val 41768"/>
            </a:avLst>
          </a:prstGeom>
          <a:solidFill>
            <a:srgbClr val="FF0000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সহজে</a:t>
            </a:r>
            <a:endParaRPr lang="en-US" sz="2800" b="1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মনে</a:t>
            </a:r>
            <a:r>
              <a:rPr lang="en-US" sz="2000" b="1" dirty="0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000" b="1" dirty="0" err="1" smtClean="0">
                <a:solidFill>
                  <a:srgbClr val="FFFF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রাখার</a:t>
            </a:r>
            <a:endParaRPr lang="en-US" sz="2000" b="1" dirty="0" smtClean="0">
              <a:solidFill>
                <a:srgbClr val="FFFF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ট্রিকস</a:t>
            </a:r>
            <a:r>
              <a:rPr lang="en-US" sz="2800" b="1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!</a:t>
            </a:r>
            <a:endParaRPr lang="en-US" sz="28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72" r="2986" b="3250"/>
          <a:stretch/>
        </p:blipFill>
        <p:spPr>
          <a:xfrm>
            <a:off x="244928" y="1233461"/>
            <a:ext cx="3020785" cy="3389988"/>
          </a:xfrm>
          <a:prstGeom prst="roundRect">
            <a:avLst>
              <a:gd name="adj" fmla="val 4233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21" name="Rounded Rectangle 20"/>
          <p:cNvSpPr/>
          <p:nvPr/>
        </p:nvSpPr>
        <p:spPr>
          <a:xfrm>
            <a:off x="38638" y="4663415"/>
            <a:ext cx="3325048" cy="754950"/>
          </a:xfrm>
          <a:prstGeom prst="roundRect">
            <a:avLst>
              <a:gd name="adj" fmla="val 24340"/>
            </a:avLst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মামুন</a:t>
            </a:r>
            <a:r>
              <a:rPr lang="en-US" sz="3200" dirty="0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200" dirty="0" err="1" smtClean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স্যারের</a:t>
            </a:r>
            <a:endParaRPr lang="en-US" sz="3200" dirty="0" smtClean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000" b="1" spc="150" dirty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10 </a:t>
            </a:r>
            <a:r>
              <a:rPr lang="en-US" sz="2000" b="1" spc="150" dirty="0" err="1" smtClean="0">
                <a:solidFill>
                  <a:schemeClr val="tx1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minuteTeaching</a:t>
            </a:r>
            <a:endParaRPr lang="en-US" sz="2000" b="1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70513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83" t="11818" r="19162" b="11318"/>
          <a:stretch/>
        </p:blipFill>
        <p:spPr>
          <a:xfrm>
            <a:off x="-1" y="0"/>
            <a:ext cx="12192001" cy="68596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8456" y="1960778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শেষে</a:t>
            </a:r>
            <a:r>
              <a:rPr lang="en-US" sz="40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bn-IN" sz="4000" dirty="0" smtClean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....................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8456" y="2702670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বলতে</a:t>
            </a:r>
            <a:r>
              <a:rPr lang="en-US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990099"/>
                </a:solidFill>
                <a:latin typeface="NikoshBAN" pitchFamily="2" charset="0"/>
                <a:cs typeface="NikoshBAN" pitchFamily="2" charset="0"/>
              </a:rPr>
              <a:t>;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bn-IN" sz="4000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1134" y="3597813"/>
            <a:ext cx="113481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সুত্রের </a:t>
            </a:r>
            <a:r>
              <a:rPr lang="bn-IN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সাহায্যে বর্গ নির্নয় </a:t>
            </a:r>
            <a:r>
              <a:rPr lang="en-US" sz="4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;</a:t>
            </a:r>
            <a:endParaRPr lang="bn-IN" sz="40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1134" y="4629442"/>
            <a:ext cx="1134818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v"/>
            </a:pP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সূত্র</a:t>
            </a:r>
            <a:r>
              <a:rPr lang="en-US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প্রয়োগে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বীজগণিতীয়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রাশির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মান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নির্ণয়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40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IN" sz="40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531" y="929149"/>
            <a:ext cx="8498936" cy="707886"/>
          </a:xfrm>
          <a:prstGeom prst="rect">
            <a:avLst/>
          </a:prstGeom>
          <a:solidFill>
            <a:srgbClr val="FFFF00"/>
          </a:solidFill>
        </p:spPr>
        <p:txBody>
          <a:bodyPr wrap="square" anchor="ctr">
            <a:spAutoFit/>
          </a:bodyPr>
          <a:lstStyle/>
          <a:p>
            <a:pPr algn="ctr"/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আজকের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ক্লাসটি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কেন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 err="1" smtClean="0">
                <a:solidFill>
                  <a:srgbClr val="FF0000"/>
                </a:solidFill>
                <a:latin typeface="Noto Sans Bengali"/>
              </a:rPr>
              <a:t>শিখব</a:t>
            </a:r>
            <a:r>
              <a:rPr lang="en-US" sz="4000" b="1" dirty="0" smtClean="0">
                <a:solidFill>
                  <a:srgbClr val="FF0000"/>
                </a:solidFill>
                <a:latin typeface="Noto Sans Bengali"/>
              </a:rPr>
              <a:t> </a:t>
            </a:r>
            <a:r>
              <a:rPr lang="en-US" sz="4000" b="1" dirty="0">
                <a:solidFill>
                  <a:srgbClr val="FF0000"/>
                </a:solidFill>
                <a:latin typeface="Noto Sans Bengali"/>
              </a:rPr>
              <a:t>? </a:t>
            </a:r>
            <a:endParaRPr sz="4000" b="1" dirty="0">
              <a:solidFill>
                <a:srgbClr val="FF0000"/>
              </a:solidFill>
              <a:latin typeface="Noto Sans Bengali"/>
            </a:endParaRPr>
          </a:p>
        </p:txBody>
      </p:sp>
    </p:spTree>
    <p:extLst>
      <p:ext uri="{BB962C8B-B14F-4D97-AF65-F5344CB8AC3E}">
        <p14:creationId xmlns:p14="http://schemas.microsoft.com/office/powerpoint/2010/main" val="1020579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69650433"/>
              </p:ext>
            </p:extLst>
          </p:nvPr>
        </p:nvGraphicFramePr>
        <p:xfrm>
          <a:off x="2637368" y="3647854"/>
          <a:ext cx="6844101" cy="92422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8" name="Equation" r:id="rId3" imgW="1485720" imgH="203040" progId="Equation.3">
                  <p:embed/>
                </p:oleObj>
              </mc:Choice>
              <mc:Fallback>
                <p:oleObj name="Equation" r:id="rId3" imgW="148572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7368" y="3647854"/>
                        <a:ext cx="6844101" cy="92422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5198529"/>
              </p:ext>
            </p:extLst>
          </p:nvPr>
        </p:nvGraphicFramePr>
        <p:xfrm>
          <a:off x="3141896" y="1084600"/>
          <a:ext cx="1976437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59" name="Equation" r:id="rId5" imgW="355320" imgH="203040" progId="Equation.3">
                  <p:embed/>
                </p:oleObj>
              </mc:Choice>
              <mc:Fallback>
                <p:oleObj name="Equation" r:id="rId5" imgW="355320" imgH="20304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41896" y="1084600"/>
                        <a:ext cx="1976437" cy="9445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37394260"/>
              </p:ext>
            </p:extLst>
          </p:nvPr>
        </p:nvGraphicFramePr>
        <p:xfrm>
          <a:off x="2062389" y="4703139"/>
          <a:ext cx="9759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0" name="Equation" r:id="rId7" imgW="2361960" imgH="228600" progId="Equation.3">
                  <p:embed/>
                </p:oleObj>
              </mc:Choice>
              <mc:Fallback>
                <p:oleObj name="Equation" r:id="rId7" imgW="2361960" imgH="228600" progId="Equation.3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62389" y="4703139"/>
                        <a:ext cx="9759950" cy="927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3" name="Picture 12"/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8927" y="-186141"/>
            <a:ext cx="11430227" cy="1296993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195943" y="962884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195943" y="3869026"/>
            <a:ext cx="2653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প্রদত্ত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রাশি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=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6331174"/>
              </p:ext>
            </p:extLst>
          </p:nvPr>
        </p:nvGraphicFramePr>
        <p:xfrm>
          <a:off x="3111198" y="1935393"/>
          <a:ext cx="1763713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1" name="Equation" r:id="rId10" imgW="317160" imgH="203040" progId="Equation.3">
                  <p:embed/>
                </p:oleObj>
              </mc:Choice>
              <mc:Fallback>
                <p:oleObj name="Equation" r:id="rId10" imgW="31716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11198" y="1935393"/>
                        <a:ext cx="1763713" cy="9445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20848351"/>
              </p:ext>
            </p:extLst>
          </p:nvPr>
        </p:nvGraphicFramePr>
        <p:xfrm>
          <a:off x="2898473" y="2546460"/>
          <a:ext cx="1976438" cy="944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262" name="Equation" r:id="rId12" imgW="355320" imgH="203040" progId="Equation.3">
                  <p:embed/>
                </p:oleObj>
              </mc:Choice>
              <mc:Fallback>
                <p:oleObj name="Equation" r:id="rId12" imgW="355320" imgH="20304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8473" y="2546460"/>
                        <a:ext cx="1976438" cy="94456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492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7" grpId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79446962"/>
              </p:ext>
            </p:extLst>
          </p:nvPr>
        </p:nvGraphicFramePr>
        <p:xfrm>
          <a:off x="1474561" y="1527356"/>
          <a:ext cx="10080625" cy="76407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8" name="Equation" r:id="rId3" imgW="2412720" imgH="177480" progId="Equation.3">
                  <p:embed/>
                </p:oleObj>
              </mc:Choice>
              <mc:Fallback>
                <p:oleObj name="Equation" r:id="rId3" imgW="2412720" imgH="177480" progId="Equation.3">
                  <p:embed/>
                  <p:pic>
                    <p:nvPicPr>
                      <p:cNvPr id="8" name="Object 7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561" y="1527356"/>
                        <a:ext cx="10080625" cy="764071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28869311"/>
              </p:ext>
            </p:extLst>
          </p:nvPr>
        </p:nvGraphicFramePr>
        <p:xfrm>
          <a:off x="1474561" y="2327214"/>
          <a:ext cx="6040437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99" name="Equation" r:id="rId5" imgW="1346040" imgH="177480" progId="Equation.3">
                  <p:embed/>
                </p:oleObj>
              </mc:Choice>
              <mc:Fallback>
                <p:oleObj name="Equation" r:id="rId5" imgW="1346040" imgH="177480" progId="Equation.3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561" y="2327214"/>
                        <a:ext cx="6040437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Object 9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0507542"/>
              </p:ext>
            </p:extLst>
          </p:nvPr>
        </p:nvGraphicFramePr>
        <p:xfrm>
          <a:off x="1474561" y="3231510"/>
          <a:ext cx="404495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0" name="Equation" r:id="rId7" imgW="901440" imgH="177480" progId="Equation.3">
                  <p:embed/>
                </p:oleObj>
              </mc:Choice>
              <mc:Fallback>
                <p:oleObj name="Equation" r:id="rId7" imgW="901440" imgH="177480" progId="Equation.3">
                  <p:embed/>
                  <p:pic>
                    <p:nvPicPr>
                      <p:cNvPr id="10" name="Object 9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561" y="3231510"/>
                        <a:ext cx="404495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9887791"/>
              </p:ext>
            </p:extLst>
          </p:nvPr>
        </p:nvGraphicFramePr>
        <p:xfrm>
          <a:off x="1474561" y="3996685"/>
          <a:ext cx="1765300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1" name="Equation" r:id="rId9" imgW="393480" imgH="177480" progId="Equation.3">
                  <p:embed/>
                </p:oleObj>
              </mc:Choice>
              <mc:Fallback>
                <p:oleObj name="Equation" r:id="rId9" imgW="393480" imgH="17748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561" y="3996685"/>
                        <a:ext cx="1765300" cy="765175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" name="Object 11">
            <a:extLst>
              <a:ext uri="{FF2B5EF4-FFF2-40B4-BE49-F238E27FC236}">
                <a16:creationId xmlns:a16="http://schemas.microsoft.com/office/drawing/2014/main" id="{CEAA8EA3-2D7A-4F2B-9FF0-1E6980B5FB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61374174"/>
              </p:ext>
            </p:extLst>
          </p:nvPr>
        </p:nvGraphicFramePr>
        <p:xfrm>
          <a:off x="1477283" y="5107141"/>
          <a:ext cx="2646362" cy="839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2" name="Equation" r:id="rId11" imgW="609480" imgH="177480" progId="Equation.3">
                  <p:embed/>
                </p:oleObj>
              </mc:Choice>
              <mc:Fallback>
                <p:oleObj name="Equation" r:id="rId11" imgW="609480" imgH="177480" progId="Equation.3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EAA8EA3-2D7A-4F2B-9FF0-1E6980B5FB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7283" y="5107141"/>
                        <a:ext cx="2646362" cy="839787"/>
                      </a:xfrm>
                      <a:prstGeom prst="rect">
                        <a:avLst/>
                      </a:prstGeom>
                      <a:solidFill>
                        <a:schemeClr val="accent2"/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" name="Object 1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95053721"/>
              </p:ext>
            </p:extLst>
          </p:nvPr>
        </p:nvGraphicFramePr>
        <p:xfrm>
          <a:off x="1474561" y="681219"/>
          <a:ext cx="9759950" cy="927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03" name="Equation" r:id="rId13" imgW="2361960" imgH="228600" progId="Equation.3">
                  <p:embed/>
                </p:oleObj>
              </mc:Choice>
              <mc:Fallback>
                <p:oleObj name="Equation" r:id="rId13" imgW="2361960" imgH="2286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4561" y="681219"/>
                        <a:ext cx="9759950" cy="927100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327886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01DD92F4-9C3A-4918-B59B-08C347D3B18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76028132"/>
              </p:ext>
            </p:extLst>
          </p:nvPr>
        </p:nvGraphicFramePr>
        <p:xfrm>
          <a:off x="2924080" y="1057039"/>
          <a:ext cx="1778549" cy="1307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0" name="Equation" r:id="rId3" imgW="583920" imgH="393480" progId="Equation.3">
                  <p:embed/>
                </p:oleObj>
              </mc:Choice>
              <mc:Fallback>
                <p:oleObj name="Equation" r:id="rId3" imgW="583920" imgH="393480" progId="Equation.3">
                  <p:embed/>
                  <p:pic>
                    <p:nvPicPr>
                      <p:cNvPr id="6" name="Object 5">
                        <a:extLst>
                          <a:ext uri="{FF2B5EF4-FFF2-40B4-BE49-F238E27FC236}">
                            <a16:creationId xmlns:a16="http://schemas.microsoft.com/office/drawing/2014/main" id="{01DD92F4-9C3A-4918-B59B-08C347D3B1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4080" y="1057039"/>
                        <a:ext cx="1778549" cy="1307074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85ADADA-02C7-41AD-A492-F2E928E03B8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8194254"/>
              </p:ext>
            </p:extLst>
          </p:nvPr>
        </p:nvGraphicFramePr>
        <p:xfrm>
          <a:off x="1693047" y="2307699"/>
          <a:ext cx="5483408" cy="156217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1" name="Equation" r:id="rId5" imgW="1752480" imgH="469800" progId="Equation.3">
                  <p:embed/>
                </p:oleObj>
              </mc:Choice>
              <mc:Fallback>
                <p:oleObj name="Equation" r:id="rId5" imgW="1752480" imgH="469800" progId="Equation.3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085ADADA-02C7-41AD-A492-F2E928E03B8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047" y="2307699"/>
                        <a:ext cx="5483408" cy="156217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>
            <a:extLst>
              <a:ext uri="{FF2B5EF4-FFF2-40B4-BE49-F238E27FC236}">
                <a16:creationId xmlns:a16="http://schemas.microsoft.com/office/drawing/2014/main" id="{92A92184-F52D-414B-AB08-F51955C7F4A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38591108"/>
              </p:ext>
            </p:extLst>
          </p:nvPr>
        </p:nvGraphicFramePr>
        <p:xfrm>
          <a:off x="1570559" y="3409397"/>
          <a:ext cx="5728383" cy="1470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2" name="Equation" r:id="rId7" imgW="1612800" imgH="469800" progId="Equation.3">
                  <p:embed/>
                </p:oleObj>
              </mc:Choice>
              <mc:Fallback>
                <p:oleObj name="Equation" r:id="rId7" imgW="1612800" imgH="469800" progId="Equation.3">
                  <p:embed/>
                  <p:pic>
                    <p:nvPicPr>
                      <p:cNvPr id="11" name="Object 10">
                        <a:extLst>
                          <a:ext uri="{FF2B5EF4-FFF2-40B4-BE49-F238E27FC236}">
                            <a16:creationId xmlns:a16="http://schemas.microsoft.com/office/drawing/2014/main" id="{92A92184-F52D-414B-AB08-F51955C7F4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0559" y="3409397"/>
                        <a:ext cx="5728383" cy="1470462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05762756"/>
              </p:ext>
            </p:extLst>
          </p:nvPr>
        </p:nvGraphicFramePr>
        <p:xfrm>
          <a:off x="1693047" y="4751125"/>
          <a:ext cx="3582796" cy="1328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23" name="Equation" r:id="rId9" imgW="1130040" imgH="393480" progId="Equation.3">
                  <p:embed/>
                </p:oleObj>
              </mc:Choice>
              <mc:Fallback>
                <p:oleObj name="Equation" r:id="rId9" imgW="1130040" imgH="39348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3047" y="4751125"/>
                        <a:ext cx="3582796" cy="1328287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/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6831"/>
            <a:ext cx="7310715" cy="128255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717D9FA-2257-4E24-8B61-8811CCEC3B16}"/>
              </a:ext>
            </a:extLst>
          </p:cNvPr>
          <p:cNvSpPr txBox="1"/>
          <p:nvPr/>
        </p:nvSpPr>
        <p:spPr>
          <a:xfrm>
            <a:off x="220071" y="1025146"/>
            <a:ext cx="29459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দেওয়া</a:t>
            </a:r>
            <a:r>
              <a:rPr lang="en-US" sz="3600" dirty="0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dirty="0" err="1" smtClean="0">
                <a:latin typeface="NikoshBAN"/>
                <a:ea typeface="Nirmala UI" panose="020B0502040204020203" pitchFamily="34" charset="0"/>
                <a:cs typeface="Nirmala UI" panose="020B0502040204020203" pitchFamily="34" charset="0"/>
              </a:rPr>
              <a:t>আছে</a:t>
            </a:r>
            <a:endParaRPr lang="en-US" sz="3600" dirty="0">
              <a:latin typeface="NikoshBAN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1932211" y="5148601"/>
            <a:ext cx="9029700" cy="69651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  <a:scene3d>
              <a:camera prst="orthographicFront"/>
              <a:lightRig rig="soft" dir="t">
                <a:rot lat="0" lon="0" rev="15600000"/>
              </a:lightRig>
            </a:scene3d>
            <a:sp3d prstMaterial="softEdge"/>
          </a:bodyPr>
          <a:lstStyle/>
          <a:p>
            <a:pPr algn="ctr"/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না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টেনে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ভিডিওটি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সম্পূর্ণ</a:t>
            </a:r>
            <a:r>
              <a:rPr lang="en-US" sz="4800" b="1" dirty="0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 </a:t>
            </a:r>
            <a:r>
              <a:rPr lang="en-US" sz="4800" b="1" dirty="0" err="1" smtClean="0">
                <a:ln/>
                <a:solidFill>
                  <a:srgbClr val="FF0000"/>
                </a:solidFill>
                <a:effectLst>
                  <a:glow rad="596900">
                    <a:schemeClr val="tx1"/>
                  </a:glow>
                </a:effectLst>
                <a:latin typeface="NikoshBAN" panose="02000000000000000000"/>
                <a:cs typeface="NikoshBAN" panose="02000000000000000000" pitchFamily="2" charset="0"/>
              </a:rPr>
              <a:t>দেখুন</a:t>
            </a:r>
            <a:endParaRPr lang="en-US" sz="4800" b="1" dirty="0">
              <a:ln/>
              <a:solidFill>
                <a:srgbClr val="FF0000"/>
              </a:solidFill>
              <a:effectLst>
                <a:glow rad="596900">
                  <a:schemeClr val="tx1"/>
                </a:glow>
              </a:effectLst>
              <a:latin typeface="NikoshBAN" panose="0200000000000000000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6337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6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CEAA8EA3-2D7A-4F2B-9FF0-1E6980B5FBB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66147719"/>
              </p:ext>
            </p:extLst>
          </p:nvPr>
        </p:nvGraphicFramePr>
        <p:xfrm>
          <a:off x="1908407" y="3730843"/>
          <a:ext cx="2206044" cy="8385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39" name="Equation" r:id="rId3" imgW="507960" imgH="177480" progId="Equation.3">
                  <p:embed/>
                </p:oleObj>
              </mc:Choice>
              <mc:Fallback>
                <p:oleObj name="Equation" r:id="rId3" imgW="507960" imgH="177480" progId="Equation.3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CEAA8EA3-2D7A-4F2B-9FF0-1E6980B5FBB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8407" y="3730843"/>
                        <a:ext cx="2206044" cy="838595"/>
                      </a:xfrm>
                      <a:prstGeom prst="rect">
                        <a:avLst/>
                      </a:prstGeom>
                      <a:solidFill>
                        <a:schemeClr val="accent4">
                          <a:lumMod val="40000"/>
                          <a:lumOff val="60000"/>
                        </a:schemeClr>
                      </a:solidFill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38916274-899E-4158-ACCA-E2FD62CACFB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234512124"/>
              </p:ext>
            </p:extLst>
          </p:nvPr>
        </p:nvGraphicFramePr>
        <p:xfrm>
          <a:off x="1575502" y="489674"/>
          <a:ext cx="4890612" cy="14534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0" name="Equation" r:id="rId5" imgW="1130040" imgH="393480" progId="Equation.3">
                  <p:embed/>
                </p:oleObj>
              </mc:Choice>
              <mc:Fallback>
                <p:oleObj name="Equation" r:id="rId5" imgW="1130040" imgH="393480" progId="Equation.3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38916274-899E-4158-ACCA-E2FD62CACF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5502" y="489674"/>
                        <a:ext cx="4890612" cy="1453426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C1DCF96D-31A7-4980-82DB-5970B25BEAD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7268370"/>
              </p:ext>
            </p:extLst>
          </p:nvPr>
        </p:nvGraphicFramePr>
        <p:xfrm>
          <a:off x="1575502" y="1770175"/>
          <a:ext cx="4158809" cy="14154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41" name="Equation" r:id="rId7" imgW="965160" imgH="393480" progId="Equation.3">
                  <p:embed/>
                </p:oleObj>
              </mc:Choice>
              <mc:Fallback>
                <p:oleObj name="Equation" r:id="rId7" imgW="965160" imgH="393480" progId="Equation.3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C1DCF96D-31A7-4980-82DB-5970B25BEA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75502" y="1770175"/>
                        <a:ext cx="4158809" cy="1415473"/>
                      </a:xfrm>
                      <a:prstGeom prst="rect">
                        <a:avLst/>
                      </a:prstGeom>
                      <a:noFill/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1892078" y="5114633"/>
            <a:ext cx="6792687" cy="95410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এই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নিয়মে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তোমার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পাঠ্য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বইয়ের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৭, ৯নং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অংক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করার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চেষ্টা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latin typeface="NikoshBAN" pitchFamily="2" charset="0"/>
                <a:cs typeface="Times New Roman" pitchFamily="18" charset="0"/>
              </a:rPr>
              <a:t>করো</a:t>
            </a:r>
            <a:r>
              <a:rPr lang="en-US" sz="2800" b="1" dirty="0" smtClean="0">
                <a:latin typeface="NikoshBAN" pitchFamily="2" charset="0"/>
                <a:cs typeface="Times New Roman" pitchFamily="18" charset="0"/>
              </a:rPr>
              <a:t>।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পৃষ্ঠা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নং</a:t>
            </a:r>
            <a:r>
              <a:rPr lang="en-US" sz="2800" b="1" dirty="0" smtClean="0">
                <a:solidFill>
                  <a:srgbClr val="FF0000"/>
                </a:solidFill>
                <a:latin typeface="NikoshBAN" pitchFamily="2" charset="0"/>
                <a:cs typeface="Times New Roman" pitchFamily="18" charset="0"/>
              </a:rPr>
              <a:t>  ৫৪</a:t>
            </a:r>
            <a:endParaRPr lang="en-US" sz="2400" dirty="0">
              <a:solidFill>
                <a:srgbClr val="990099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50159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5000"/>
    </mc:Choice>
    <mc:Fallback xmlns="">
      <p:transition advTm="1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1530" y="2605088"/>
            <a:ext cx="1668940" cy="288131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83E7E76-482C-4554-AE65-DCBBD7F7A7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3276600"/>
            <a:ext cx="1981200" cy="22098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5359D9B-F873-4DF2-B4ED-3B15E42919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14600" y="3294532"/>
            <a:ext cx="2057400" cy="2151529"/>
          </a:xfrm>
          <a:prstGeom prst="rect">
            <a:avLst/>
          </a:prstGeom>
        </p:spPr>
      </p:pic>
      <p:sp>
        <p:nvSpPr>
          <p:cNvPr id="9" name="Flowchart: Process 8"/>
          <p:cNvSpPr/>
          <p:nvPr/>
        </p:nvSpPr>
        <p:spPr>
          <a:xfrm>
            <a:off x="3681248" y="787900"/>
            <a:ext cx="5005552" cy="1066800"/>
          </a:xfrm>
          <a:prstGeom prst="flowChartProcess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কোন প্রশ্ন ?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94142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062" b="55102"/>
          <a:stretch/>
        </p:blipFill>
        <p:spPr>
          <a:xfrm>
            <a:off x="140869" y="1023658"/>
            <a:ext cx="12192000" cy="107768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140869" y="1114802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ounded Rectangle 7"/>
          <p:cNvSpPr/>
          <p:nvPr/>
        </p:nvSpPr>
        <p:spPr>
          <a:xfrm>
            <a:off x="1049877" y="324351"/>
            <a:ext cx="4653092" cy="654699"/>
          </a:xfrm>
          <a:prstGeom prst="round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পরবর্তী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36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ক্লাসে</a:t>
            </a:r>
            <a:r>
              <a:rPr lang="en-US" sz="36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-------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70" t="63520" r="670" b="19644"/>
          <a:stretch/>
        </p:blipFill>
        <p:spPr>
          <a:xfrm>
            <a:off x="140869" y="2516424"/>
            <a:ext cx="12192000" cy="1077687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140869" y="2607566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94" y="3984703"/>
            <a:ext cx="10368643" cy="944373"/>
          </a:xfrm>
          <a:prstGeom prst="rect">
            <a:avLst/>
          </a:prstGeom>
        </p:spPr>
      </p:pic>
      <p:sp>
        <p:nvSpPr>
          <p:cNvPr id="12" name="Oval 11"/>
          <p:cNvSpPr/>
          <p:nvPr/>
        </p:nvSpPr>
        <p:spPr>
          <a:xfrm>
            <a:off x="154476" y="4009190"/>
            <a:ext cx="895401" cy="895401"/>
          </a:xfrm>
          <a:prstGeom prst="ellipse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hlinkClick r:id="rId4"/>
          </p:cNvPr>
          <p:cNvSpPr/>
          <p:nvPr/>
        </p:nvSpPr>
        <p:spPr>
          <a:xfrm>
            <a:off x="2438973" y="4762476"/>
            <a:ext cx="7314053" cy="1612269"/>
          </a:xfrm>
          <a:prstGeom prst="roundRect">
            <a:avLst/>
          </a:prstGeom>
          <a:solidFill>
            <a:srgbClr val="FFFF00"/>
          </a:solidFill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ক্লাসটির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ভিডিও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দেখার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জন্য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এখনই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ভিজিট</a:t>
            </a:r>
            <a:r>
              <a:rPr lang="en-US" sz="2800" b="1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r>
              <a:rPr lang="en-US" sz="2800" b="1" dirty="0" err="1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করুন</a:t>
            </a:r>
            <a:endParaRPr lang="en-US" sz="2800" b="1" dirty="0" smtClean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  <a:p>
            <a:pPr algn="ctr"/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  <a:hlinkClick r:id="rId4"/>
              </a:rPr>
              <a:t>www.youtube.com/@Bdmamunsir</a:t>
            </a:r>
            <a:r>
              <a:rPr lang="en-US" sz="3600" dirty="0" smtClean="0">
                <a:solidFill>
                  <a:srgbClr val="FF0000"/>
                </a:solidFill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 </a:t>
            </a:r>
            <a:endParaRPr lang="en-US" sz="3600" dirty="0">
              <a:solidFill>
                <a:srgbClr val="FF0000"/>
              </a:solidFill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5318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1" y="0"/>
            <a:ext cx="12169400" cy="6857999"/>
            <a:chOff x="1" y="0"/>
            <a:chExt cx="12169400" cy="6857999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84983" y="0"/>
              <a:ext cx="6336674" cy="3387012"/>
            </a:xfrm>
            <a:prstGeom prst="rect">
              <a:avLst/>
            </a:prstGeom>
          </p:spPr>
        </p:pic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 flipH="1">
              <a:off x="1198986" y="-1198983"/>
              <a:ext cx="3387011" cy="5784982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 flipH="1">
              <a:off x="34256" y="3387010"/>
              <a:ext cx="5750727" cy="3470989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7317774" y="1854220"/>
              <a:ext cx="3318835" cy="6384418"/>
            </a:xfrm>
            <a:prstGeom prst="rect">
              <a:avLst/>
            </a:prstGeom>
          </p:spPr>
        </p:pic>
      </p:grpSp>
      <p:sp>
        <p:nvSpPr>
          <p:cNvPr id="11" name="TextBox 10"/>
          <p:cNvSpPr txBox="1"/>
          <p:nvPr/>
        </p:nvSpPr>
        <p:spPr>
          <a:xfrm>
            <a:off x="3465235" y="2801369"/>
            <a:ext cx="454400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0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80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9680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" accel="100000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75" t="6353" r="16569" b="7007"/>
          <a:stretch/>
        </p:blipFill>
        <p:spPr>
          <a:xfrm>
            <a:off x="9329" y="-40572"/>
            <a:ext cx="12117355" cy="634336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742445" y="2079935"/>
            <a:ext cx="643033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8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8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90299">
            <a:off x="745238" y="403655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207254">
            <a:off x="729351" y="712468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391091">
            <a:off x="9298134" y="4036497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626771">
            <a:off x="9313679" y="712760"/>
            <a:ext cx="2143125" cy="21431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4283492"/>
            <a:ext cx="2266950" cy="2019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8842" y="3778667"/>
            <a:ext cx="2857500" cy="252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5590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2099</TotalTime>
  <Words>113</Words>
  <Application>Microsoft Office PowerPoint</Application>
  <PresentationFormat>Widescreen</PresentationFormat>
  <Paragraphs>31</Paragraphs>
  <Slides>11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2" baseType="lpstr">
      <vt:lpstr>Arial</vt:lpstr>
      <vt:lpstr>Arial Black</vt:lpstr>
      <vt:lpstr>Calibri</vt:lpstr>
      <vt:lpstr>Calibri Light</vt:lpstr>
      <vt:lpstr>NikoshBAN</vt:lpstr>
      <vt:lpstr>Nirmala UI</vt:lpstr>
      <vt:lpstr>Noto Sans Bengali</vt:lpstr>
      <vt:lpstr>Times New Roman</vt:lpstr>
      <vt:lpstr>Wingdings</vt:lpstr>
      <vt:lpstr>Office Theme</vt:lpstr>
      <vt:lpstr>Equation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UITRCE</dc:creator>
  <cp:lastModifiedBy>ICT_LAB</cp:lastModifiedBy>
  <cp:revision>256</cp:revision>
  <dcterms:created xsi:type="dcterms:W3CDTF">2025-12-03T03:54:44Z</dcterms:created>
  <dcterms:modified xsi:type="dcterms:W3CDTF">2026-10-02T06:31:44Z</dcterms:modified>
</cp:coreProperties>
</file>