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5" r:id="rId3"/>
    <p:sldId id="270" r:id="rId4"/>
    <p:sldId id="258" r:id="rId5"/>
    <p:sldId id="259" r:id="rId6"/>
    <p:sldId id="26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1" r:id="rId16"/>
    <p:sldId id="273" r:id="rId17"/>
    <p:sldId id="267" r:id="rId18"/>
    <p:sldId id="272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5" autoAdjust="0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090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DD4DD-F9E5-79D1-E49F-5307F6498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59B472-03AA-E498-FD4E-45DAB7BC2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3E931-8F12-917A-D8B9-7A7C8EB85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09A6F-39F3-0D20-F719-F08322130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87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D3BA7-BAC7-C225-A8AE-ED15EC71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40701-B4E0-87FA-2217-3B55BE1A71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B2483-A3C4-892D-F3DC-931D5561D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4D87F-DD3A-4FBF-A4F7-A7C4C06B8A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112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9F0C7-F91A-827C-6703-7A01079A5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DC47E-3B65-1EFE-5B00-6727DF306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F389B0-C054-1E4C-31B5-2C17BC897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A2354-3856-497A-4292-63743FA55D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53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5F0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54B5C0D-7CCA-B914-608E-849E5CC905CE}"/>
              </a:ext>
            </a:extLst>
          </p:cNvPr>
          <p:cNvGrpSpPr/>
          <p:nvPr/>
        </p:nvGrpSpPr>
        <p:grpSpPr>
          <a:xfrm>
            <a:off x="0" y="0"/>
            <a:ext cx="12191999" cy="7675418"/>
            <a:chOff x="-116114" y="0"/>
            <a:chExt cx="12191999" cy="7675418"/>
          </a:xfrm>
        </p:grpSpPr>
        <p:pic>
          <p:nvPicPr>
            <p:cNvPr id="10" name="Image 0" descr="preencoded.png">
              <a:extLst>
                <a:ext uri="{FF2B5EF4-FFF2-40B4-BE49-F238E27FC236}">
                  <a16:creationId xmlns:a16="http://schemas.microsoft.com/office/drawing/2014/main" id="{87D3E3E7-A1B4-D2E9-428D-4FBE537C1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6114" y="0"/>
              <a:ext cx="12191999" cy="7675418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BECD31-E993-4198-9784-6B0794F8E830}"/>
                </a:ext>
              </a:extLst>
            </p:cNvPr>
            <p:cNvSpPr txBox="1"/>
            <p:nvPr/>
          </p:nvSpPr>
          <p:spPr>
            <a:xfrm>
              <a:off x="722086" y="13855"/>
              <a:ext cx="1021080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আজকের</a:t>
              </a:r>
              <a:r>
                <a:rPr lang="en-US" sz="72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72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ক্লাসে</a:t>
              </a:r>
              <a:r>
                <a:rPr lang="en-US" sz="72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72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সবাইকে</a:t>
              </a:r>
              <a:r>
                <a:rPr lang="en-US" sz="72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72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স্বাগতম</a:t>
              </a:r>
              <a:endParaRPr lang="en-US" sz="7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02B4C-6FC8-E3B3-100E-0C55AF55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107763-C26D-4D01-902B-B7FF3C603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82DD16-0748-3252-BF3D-31FD9BC2601F}"/>
              </a:ext>
            </a:extLst>
          </p:cNvPr>
          <p:cNvSpPr txBox="1"/>
          <p:nvPr/>
        </p:nvSpPr>
        <p:spPr>
          <a:xfrm>
            <a:off x="2230582" y="2321170"/>
            <a:ext cx="748081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৮ম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en-US" sz="40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40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প্রতিষ্ঠানের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ব্যবস্থাপনা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প্রথম</a:t>
            </a:r>
            <a:r>
              <a:rPr lang="en-US" sz="32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ক্লাস</a:t>
            </a:r>
            <a:r>
              <a:rPr lang="en-US" sz="32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 •  অংশ-১</a:t>
            </a:r>
            <a:endParaRPr lang="en-US" sz="2400" dirty="0"/>
          </a:p>
          <a:p>
            <a:pPr algn="ctr"/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32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: ৫০মিনিট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73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D1AD2A-D9F3-4E0A-52B2-B90D5A055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93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40080" y="365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পূর্বজ্ঞান যাচাই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40080" y="914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1B4F7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চলো একটু চিন্তা করি…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1463040"/>
            <a:ext cx="1088136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1847088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70560" y="1508760"/>
            <a:ext cx="10850880" cy="1143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কি কখনো কোনো দলগত কাজ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করেছ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(স্কুলের অনুষ্ঠান, খেলা বা প্রজেক্ট)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40080" y="2834640"/>
            <a:ext cx="1088136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14400" y="3218688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70560" y="2880360"/>
            <a:ext cx="10850880" cy="1143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	২.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সেখানে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কেউ কি পরিকল্পনা করে, কাজ ভাগ করে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দিয়েছিল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40080" y="4206240"/>
            <a:ext cx="10881360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891C272-4ADB-4593-7835-A05B659E5B78}"/>
              </a:ext>
            </a:extLst>
          </p:cNvPr>
          <p:cNvGrpSpPr/>
          <p:nvPr/>
        </p:nvGrpSpPr>
        <p:grpSpPr>
          <a:xfrm>
            <a:off x="670559" y="4206240"/>
            <a:ext cx="10850879" cy="1143000"/>
            <a:chOff x="670559" y="4206240"/>
            <a:chExt cx="10850879" cy="1143000"/>
          </a:xfrm>
        </p:grpSpPr>
        <p:sp>
          <p:nvSpPr>
            <p:cNvPr id="16" name="Text 14"/>
            <p:cNvSpPr/>
            <p:nvPr/>
          </p:nvSpPr>
          <p:spPr>
            <a:xfrm>
              <a:off x="914400" y="4590288"/>
              <a:ext cx="5486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FreeSans" pitchFamily="34" charset="0"/>
                  <a:ea typeface="FreeSans" pitchFamily="34" charset="-122"/>
                  <a:cs typeface="FreeSans" pitchFamily="34" charset="-120"/>
                </a:rPr>
                <a:t>3</a:t>
              </a:r>
              <a:endParaRPr lang="en-US" sz="18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670559" y="4206240"/>
              <a:ext cx="10850879" cy="11430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	৩.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যদি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কেউ পরিচালনা না করত তাহলে কী হতো?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337070" y="6537960"/>
            <a:ext cx="20820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6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6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6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6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গল্প: </a:t>
            </a:r>
            <a:r>
              <a:rPr lang="en-US" sz="32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রাজিবের</a:t>
            </a:r>
            <a:r>
              <a:rPr lang="en-US" sz="32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নকশি</a:t>
            </a:r>
            <a:r>
              <a:rPr lang="en-US" sz="32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কাঁথার</a:t>
            </a:r>
            <a:r>
              <a:rPr lang="en-US" sz="32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দোকান</a:t>
            </a:r>
            <a:endParaRPr lang="en-US" sz="32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F953AE-DFE4-CCB5-1762-7B5D26DE880C}"/>
              </a:ext>
            </a:extLst>
          </p:cNvPr>
          <p:cNvGrpSpPr/>
          <p:nvPr/>
        </p:nvGrpSpPr>
        <p:grpSpPr>
          <a:xfrm>
            <a:off x="640080" y="1005840"/>
            <a:ext cx="5394960" cy="2148840"/>
            <a:chOff x="640080" y="1005840"/>
            <a:chExt cx="5394960" cy="2148840"/>
          </a:xfrm>
        </p:grpSpPr>
        <p:sp>
          <p:nvSpPr>
            <p:cNvPr id="5" name="Shape 3"/>
            <p:cNvSpPr/>
            <p:nvPr/>
          </p:nvSpPr>
          <p:spPr>
            <a:xfrm>
              <a:off x="640080" y="1005840"/>
              <a:ext cx="5394960" cy="2148840"/>
            </a:xfrm>
            <a:prstGeom prst="roundRect">
              <a:avLst>
                <a:gd name="adj" fmla="val 4255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C289371-595E-9606-F747-3FB33EA4AD21}"/>
                </a:ext>
              </a:extLst>
            </p:cNvPr>
            <p:cNvGrpSpPr/>
            <p:nvPr/>
          </p:nvGrpSpPr>
          <p:grpSpPr>
            <a:xfrm>
              <a:off x="640080" y="1005840"/>
              <a:ext cx="5166360" cy="2148840"/>
              <a:chOff x="640080" y="1005840"/>
              <a:chExt cx="5166360" cy="2148840"/>
            </a:xfrm>
          </p:grpSpPr>
          <p:sp>
            <p:nvSpPr>
              <p:cNvPr id="6" name="Shape 4"/>
              <p:cNvSpPr/>
              <p:nvPr/>
            </p:nvSpPr>
            <p:spPr>
              <a:xfrm>
                <a:off x="640080" y="1005840"/>
                <a:ext cx="109728" cy="2148840"/>
              </a:xfrm>
              <a:prstGeom prst="rect">
                <a:avLst/>
              </a:prstGeom>
              <a:solidFill>
                <a:srgbClr val="1B4F72"/>
              </a:solidFill>
              <a:ln/>
            </p:spPr>
          </p:sp>
          <p:sp>
            <p:nvSpPr>
              <p:cNvPr id="7" name="Text 5"/>
              <p:cNvSpPr/>
              <p:nvPr/>
            </p:nvSpPr>
            <p:spPr>
              <a:xfrm>
                <a:off x="960120" y="1234440"/>
                <a:ext cx="484632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400" b="1" dirty="0">
                    <a:solidFill>
                      <a:srgbClr val="1B4F72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১.শুরুতে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Text 6"/>
              <p:cNvSpPr/>
              <p:nvPr/>
            </p:nvSpPr>
            <p:spPr>
              <a:xfrm>
                <a:off x="960120" y="1691640"/>
                <a:ext cx="4846320" cy="12344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রাজিব গ্রামে ছোট্ট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একটা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নকশি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কাঁথার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দোকান খুলল। প্রথমে সে একাই কাজ করত।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F32F862-65A7-3E70-D1D6-E5208C4CA750}"/>
              </a:ext>
            </a:extLst>
          </p:cNvPr>
          <p:cNvGrpSpPr/>
          <p:nvPr/>
        </p:nvGrpSpPr>
        <p:grpSpPr>
          <a:xfrm>
            <a:off x="6309360" y="1005840"/>
            <a:ext cx="5504688" cy="2148840"/>
            <a:chOff x="6309360" y="1005840"/>
            <a:chExt cx="5504688" cy="2148840"/>
          </a:xfrm>
        </p:grpSpPr>
        <p:sp>
          <p:nvSpPr>
            <p:cNvPr id="10" name="Shape 8"/>
            <p:cNvSpPr/>
            <p:nvPr/>
          </p:nvSpPr>
          <p:spPr>
            <a:xfrm>
              <a:off x="6309360" y="1005840"/>
              <a:ext cx="109728" cy="2148840"/>
            </a:xfrm>
            <a:prstGeom prst="rect">
              <a:avLst/>
            </a:prstGeom>
            <a:solidFill>
              <a:srgbClr val="D35400"/>
            </a:solidFill>
            <a:ln/>
          </p:spPr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D296E61-1FA1-E9AC-7F13-366CB8A699BE}"/>
                </a:ext>
              </a:extLst>
            </p:cNvPr>
            <p:cNvGrpSpPr/>
            <p:nvPr/>
          </p:nvGrpSpPr>
          <p:grpSpPr>
            <a:xfrm>
              <a:off x="6419088" y="1005840"/>
              <a:ext cx="5394960" cy="2148840"/>
              <a:chOff x="6309360" y="1005840"/>
              <a:chExt cx="5394960" cy="2148840"/>
            </a:xfrm>
          </p:grpSpPr>
          <p:sp>
            <p:nvSpPr>
              <p:cNvPr id="9" name="Shape 7"/>
              <p:cNvSpPr/>
              <p:nvPr/>
            </p:nvSpPr>
            <p:spPr>
              <a:xfrm>
                <a:off x="6309360" y="1005840"/>
                <a:ext cx="5394960" cy="2148840"/>
              </a:xfrm>
              <a:prstGeom prst="roundRect">
                <a:avLst>
                  <a:gd name="adj" fmla="val 4255"/>
                </a:avLst>
              </a:prstGeom>
              <a:solidFill>
                <a:srgbClr val="FFFFFF"/>
              </a:solidFill>
              <a:ln/>
              <a:effectLst>
                <a:outerShdw blurRad="76200" dist="25400" dir="8100000" algn="bl" rotWithShape="0">
                  <a:srgbClr val="000000">
                    <a:alpha val="7000"/>
                  </a:srgbClr>
                </a:outerShdw>
              </a:effectLst>
            </p:spPr>
          </p:sp>
          <p:sp>
            <p:nvSpPr>
              <p:cNvPr id="11" name="Text 9"/>
              <p:cNvSpPr/>
              <p:nvPr/>
            </p:nvSpPr>
            <p:spPr>
              <a:xfrm>
                <a:off x="6629400" y="1234440"/>
                <a:ext cx="484632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200" dirty="0">
                    <a:solidFill>
                      <a:srgbClr val="1B4F72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২,সমস্যা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 10"/>
              <p:cNvSpPr/>
              <p:nvPr/>
            </p:nvSpPr>
            <p:spPr>
              <a:xfrm>
                <a:off x="6629400" y="1691640"/>
                <a:ext cx="4846320" cy="12344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কাজ বাড়তে থাকলে কর্মী নিয়োগ দিল। কিন্তু কে কী করবে, কখন শেষ করতে হবে—কেউ জানত না। কাজ এলোমেলো হয়ে গেল।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6AD515A-4D4A-FAF6-E42D-6BD1C384AE2D}"/>
              </a:ext>
            </a:extLst>
          </p:cNvPr>
          <p:cNvGrpSpPr/>
          <p:nvPr/>
        </p:nvGrpSpPr>
        <p:grpSpPr>
          <a:xfrm>
            <a:off x="640080" y="3383280"/>
            <a:ext cx="5504688" cy="2148840"/>
            <a:chOff x="640080" y="3383280"/>
            <a:chExt cx="5504688" cy="2148840"/>
          </a:xfrm>
        </p:grpSpPr>
        <p:sp>
          <p:nvSpPr>
            <p:cNvPr id="14" name="Shape 12"/>
            <p:cNvSpPr/>
            <p:nvPr/>
          </p:nvSpPr>
          <p:spPr>
            <a:xfrm>
              <a:off x="640080" y="3383280"/>
              <a:ext cx="109728" cy="2148840"/>
            </a:xfrm>
            <a:prstGeom prst="rect">
              <a:avLst/>
            </a:prstGeom>
            <a:solidFill>
              <a:srgbClr val="1B4F72"/>
            </a:solidFill>
            <a:ln/>
          </p:spPr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A7F16B6-744D-178C-7389-1D831EFF7F80}"/>
                </a:ext>
              </a:extLst>
            </p:cNvPr>
            <p:cNvGrpSpPr/>
            <p:nvPr/>
          </p:nvGrpSpPr>
          <p:grpSpPr>
            <a:xfrm>
              <a:off x="749808" y="3383280"/>
              <a:ext cx="5394960" cy="2148840"/>
              <a:chOff x="640080" y="3383280"/>
              <a:chExt cx="5394960" cy="2148840"/>
            </a:xfrm>
          </p:grpSpPr>
          <p:sp>
            <p:nvSpPr>
              <p:cNvPr id="13" name="Shape 11"/>
              <p:cNvSpPr/>
              <p:nvPr/>
            </p:nvSpPr>
            <p:spPr>
              <a:xfrm>
                <a:off x="640080" y="3383280"/>
                <a:ext cx="5394960" cy="2148840"/>
              </a:xfrm>
              <a:prstGeom prst="roundRect">
                <a:avLst>
                  <a:gd name="adj" fmla="val 4255"/>
                </a:avLst>
              </a:prstGeom>
              <a:solidFill>
                <a:srgbClr val="FFFFFF"/>
              </a:solidFill>
              <a:ln/>
              <a:effectLst>
                <a:outerShdw blurRad="76200" dist="25400" dir="8100000" algn="bl" rotWithShape="0">
                  <a:srgbClr val="000000">
                    <a:alpha val="7000"/>
                  </a:srgbClr>
                </a:outerShdw>
              </a:effectLst>
            </p:spPr>
          </p:sp>
          <p:sp>
            <p:nvSpPr>
              <p:cNvPr id="15" name="Text 13"/>
              <p:cNvSpPr/>
              <p:nvPr/>
            </p:nvSpPr>
            <p:spPr>
              <a:xfrm>
                <a:off x="960120" y="3611880"/>
                <a:ext cx="484632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B4F72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৩.সমাধান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6" name="Text 14"/>
              <p:cNvSpPr/>
              <p:nvPr/>
            </p:nvSpPr>
            <p:spPr>
              <a:xfrm>
                <a:off x="960120" y="4069080"/>
                <a:ext cx="4846320" cy="12344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রাজিব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বুঝল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-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শুধু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ব্যবসা শুরু করলেই হয় না। সঠিক ব্যবস্থাপনা করতে হয়। সে পরিকল্পনা করল, কাজ ভাগ করে দিল।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96AB99-6C77-1DDF-E706-DF5E02EC10E0}"/>
              </a:ext>
            </a:extLst>
          </p:cNvPr>
          <p:cNvGrpSpPr/>
          <p:nvPr/>
        </p:nvGrpSpPr>
        <p:grpSpPr>
          <a:xfrm>
            <a:off x="6309360" y="3383280"/>
            <a:ext cx="5394960" cy="2148840"/>
            <a:chOff x="6309360" y="3383280"/>
            <a:chExt cx="5394960" cy="2148840"/>
          </a:xfrm>
        </p:grpSpPr>
        <p:sp>
          <p:nvSpPr>
            <p:cNvPr id="17" name="Shape 15"/>
            <p:cNvSpPr/>
            <p:nvPr/>
          </p:nvSpPr>
          <p:spPr>
            <a:xfrm>
              <a:off x="6309360" y="3383280"/>
              <a:ext cx="5394960" cy="2148840"/>
            </a:xfrm>
            <a:prstGeom prst="roundRect">
              <a:avLst>
                <a:gd name="adj" fmla="val 4255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6309360" y="3383280"/>
              <a:ext cx="109728" cy="214884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6629400" y="3611880"/>
              <a:ext cx="4846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৪.ফল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6629400" y="4069080"/>
              <a:ext cx="4846320" cy="1234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ধীরে ধীরে দোকান “হাসি-খুশি নকশী ঘর” নামে পরিচিত হয়ে উঠল।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65CFF-2E83-E573-3C1C-D12CF875F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6">
            <a:extLst>
              <a:ext uri="{FF2B5EF4-FFF2-40B4-BE49-F238E27FC236}">
                <a16:creationId xmlns:a16="http://schemas.microsoft.com/office/drawing/2014/main" id="{92240A16-D3C9-C57E-C41A-BC75450E4B7E}"/>
              </a:ext>
            </a:extLst>
          </p:cNvPr>
          <p:cNvSpPr/>
          <p:nvPr/>
        </p:nvSpPr>
        <p:spPr>
          <a:xfrm>
            <a:off x="2119085" y="3233929"/>
            <a:ext cx="8084458" cy="9104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ব্যবস্থাপনা • পরিকল্পনা • সংগঠিতকরণ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0F586B-CBFA-9EED-76A4-B66C32B87AD6}"/>
              </a:ext>
            </a:extLst>
          </p:cNvPr>
          <p:cNvGrpSpPr/>
          <p:nvPr/>
        </p:nvGrpSpPr>
        <p:grpSpPr>
          <a:xfrm>
            <a:off x="640080" y="1280160"/>
            <a:ext cx="10972800" cy="3794978"/>
            <a:chOff x="640080" y="1280160"/>
            <a:chExt cx="10972800" cy="3794978"/>
          </a:xfrm>
        </p:grpSpPr>
        <p:sp>
          <p:nvSpPr>
            <p:cNvPr id="3" name="Text 1">
              <a:extLst>
                <a:ext uri="{FF2B5EF4-FFF2-40B4-BE49-F238E27FC236}">
                  <a16:creationId xmlns:a16="http://schemas.microsoft.com/office/drawing/2014/main" id="{81F19B6C-4E83-0707-49A9-5343B7E9D312}"/>
                </a:ext>
              </a:extLst>
            </p:cNvPr>
            <p:cNvSpPr/>
            <p:nvPr/>
          </p:nvSpPr>
          <p:spPr>
            <a:xfrm>
              <a:off x="640080" y="1280160"/>
              <a:ext cx="109728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4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উদ্যোগ</a:t>
              </a:r>
              <a:r>
                <a:rPr lang="en-US" sz="4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| </a:t>
              </a:r>
              <a:r>
                <a:rPr lang="en-US" sz="4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নবম-দশম</a:t>
              </a:r>
              <a:r>
                <a:rPr lang="en-US" sz="4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শ্রেণি</a:t>
              </a:r>
              <a:endParaRPr lang="en-US" sz="4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 2">
              <a:extLst>
                <a:ext uri="{FF2B5EF4-FFF2-40B4-BE49-F238E27FC236}">
                  <a16:creationId xmlns:a16="http://schemas.microsoft.com/office/drawing/2014/main" id="{E8C32855-46C2-FF42-C201-07A0A9B46D8B}"/>
                </a:ext>
              </a:extLst>
            </p:cNvPr>
            <p:cNvSpPr/>
            <p:nvPr/>
          </p:nvSpPr>
          <p:spPr>
            <a:xfrm>
              <a:off x="640080" y="1828800"/>
              <a:ext cx="109728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অষ্টম অধ্যায়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Text 3">
              <a:extLst>
                <a:ext uri="{FF2B5EF4-FFF2-40B4-BE49-F238E27FC236}">
                  <a16:creationId xmlns:a16="http://schemas.microsoft.com/office/drawing/2014/main" id="{93383CE0-E8E9-44CB-E0C2-2CABCE117115}"/>
                </a:ext>
              </a:extLst>
            </p:cNvPr>
            <p:cNvSpPr/>
            <p:nvPr/>
          </p:nvSpPr>
          <p:spPr>
            <a:xfrm>
              <a:off x="2888343" y="2304288"/>
              <a:ext cx="6995886" cy="68158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4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প্রতিষ্ঠানের</a:t>
              </a:r>
              <a:r>
                <a:rPr lang="en-US" sz="4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ব্যবস্থাপনা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Shape 5">
              <a:extLst>
                <a:ext uri="{FF2B5EF4-FFF2-40B4-BE49-F238E27FC236}">
                  <a16:creationId xmlns:a16="http://schemas.microsoft.com/office/drawing/2014/main" id="{F1C738D1-2220-7B3B-F350-2125D5F6C126}"/>
                </a:ext>
              </a:extLst>
            </p:cNvPr>
            <p:cNvSpPr/>
            <p:nvPr/>
          </p:nvSpPr>
          <p:spPr>
            <a:xfrm>
              <a:off x="2454365" y="4426857"/>
              <a:ext cx="6646091" cy="158495"/>
            </a:xfrm>
            <a:prstGeom prst="rect">
              <a:avLst/>
            </a:prstGeom>
            <a:solidFill>
              <a:srgbClr val="00B050"/>
            </a:solidFill>
            <a:ln/>
          </p:spPr>
        </p:sp>
        <p:sp>
          <p:nvSpPr>
            <p:cNvPr id="11" name="Text 4">
              <a:extLst>
                <a:ext uri="{FF2B5EF4-FFF2-40B4-BE49-F238E27FC236}">
                  <a16:creationId xmlns:a16="http://schemas.microsoft.com/office/drawing/2014/main" id="{966D52E6-730E-A9D2-3471-5A299CF42F9B}"/>
                </a:ext>
              </a:extLst>
            </p:cNvPr>
            <p:cNvSpPr/>
            <p:nvPr/>
          </p:nvSpPr>
          <p:spPr>
            <a:xfrm>
              <a:off x="1059543" y="4709378"/>
              <a:ext cx="91440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প্রথম ক্লাস  •  অংশ-১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4261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794760" y="637540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3657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 শিখনফল</a:t>
            </a:r>
            <a:endParaRPr lang="en-US" sz="40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1508760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০১</a:t>
            </a:r>
            <a:endParaRPr lang="en-US" sz="18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728CA2-F79E-243B-1DC2-1ADCCC7ED027}"/>
              </a:ext>
            </a:extLst>
          </p:cNvPr>
          <p:cNvGrpSpPr/>
          <p:nvPr/>
        </p:nvGrpSpPr>
        <p:grpSpPr>
          <a:xfrm>
            <a:off x="640080" y="2613297"/>
            <a:ext cx="10789920" cy="1143000"/>
            <a:chOff x="640080" y="2613297"/>
            <a:chExt cx="10881360" cy="1143000"/>
          </a:xfrm>
        </p:grpSpPr>
        <p:sp>
          <p:nvSpPr>
            <p:cNvPr id="9" name="Shape 7"/>
            <p:cNvSpPr/>
            <p:nvPr/>
          </p:nvSpPr>
          <p:spPr>
            <a:xfrm>
              <a:off x="640080" y="2613297"/>
              <a:ext cx="10881360" cy="1143000"/>
            </a:xfrm>
            <a:prstGeom prst="roundRect">
              <a:avLst>
                <a:gd name="adj" fmla="val 8000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en-US" dirty="0"/>
                <a:t>,</a:t>
              </a:r>
            </a:p>
          </p:txBody>
        </p:sp>
        <p:sp>
          <p:nvSpPr>
            <p:cNvPr id="11" name="Text 9"/>
            <p:cNvSpPr/>
            <p:nvPr/>
          </p:nvSpPr>
          <p:spPr>
            <a:xfrm>
              <a:off x="822960" y="2933337"/>
              <a:ext cx="82296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০২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1920240" y="2933337"/>
              <a:ext cx="914400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পরিকল্পনার ধারণা ও প্রয়োজনীয়তা বর্ণনা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10513CE-14E8-C33C-347A-A194A1897838}"/>
              </a:ext>
            </a:extLst>
          </p:cNvPr>
          <p:cNvGrpSpPr/>
          <p:nvPr/>
        </p:nvGrpSpPr>
        <p:grpSpPr>
          <a:xfrm>
            <a:off x="640080" y="1188720"/>
            <a:ext cx="10728960" cy="1143000"/>
            <a:chOff x="640080" y="1188720"/>
            <a:chExt cx="10881360" cy="114300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8F1AA55-B4FE-4F85-58A8-3105167920B2}"/>
                </a:ext>
              </a:extLst>
            </p:cNvPr>
            <p:cNvGrpSpPr/>
            <p:nvPr/>
          </p:nvGrpSpPr>
          <p:grpSpPr>
            <a:xfrm>
              <a:off x="640080" y="1188720"/>
              <a:ext cx="10881360" cy="1143000"/>
              <a:chOff x="640080" y="1188720"/>
              <a:chExt cx="10881360" cy="1143000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640080" y="1188720"/>
                <a:ext cx="10881360" cy="1143000"/>
              </a:xfrm>
              <a:prstGeom prst="roundRect">
                <a:avLst>
                  <a:gd name="adj" fmla="val 8000"/>
                </a:avLst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</p:sp>
          <p:sp>
            <p:nvSpPr>
              <p:cNvPr id="8" name="Text 6"/>
              <p:cNvSpPr/>
              <p:nvPr/>
            </p:nvSpPr>
            <p:spPr>
              <a:xfrm>
                <a:off x="1920240" y="1508760"/>
                <a:ext cx="914400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ব্যবস্থাপনার ধারণা ও কার্যাবলি ব্যাখ্যা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করতে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পারব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,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368FD4-C382-8741-995E-4FF2B7F25804}"/>
                </a:ext>
              </a:extLst>
            </p:cNvPr>
            <p:cNvSpPr txBox="1"/>
            <p:nvPr/>
          </p:nvSpPr>
          <p:spPr>
            <a:xfrm>
              <a:off x="928914" y="1508760"/>
              <a:ext cx="822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০১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5B528BC-F313-0FB8-3E18-0A782C2A1B05}"/>
              </a:ext>
            </a:extLst>
          </p:cNvPr>
          <p:cNvGrpSpPr/>
          <p:nvPr/>
        </p:nvGrpSpPr>
        <p:grpSpPr>
          <a:xfrm>
            <a:off x="548640" y="3990703"/>
            <a:ext cx="10881360" cy="1143000"/>
            <a:chOff x="548640" y="3990703"/>
            <a:chExt cx="10881360" cy="1143000"/>
          </a:xfrm>
        </p:grpSpPr>
        <p:sp>
          <p:nvSpPr>
            <p:cNvPr id="13" name="Shape 11"/>
            <p:cNvSpPr/>
            <p:nvPr/>
          </p:nvSpPr>
          <p:spPr>
            <a:xfrm>
              <a:off x="548640" y="3990703"/>
              <a:ext cx="10881360" cy="1143000"/>
            </a:xfrm>
            <a:prstGeom prst="roundRect">
              <a:avLst>
                <a:gd name="adj" fmla="val 8000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1920240" y="4251960"/>
              <a:ext cx="914400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সংগঠিতকরণের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ধারণা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গুরুত্ব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ব্যাখ্যা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A2F5BC-FF60-2E2C-A468-A875F4CEA08E}"/>
                </a:ext>
              </a:extLst>
            </p:cNvPr>
            <p:cNvSpPr txBox="1"/>
            <p:nvPr/>
          </p:nvSpPr>
          <p:spPr>
            <a:xfrm>
              <a:off x="852714" y="4300593"/>
              <a:ext cx="8229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০৩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025400" y="642366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206240" y="320040"/>
            <a:ext cx="505030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ব্যবস্থাপনার ধারণা</a:t>
            </a:r>
            <a:endParaRPr lang="en-US" sz="44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280160"/>
            <a:ext cx="10881360" cy="132588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70560" y="1325880"/>
            <a:ext cx="10850880" cy="123444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ব্যবস্থাপনা হচ্ছে অন্য লোকদের সামর্থ্যকে কাজে লাগিয়ে কোনো কাজ করিয়ে নেওয়ার দক্ষতা ও কৌশল।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0080" y="2880360"/>
            <a:ext cx="10881360" cy="2651760"/>
          </a:xfrm>
          <a:prstGeom prst="roundRect">
            <a:avLst>
              <a:gd name="adj" fmla="val 3448"/>
            </a:avLst>
          </a:prstGeom>
          <a:solidFill>
            <a:srgbClr val="EBF5FB"/>
          </a:solidFill>
          <a:ln/>
        </p:spPr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B19FEF-FB00-EC60-413D-62D090526FF9}"/>
              </a:ext>
            </a:extLst>
          </p:cNvPr>
          <p:cNvGrpSpPr/>
          <p:nvPr/>
        </p:nvGrpSpPr>
        <p:grpSpPr>
          <a:xfrm>
            <a:off x="914400" y="3337560"/>
            <a:ext cx="10332720" cy="1645920"/>
            <a:chOff x="914400" y="3337560"/>
            <a:chExt cx="10332720" cy="1645920"/>
          </a:xfrm>
        </p:grpSpPr>
        <p:sp>
          <p:nvSpPr>
            <p:cNvPr id="8" name="Text 6"/>
            <p:cNvSpPr/>
            <p:nvPr/>
          </p:nvSpPr>
          <p:spPr>
            <a:xfrm>
              <a:off x="914400" y="3337560"/>
              <a:ext cx="103327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B4F72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হেনরি ফেওল (আধুনিক ব্যবস্থাপনার জনক)</a:t>
              </a:r>
              <a:endParaRPr lang="en-US" sz="32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914400" y="4009292"/>
              <a:ext cx="10332720" cy="9741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i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“ব্যবস্থাপনা হলো পূর্বানুমান ও পরিকল্পনা, সংগঠিতকরণ, নির্দেশনা, সমন্বয়সাধন ও নিয়ন্ত্রণের সমষ্টি।”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312942" y="624957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704264"/>
            <a:ext cx="10972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ব্যবস্থাপনার কার্যাবলি</a:t>
            </a:r>
            <a:endParaRPr lang="en-US" sz="48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6882" y="2171700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1</a:t>
            </a:r>
            <a:endParaRPr lang="en-US" sz="20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046469C-3E1E-281F-A95F-CF348E150A50}"/>
              </a:ext>
            </a:extLst>
          </p:cNvPr>
          <p:cNvGrpSpPr/>
          <p:nvPr/>
        </p:nvGrpSpPr>
        <p:grpSpPr>
          <a:xfrm>
            <a:off x="546882" y="1943100"/>
            <a:ext cx="1508760" cy="1623060"/>
            <a:chOff x="502920" y="1097280"/>
            <a:chExt cx="1508760" cy="1623060"/>
          </a:xfrm>
        </p:grpSpPr>
        <p:sp>
          <p:nvSpPr>
            <p:cNvPr id="5" name="Shape 3"/>
            <p:cNvSpPr/>
            <p:nvPr/>
          </p:nvSpPr>
          <p:spPr>
            <a:xfrm>
              <a:off x="502920" y="1097280"/>
              <a:ext cx="1508760" cy="1623060"/>
            </a:xfrm>
            <a:prstGeom prst="roundRect">
              <a:avLst>
                <a:gd name="adj" fmla="val 6061"/>
              </a:avLst>
            </a:prstGeom>
            <a:solidFill>
              <a:srgbClr val="1B4F7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594360" y="1486138"/>
              <a:ext cx="1325880" cy="8115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১,পরিকল্পনা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প্রণয়ন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2DCA6EE-490A-1A67-AAA3-571E89F52B3A}"/>
              </a:ext>
            </a:extLst>
          </p:cNvPr>
          <p:cNvGrpSpPr/>
          <p:nvPr/>
        </p:nvGrpSpPr>
        <p:grpSpPr>
          <a:xfrm>
            <a:off x="2192802" y="1943100"/>
            <a:ext cx="1508760" cy="1623060"/>
            <a:chOff x="2148840" y="1097280"/>
            <a:chExt cx="1508760" cy="1623060"/>
          </a:xfrm>
        </p:grpSpPr>
        <p:sp>
          <p:nvSpPr>
            <p:cNvPr id="8" name="Shape 6"/>
            <p:cNvSpPr/>
            <p:nvPr/>
          </p:nvSpPr>
          <p:spPr>
            <a:xfrm>
              <a:off x="2148840" y="1097280"/>
              <a:ext cx="1508760" cy="1623060"/>
            </a:xfrm>
            <a:prstGeom prst="roundRect">
              <a:avLst>
                <a:gd name="adj" fmla="val 6061"/>
              </a:avLst>
            </a:prstGeom>
            <a:solidFill>
              <a:srgbClr val="2874A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2240280" y="1211580"/>
              <a:ext cx="132588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২.সংগঠিতকরণ</a:t>
              </a:r>
              <a:endParaRPr lang="en-US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02B4865-FFC3-8F20-8122-CF50B5FE25ED}"/>
              </a:ext>
            </a:extLst>
          </p:cNvPr>
          <p:cNvGrpSpPr/>
          <p:nvPr/>
        </p:nvGrpSpPr>
        <p:grpSpPr>
          <a:xfrm>
            <a:off x="3838722" y="1943100"/>
            <a:ext cx="1508760" cy="1623060"/>
            <a:chOff x="3794760" y="1097280"/>
            <a:chExt cx="1508760" cy="1623060"/>
          </a:xfrm>
        </p:grpSpPr>
        <p:sp>
          <p:nvSpPr>
            <p:cNvPr id="11" name="Shape 9"/>
            <p:cNvSpPr/>
            <p:nvPr/>
          </p:nvSpPr>
          <p:spPr>
            <a:xfrm>
              <a:off x="3794760" y="1097280"/>
              <a:ext cx="1508760" cy="1623060"/>
            </a:xfrm>
            <a:prstGeom prst="roundRect">
              <a:avLst>
                <a:gd name="adj" fmla="val 6061"/>
              </a:avLst>
            </a:prstGeom>
            <a:solidFill>
              <a:srgbClr val="1E8449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3840480" y="1275764"/>
              <a:ext cx="132588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৩.কর্মীসংস্থান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00C22FF-4642-953A-939C-CAC4CBD86034}"/>
              </a:ext>
            </a:extLst>
          </p:cNvPr>
          <p:cNvGrpSpPr/>
          <p:nvPr/>
        </p:nvGrpSpPr>
        <p:grpSpPr>
          <a:xfrm>
            <a:off x="5484642" y="1943100"/>
            <a:ext cx="1508760" cy="1623060"/>
            <a:chOff x="5440680" y="1097280"/>
            <a:chExt cx="1508760" cy="1623060"/>
          </a:xfrm>
        </p:grpSpPr>
        <p:sp>
          <p:nvSpPr>
            <p:cNvPr id="14" name="Shape 12"/>
            <p:cNvSpPr/>
            <p:nvPr/>
          </p:nvSpPr>
          <p:spPr>
            <a:xfrm>
              <a:off x="5440680" y="1097280"/>
              <a:ext cx="1508760" cy="1623060"/>
            </a:xfrm>
            <a:prstGeom prst="roundRect">
              <a:avLst>
                <a:gd name="adj" fmla="val 6061"/>
              </a:avLst>
            </a:prstGeom>
            <a:solidFill>
              <a:srgbClr val="117A65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5463540" y="1325880"/>
              <a:ext cx="139446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৪.নির্দেশনা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C3EAF5A-3AC1-8F3F-94E8-51D74CA9572F}"/>
              </a:ext>
            </a:extLst>
          </p:cNvPr>
          <p:cNvGrpSpPr/>
          <p:nvPr/>
        </p:nvGrpSpPr>
        <p:grpSpPr>
          <a:xfrm>
            <a:off x="7130562" y="1943100"/>
            <a:ext cx="1508760" cy="1623060"/>
            <a:chOff x="7086600" y="1097280"/>
            <a:chExt cx="1508760" cy="1623060"/>
          </a:xfrm>
        </p:grpSpPr>
        <p:sp>
          <p:nvSpPr>
            <p:cNvPr id="17" name="Shape 15"/>
            <p:cNvSpPr/>
            <p:nvPr/>
          </p:nvSpPr>
          <p:spPr>
            <a:xfrm>
              <a:off x="7086600" y="1097280"/>
              <a:ext cx="1508760" cy="1623060"/>
            </a:xfrm>
            <a:prstGeom prst="roundRect">
              <a:avLst>
                <a:gd name="adj" fmla="val 6061"/>
              </a:avLst>
            </a:prstGeom>
            <a:solidFill>
              <a:srgbClr val="D68910"/>
            </a:solidFill>
            <a:ln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7162495" y="1325880"/>
              <a:ext cx="132588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৫.প্রেষণাদান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0B38528-4049-463E-EBF2-14AB1380C547}"/>
              </a:ext>
            </a:extLst>
          </p:cNvPr>
          <p:cNvGrpSpPr/>
          <p:nvPr/>
        </p:nvGrpSpPr>
        <p:grpSpPr>
          <a:xfrm>
            <a:off x="8776482" y="1943100"/>
            <a:ext cx="1508760" cy="1623060"/>
            <a:chOff x="8732520" y="1097280"/>
            <a:chExt cx="1508760" cy="1623060"/>
          </a:xfrm>
        </p:grpSpPr>
        <p:sp>
          <p:nvSpPr>
            <p:cNvPr id="20" name="Shape 18"/>
            <p:cNvSpPr/>
            <p:nvPr/>
          </p:nvSpPr>
          <p:spPr>
            <a:xfrm>
              <a:off x="8732520" y="1097280"/>
              <a:ext cx="1508760" cy="1623060"/>
            </a:xfrm>
            <a:prstGeom prst="roundRect">
              <a:avLst>
                <a:gd name="adj" fmla="val 6061"/>
              </a:avLst>
            </a:prstGeom>
            <a:solidFill>
              <a:srgbClr val="B9770E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8787032" y="1325880"/>
              <a:ext cx="132588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৬.সমন্বয়সাধন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EDBAC69-9C33-77A4-0A32-6435C99776F3}"/>
              </a:ext>
            </a:extLst>
          </p:cNvPr>
          <p:cNvGrpSpPr/>
          <p:nvPr/>
        </p:nvGrpSpPr>
        <p:grpSpPr>
          <a:xfrm>
            <a:off x="10422402" y="1943100"/>
            <a:ext cx="1508760" cy="1623060"/>
            <a:chOff x="10378440" y="1097280"/>
            <a:chExt cx="1508760" cy="1623060"/>
          </a:xfrm>
        </p:grpSpPr>
        <p:sp>
          <p:nvSpPr>
            <p:cNvPr id="23" name="Shape 21"/>
            <p:cNvSpPr/>
            <p:nvPr/>
          </p:nvSpPr>
          <p:spPr>
            <a:xfrm>
              <a:off x="10378440" y="1097280"/>
              <a:ext cx="1508760" cy="1623060"/>
            </a:xfrm>
            <a:prstGeom prst="roundRect">
              <a:avLst>
                <a:gd name="adj" fmla="val 6061"/>
              </a:avLst>
            </a:prstGeom>
            <a:solidFill>
              <a:srgbClr val="922B21"/>
            </a:solidFill>
            <a:ln/>
          </p:spPr>
        </p:sp>
        <p:sp>
          <p:nvSpPr>
            <p:cNvPr id="25" name="Text 23"/>
            <p:cNvSpPr/>
            <p:nvPr/>
          </p:nvSpPr>
          <p:spPr>
            <a:xfrm>
              <a:off x="10469880" y="1371600"/>
              <a:ext cx="132588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৭.নিয়ন্ত্রণ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6" name="Shape 24"/>
          <p:cNvSpPr/>
          <p:nvPr/>
        </p:nvSpPr>
        <p:spPr>
          <a:xfrm>
            <a:off x="640080" y="3657600"/>
            <a:ext cx="1088136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914400" y="388620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4F7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মনে রাখো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914400" y="4343400"/>
            <a:ext cx="10332720" cy="123444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পূর্বনির্ধারিত লক্ষ্য অর্জনের জন্য সম্পাদিত এসব কার্যাবলিকেই ব্যবস্থাপনা বলা হয়। প্রতিষ্ঠানের সকল মানবিক ও অন্যান্য উপাদানকে দক্ষতার সাথে পরিচালনার মাধ্যমে লক্ষ্য অর্জন করাই ব্যবস্থাপনার মূল উদ্দেশ্য।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pattFill prst="pct5">
          <a:fgClr>
            <a:srgbClr val="F8F5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580227" y="6450037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পরিকল্পনার ধারণা</a:t>
            </a:r>
            <a:endParaRPr lang="en-US" sz="36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960119"/>
            <a:ext cx="10881360" cy="1839351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14400" y="1167618"/>
            <a:ext cx="10332720" cy="151931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কোনো কাজ শুরু করার পূর্বে সে বিষয়ে চিন্তা-ভাবনা বা আগাম সিদ্ধান্তই হলো পরিকল্পনা।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কী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কাজ করতে হবে, কীভাবে, কখন, কোথায়, কত সময়ে—এসব বিষয়ে অগ্রিম সিদ্ধান্ত গ্রহণের প্রক্রিয়াকে পরিকল্পনা বলে।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743200" y="3017520"/>
            <a:ext cx="6063175" cy="365760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  <a:lin ang="5400000" scaled="0"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B4F72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পরিকল্পনার মূল প্রশ্নসমূহ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54380" y="4170193"/>
            <a:ext cx="2103120" cy="1208062"/>
          </a:xfrm>
          <a:prstGeom prst="roundRect">
            <a:avLst>
              <a:gd name="adj" fmla="val 454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sp>
      <p:sp>
        <p:nvSpPr>
          <p:cNvPr id="9" name="Text 7"/>
          <p:cNvSpPr/>
          <p:nvPr/>
        </p:nvSpPr>
        <p:spPr>
          <a:xfrm>
            <a:off x="822960" y="44577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কী করা হবে?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971800" y="4164036"/>
            <a:ext cx="2103120" cy="1208063"/>
          </a:xfrm>
          <a:prstGeom prst="roundRect">
            <a:avLst>
              <a:gd name="adj" fmla="val 4545"/>
            </a:avLst>
          </a:prstGeom>
          <a:solidFill>
            <a:srgbClr val="2874A6"/>
          </a:solidFill>
          <a:ln/>
        </p:spPr>
      </p:sp>
      <p:sp>
        <p:nvSpPr>
          <p:cNvPr id="11" name="Text 9"/>
          <p:cNvSpPr/>
          <p:nvPr/>
        </p:nvSpPr>
        <p:spPr>
          <a:xfrm>
            <a:off x="3063240" y="44577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কীভাবে করা হবে?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212080" y="4164036"/>
            <a:ext cx="2103120" cy="1208064"/>
          </a:xfrm>
          <a:prstGeom prst="roundRect">
            <a:avLst>
              <a:gd name="adj" fmla="val 4545"/>
            </a:avLst>
          </a:prstGeom>
          <a:solidFill>
            <a:srgbClr val="1B4F72"/>
          </a:solidFill>
          <a:ln/>
        </p:spPr>
      </p:sp>
      <p:sp>
        <p:nvSpPr>
          <p:cNvPr id="13" name="Text 11"/>
          <p:cNvSpPr/>
          <p:nvPr/>
        </p:nvSpPr>
        <p:spPr>
          <a:xfrm>
            <a:off x="5303520" y="44577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কখন করা হবে?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452360" y="4164036"/>
            <a:ext cx="2103120" cy="1208063"/>
          </a:xfrm>
          <a:prstGeom prst="roundRect">
            <a:avLst>
              <a:gd name="adj" fmla="val 4545"/>
            </a:avLst>
          </a:prstGeom>
          <a:solidFill>
            <a:srgbClr val="2874A6"/>
          </a:solidFill>
          <a:ln/>
        </p:spPr>
      </p:sp>
      <p:sp>
        <p:nvSpPr>
          <p:cNvPr id="15" name="Text 13"/>
          <p:cNvSpPr/>
          <p:nvPr/>
        </p:nvSpPr>
        <p:spPr>
          <a:xfrm>
            <a:off x="7543800" y="44577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কোথায় করা হবে?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692640" y="4164036"/>
            <a:ext cx="2103120" cy="1208063"/>
          </a:xfrm>
          <a:prstGeom prst="roundRect">
            <a:avLst>
              <a:gd name="adj" fmla="val 4545"/>
            </a:avLst>
          </a:prstGeom>
          <a:solidFill>
            <a:srgbClr val="1B4F72"/>
          </a:solidFill>
          <a:ln/>
        </p:spPr>
      </p:sp>
      <p:sp>
        <p:nvSpPr>
          <p:cNvPr id="17" name="Text 15"/>
          <p:cNvSpPr/>
          <p:nvPr/>
        </p:nvSpPr>
        <p:spPr>
          <a:xfrm>
            <a:off x="9784080" y="44577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কত সময়ে শেষ?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114800" y="630936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পরিকল্পনার প্রয়োজনীয়তা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A80F4B4-2B79-D326-4473-526CC2A9CE74}"/>
              </a:ext>
            </a:extLst>
          </p:cNvPr>
          <p:cNvGrpSpPr/>
          <p:nvPr/>
        </p:nvGrpSpPr>
        <p:grpSpPr>
          <a:xfrm>
            <a:off x="701040" y="914400"/>
            <a:ext cx="5394960" cy="2103120"/>
            <a:chOff x="640080" y="1051560"/>
            <a:chExt cx="5394960" cy="210312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Shape 3"/>
            <p:cNvSpPr/>
            <p:nvPr/>
          </p:nvSpPr>
          <p:spPr>
            <a:xfrm>
              <a:off x="640080" y="1051560"/>
              <a:ext cx="5394960" cy="2103120"/>
            </a:xfrm>
            <a:prstGeom prst="roundRect">
              <a:avLst>
                <a:gd name="adj" fmla="val 4348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914400" y="1554480"/>
              <a:ext cx="822960" cy="822960"/>
            </a:xfrm>
            <a:prstGeom prst="ellipse">
              <a:avLst/>
            </a:prstGeom>
            <a:grpFill/>
            <a:ln/>
          </p:spPr>
        </p:sp>
        <p:sp>
          <p:nvSpPr>
            <p:cNvPr id="7" name="Text 5"/>
            <p:cNvSpPr/>
            <p:nvPr/>
          </p:nvSpPr>
          <p:spPr>
            <a:xfrm>
              <a:off x="1648692" y="1280160"/>
              <a:ext cx="822960" cy="548640"/>
            </a:xfrm>
            <a:prstGeom prst="rect">
              <a:avLst/>
            </a:prstGeom>
            <a:solidFill>
              <a:schemeClr val="tx1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</a:t>
              </a:r>
              <a:endParaRPr lang="en-US" sz="2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2579715" y="1337656"/>
              <a:ext cx="2385753" cy="5029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লক্ষ্য অর্জন সহজ হয়</a:t>
              </a:r>
              <a:endParaRPr lang="en-US" sz="24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2011680" y="2057400"/>
              <a:ext cx="3749040" cy="7315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স্পষ্ট পরিকল্পনা থাকলে লক্ষ্যে পৌঁছানো সহজ হয়।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D729E1A-E4F1-37E0-C6E4-38A02B4BC38D}"/>
              </a:ext>
            </a:extLst>
          </p:cNvPr>
          <p:cNvGrpSpPr/>
          <p:nvPr/>
        </p:nvGrpSpPr>
        <p:grpSpPr>
          <a:xfrm>
            <a:off x="6370320" y="949036"/>
            <a:ext cx="5394960" cy="2103120"/>
            <a:chOff x="6309360" y="1051560"/>
            <a:chExt cx="5394960" cy="210312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Shape 8"/>
            <p:cNvSpPr/>
            <p:nvPr/>
          </p:nvSpPr>
          <p:spPr>
            <a:xfrm>
              <a:off x="6309360" y="1051560"/>
              <a:ext cx="5394960" cy="2103120"/>
            </a:xfrm>
            <a:prstGeom prst="roundRect">
              <a:avLst>
                <a:gd name="adj" fmla="val 4348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1" name="Shape 9"/>
            <p:cNvSpPr/>
            <p:nvPr/>
          </p:nvSpPr>
          <p:spPr>
            <a:xfrm>
              <a:off x="6583680" y="1554480"/>
              <a:ext cx="822960" cy="822960"/>
            </a:xfrm>
            <a:prstGeom prst="ellipse">
              <a:avLst/>
            </a:prstGeom>
            <a:grpFill/>
            <a:ln/>
          </p:spPr>
        </p:sp>
        <p:sp>
          <p:nvSpPr>
            <p:cNvPr id="12" name="Text 10"/>
            <p:cNvSpPr/>
            <p:nvPr/>
          </p:nvSpPr>
          <p:spPr>
            <a:xfrm>
              <a:off x="7514703" y="1437409"/>
              <a:ext cx="822960" cy="548640"/>
            </a:xfrm>
            <a:prstGeom prst="rect">
              <a:avLst/>
            </a:prstGeom>
            <a:solidFill>
              <a:schemeClr val="accent2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</a:t>
              </a:r>
              <a:endParaRPr lang="en-US" sz="2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8611984" y="1417320"/>
              <a:ext cx="2818015" cy="5029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সম্পদের অপচয় রোধ</a:t>
              </a:r>
              <a:endParaRPr lang="en-US" sz="24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7406640" y="2057400"/>
              <a:ext cx="4206240" cy="7315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সময়, অর্থ ও শ্রমের অপচয় কমে যায়।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89B7A3-34FB-4E16-5DBE-EBF2E43090B2}"/>
              </a:ext>
            </a:extLst>
          </p:cNvPr>
          <p:cNvGrpSpPr/>
          <p:nvPr/>
        </p:nvGrpSpPr>
        <p:grpSpPr>
          <a:xfrm>
            <a:off x="640080" y="3383280"/>
            <a:ext cx="5394960" cy="2103120"/>
            <a:chOff x="640080" y="3383280"/>
            <a:chExt cx="5394960" cy="210312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5" name="Shape 13"/>
            <p:cNvSpPr/>
            <p:nvPr/>
          </p:nvSpPr>
          <p:spPr>
            <a:xfrm>
              <a:off x="640080" y="3383280"/>
              <a:ext cx="5394960" cy="2103120"/>
            </a:xfrm>
            <a:prstGeom prst="roundRect">
              <a:avLst>
                <a:gd name="adj" fmla="val 4348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6" name="Shape 14"/>
            <p:cNvSpPr/>
            <p:nvPr/>
          </p:nvSpPr>
          <p:spPr>
            <a:xfrm>
              <a:off x="914400" y="3886200"/>
              <a:ext cx="822960" cy="822960"/>
            </a:xfrm>
            <a:prstGeom prst="ellipse">
              <a:avLst/>
            </a:prstGeom>
            <a:grpFill/>
            <a:ln/>
          </p:spPr>
        </p:sp>
        <p:sp>
          <p:nvSpPr>
            <p:cNvPr id="17" name="Text 15"/>
            <p:cNvSpPr/>
            <p:nvPr/>
          </p:nvSpPr>
          <p:spPr>
            <a:xfrm>
              <a:off x="1798320" y="3520440"/>
              <a:ext cx="822960" cy="548640"/>
            </a:xfrm>
            <a:prstGeom prst="rect">
              <a:avLst/>
            </a:prstGeom>
            <a:solidFill>
              <a:srgbClr val="FF0000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</a:t>
              </a:r>
              <a:endParaRPr lang="en-US" sz="2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2651067" y="3589020"/>
              <a:ext cx="2256905" cy="5029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A1A1A"/>
                  </a:solidFill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ঝুঁকি কমে</a:t>
              </a:r>
              <a:endParaRPr lang="en-US" sz="32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2011680" y="4389120"/>
              <a:ext cx="3749040" cy="7315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আগাম পরিকল্পনায় সম্ভাব্য ঝুঁকি চিহ্নিত করা যায়।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3A3520E-6E44-B972-E9D1-5AC5858C502E}"/>
              </a:ext>
            </a:extLst>
          </p:cNvPr>
          <p:cNvGrpSpPr/>
          <p:nvPr/>
        </p:nvGrpSpPr>
        <p:grpSpPr>
          <a:xfrm>
            <a:off x="6370320" y="3383280"/>
            <a:ext cx="5394960" cy="2103120"/>
            <a:chOff x="6370320" y="3343102"/>
            <a:chExt cx="5394960" cy="2103120"/>
          </a:xfrm>
        </p:grpSpPr>
        <p:sp>
          <p:nvSpPr>
            <p:cNvPr id="20" name="Shape 18"/>
            <p:cNvSpPr/>
            <p:nvPr/>
          </p:nvSpPr>
          <p:spPr>
            <a:xfrm>
              <a:off x="6370320" y="3343102"/>
              <a:ext cx="5394960" cy="2103120"/>
            </a:xfrm>
            <a:prstGeom prst="roundRect">
              <a:avLst>
                <a:gd name="adj" fmla="val 4348"/>
              </a:avLst>
            </a:prstGeom>
            <a:solidFill>
              <a:schemeClr val="accent2">
                <a:lumMod val="60000"/>
                <a:lumOff val="40000"/>
              </a:schemeClr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3" name="Text 21"/>
            <p:cNvSpPr/>
            <p:nvPr/>
          </p:nvSpPr>
          <p:spPr>
            <a:xfrm>
              <a:off x="8564880" y="3583478"/>
              <a:ext cx="2507673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দিকনির্দেশনা</a:t>
              </a:r>
              <a:endParaRPr lang="en-US" sz="24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 22"/>
            <p:cNvSpPr/>
            <p:nvPr/>
          </p:nvSpPr>
          <p:spPr>
            <a:xfrm>
              <a:off x="7741920" y="4348942"/>
              <a:ext cx="37490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কর্মীরা জানে কী করতে হবে এবং কীভাবে।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2" name="Text 5">
              <a:extLst>
                <a:ext uri="{FF2B5EF4-FFF2-40B4-BE49-F238E27FC236}">
                  <a16:creationId xmlns:a16="http://schemas.microsoft.com/office/drawing/2014/main" id="{54DC44A9-991A-9EA6-AFFA-A06AB12A0297}"/>
                </a:ext>
              </a:extLst>
            </p:cNvPr>
            <p:cNvSpPr/>
            <p:nvPr/>
          </p:nvSpPr>
          <p:spPr>
            <a:xfrm>
              <a:off x="7985760" y="3583478"/>
              <a:ext cx="822960" cy="548640"/>
            </a:xfrm>
            <a:prstGeom prst="rect">
              <a:avLst/>
            </a:prstGeom>
            <a:solidFill>
              <a:schemeClr val="accent6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৪</a:t>
              </a:r>
              <a:endParaRPr lang="en-US" sz="2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840480" y="637794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সংগঠিতকরণের ধারণা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091553A-AAC9-DCB9-8B52-E38DF9DC108A}"/>
              </a:ext>
            </a:extLst>
          </p:cNvPr>
          <p:cNvGrpSpPr/>
          <p:nvPr/>
        </p:nvGrpSpPr>
        <p:grpSpPr>
          <a:xfrm>
            <a:off x="640080" y="1234440"/>
            <a:ext cx="10881360" cy="1554480"/>
            <a:chOff x="640080" y="1234440"/>
            <a:chExt cx="10881360" cy="1554480"/>
          </a:xfrm>
        </p:grpSpPr>
        <p:sp>
          <p:nvSpPr>
            <p:cNvPr id="5" name="Shape 3"/>
            <p:cNvSpPr/>
            <p:nvPr/>
          </p:nvSpPr>
          <p:spPr>
            <a:xfrm>
              <a:off x="640080" y="1234440"/>
              <a:ext cx="10881360" cy="1554480"/>
            </a:xfrm>
            <a:prstGeom prst="roundRect">
              <a:avLst>
                <a:gd name="adj" fmla="val 4545"/>
              </a:avLst>
            </a:prstGeom>
            <a:solidFill>
              <a:srgbClr val="FFFFFF"/>
            </a:solidFill>
            <a:ln/>
            <a:effectLst>
              <a:outerShdw blurRad="101600" dist="25400" dir="81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6" name="Text 4"/>
            <p:cNvSpPr/>
            <p:nvPr/>
          </p:nvSpPr>
          <p:spPr>
            <a:xfrm>
              <a:off x="914400" y="1234440"/>
              <a:ext cx="10607040" cy="155448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পরিকল্পনা অনুযায়ী ব্যবসায়ের মানবিক ও বস্তুগত সকল প্রয়োজনীয় উপকরণ এবং সম্পদ সংগ্রহ ও সমন্বিত করে সেগুলোকে যথাযথভাবে ব্যবহার করার জন্য কর্মীদের মধ্যে দায়িত্ব ও ক্ষমতা বণ্টন সংক্রান্ত কাজকে বলা হয় সংগঠিতকরণ।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Text 5"/>
          <p:cNvSpPr/>
          <p:nvPr/>
        </p:nvSpPr>
        <p:spPr>
          <a:xfrm>
            <a:off x="3996397" y="3166110"/>
            <a:ext cx="49694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সংগঠিতকরণ প্রক্রিয়া</a:t>
            </a:r>
            <a:endParaRPr lang="en-US" sz="32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D1B72F-BBAB-077E-DE61-9CD308373F83}"/>
              </a:ext>
            </a:extLst>
          </p:cNvPr>
          <p:cNvGrpSpPr/>
          <p:nvPr/>
        </p:nvGrpSpPr>
        <p:grpSpPr>
          <a:xfrm>
            <a:off x="1097280" y="3794760"/>
            <a:ext cx="2697480" cy="1737360"/>
            <a:chOff x="1097280" y="3794760"/>
            <a:chExt cx="2697480" cy="1737360"/>
          </a:xfrm>
        </p:grpSpPr>
        <p:sp>
          <p:nvSpPr>
            <p:cNvPr id="8" name="Shape 6"/>
            <p:cNvSpPr/>
            <p:nvPr/>
          </p:nvSpPr>
          <p:spPr>
            <a:xfrm>
              <a:off x="1097280" y="3794760"/>
              <a:ext cx="2194560" cy="1737360"/>
            </a:xfrm>
            <a:prstGeom prst="roundRect">
              <a:avLst>
                <a:gd name="adj" fmla="val 5263"/>
              </a:avLst>
            </a:prstGeom>
            <a:solidFill>
              <a:srgbClr val="1B4F72"/>
            </a:solidFill>
            <a:ln/>
          </p:spPr>
        </p:sp>
        <p:sp>
          <p:nvSpPr>
            <p:cNvPr id="9" name="Text 7"/>
            <p:cNvSpPr/>
            <p:nvPr/>
          </p:nvSpPr>
          <p:spPr>
            <a:xfrm>
              <a:off x="1097280" y="3977640"/>
              <a:ext cx="21945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1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1234440" y="4480560"/>
              <a:ext cx="192024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উপকরণ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সংগ্রহ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3246120" y="4389120"/>
              <a:ext cx="5486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1B4F72"/>
                  </a:solidFill>
                  <a:latin typeface="FreeSans" pitchFamily="34" charset="0"/>
                  <a:ea typeface="FreeSans" pitchFamily="34" charset="-122"/>
                  <a:cs typeface="FreeSans" pitchFamily="34" charset="-120"/>
                </a:rPr>
                <a:t>→</a:t>
              </a:r>
              <a:endParaRPr lang="en-US" sz="28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96F314D-4146-F560-FD81-A1E91DAD4097}"/>
              </a:ext>
            </a:extLst>
          </p:cNvPr>
          <p:cNvGrpSpPr/>
          <p:nvPr/>
        </p:nvGrpSpPr>
        <p:grpSpPr>
          <a:xfrm>
            <a:off x="3840480" y="3794760"/>
            <a:ext cx="2697480" cy="1737360"/>
            <a:chOff x="3840480" y="3794760"/>
            <a:chExt cx="2697480" cy="1737360"/>
          </a:xfrm>
        </p:grpSpPr>
        <p:sp>
          <p:nvSpPr>
            <p:cNvPr id="12" name="Shape 10"/>
            <p:cNvSpPr/>
            <p:nvPr/>
          </p:nvSpPr>
          <p:spPr>
            <a:xfrm>
              <a:off x="3840480" y="3794760"/>
              <a:ext cx="2194560" cy="1737360"/>
            </a:xfrm>
            <a:prstGeom prst="roundRect">
              <a:avLst>
                <a:gd name="adj" fmla="val 5263"/>
              </a:avLst>
            </a:prstGeom>
            <a:solidFill>
              <a:srgbClr val="1B4F72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3840480" y="3977640"/>
              <a:ext cx="21945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2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3977640" y="4480560"/>
              <a:ext cx="192024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দায়িত্ব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বণ্টন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5989320" y="4389120"/>
              <a:ext cx="5486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1B4F72"/>
                  </a:solidFill>
                  <a:latin typeface="FreeSans" pitchFamily="34" charset="0"/>
                  <a:ea typeface="FreeSans" pitchFamily="34" charset="-122"/>
                  <a:cs typeface="FreeSans" pitchFamily="34" charset="-120"/>
                </a:rPr>
                <a:t>→</a:t>
              </a:r>
              <a:endParaRPr lang="en-US" sz="28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E030B86-7C3B-6515-00D8-24CB1ECFAB54}"/>
              </a:ext>
            </a:extLst>
          </p:cNvPr>
          <p:cNvGrpSpPr/>
          <p:nvPr/>
        </p:nvGrpSpPr>
        <p:grpSpPr>
          <a:xfrm>
            <a:off x="6583680" y="3794760"/>
            <a:ext cx="2697480" cy="1737360"/>
            <a:chOff x="6583680" y="3794760"/>
            <a:chExt cx="2697480" cy="1737360"/>
          </a:xfrm>
        </p:grpSpPr>
        <p:sp>
          <p:nvSpPr>
            <p:cNvPr id="16" name="Shape 14"/>
            <p:cNvSpPr/>
            <p:nvPr/>
          </p:nvSpPr>
          <p:spPr>
            <a:xfrm>
              <a:off x="6583680" y="3794760"/>
              <a:ext cx="2194560" cy="1737360"/>
            </a:xfrm>
            <a:prstGeom prst="roundRect">
              <a:avLst>
                <a:gd name="adj" fmla="val 5263"/>
              </a:avLst>
            </a:prstGeom>
            <a:solidFill>
              <a:srgbClr val="1B4F72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583680" y="3977640"/>
              <a:ext cx="21945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3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6720840" y="4480560"/>
              <a:ext cx="192024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ক্ষমতা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প্রদান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8732520" y="4389120"/>
              <a:ext cx="5486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1B4F72"/>
                  </a:solidFill>
                  <a:latin typeface="FreeSans" pitchFamily="34" charset="0"/>
                  <a:ea typeface="FreeSans" pitchFamily="34" charset="-122"/>
                  <a:cs typeface="FreeSans" pitchFamily="34" charset="-120"/>
                </a:rPr>
                <a:t>→</a:t>
              </a:r>
              <a:endParaRPr lang="en-US" sz="28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D6C4B5-199E-C9C7-C6FE-CF4C598AE956}"/>
              </a:ext>
            </a:extLst>
          </p:cNvPr>
          <p:cNvGrpSpPr/>
          <p:nvPr/>
        </p:nvGrpSpPr>
        <p:grpSpPr>
          <a:xfrm>
            <a:off x="9326880" y="3794760"/>
            <a:ext cx="2194560" cy="1737360"/>
            <a:chOff x="9326880" y="3794760"/>
            <a:chExt cx="2194560" cy="1737360"/>
          </a:xfrm>
        </p:grpSpPr>
        <p:sp>
          <p:nvSpPr>
            <p:cNvPr id="20" name="Shape 18"/>
            <p:cNvSpPr/>
            <p:nvPr/>
          </p:nvSpPr>
          <p:spPr>
            <a:xfrm>
              <a:off x="9326880" y="3794760"/>
              <a:ext cx="2194560" cy="1737360"/>
            </a:xfrm>
            <a:prstGeom prst="roundRect">
              <a:avLst>
                <a:gd name="adj" fmla="val 5263"/>
              </a:avLst>
            </a:prstGeom>
            <a:solidFill>
              <a:srgbClr val="1B4F72"/>
            </a:solidFill>
            <a:ln/>
          </p:spPr>
        </p:sp>
        <p:sp>
          <p:nvSpPr>
            <p:cNvPr id="21" name="Text 19"/>
            <p:cNvSpPr/>
            <p:nvPr/>
          </p:nvSpPr>
          <p:spPr>
            <a:xfrm>
              <a:off x="9326880" y="3977640"/>
              <a:ext cx="21945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4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 20"/>
            <p:cNvSpPr/>
            <p:nvPr/>
          </p:nvSpPr>
          <p:spPr>
            <a:xfrm>
              <a:off x="9464040" y="4480560"/>
              <a:ext cx="192024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সমন্বয়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সাধন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871849" y="637794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40080" y="320039"/>
            <a:ext cx="10972800" cy="8115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সংগঠিতকরণের গুরুত্ব</a:t>
            </a:r>
            <a:endParaRPr lang="en-US" sz="36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D918D45-AEDA-602C-E351-5F1ECC168F03}"/>
              </a:ext>
            </a:extLst>
          </p:cNvPr>
          <p:cNvGrpSpPr/>
          <p:nvPr/>
        </p:nvGrpSpPr>
        <p:grpSpPr>
          <a:xfrm>
            <a:off x="2377440" y="1314449"/>
            <a:ext cx="8004517" cy="4681025"/>
            <a:chOff x="640080" y="1005840"/>
            <a:chExt cx="10896600" cy="4681025"/>
          </a:xfrm>
        </p:grpSpPr>
        <p:sp>
          <p:nvSpPr>
            <p:cNvPr id="5" name="Shape 3"/>
            <p:cNvSpPr/>
            <p:nvPr/>
          </p:nvSpPr>
          <p:spPr>
            <a:xfrm>
              <a:off x="640080" y="1005840"/>
              <a:ext cx="10881360" cy="1051560"/>
            </a:xfrm>
            <a:prstGeom prst="roundRect">
              <a:avLst>
                <a:gd name="adj" fmla="val 6957"/>
              </a:avLst>
            </a:prstGeom>
            <a:blipFill>
              <a:blip r:embed="rId3"/>
              <a:tile tx="0" ty="0" sx="100000" sy="100000" flip="none" algn="tl"/>
            </a:blip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822960" y="1234440"/>
              <a:ext cx="640080" cy="594360"/>
            </a:xfrm>
            <a:prstGeom prst="roundRect">
              <a:avLst>
                <a:gd name="adj" fmla="val 12308"/>
              </a:avLst>
            </a:prstGeom>
            <a:solidFill>
              <a:srgbClr val="1B4F7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22960" y="1325880"/>
              <a:ext cx="640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1</a:t>
              </a:r>
              <a:endParaRPr lang="en-US" sz="1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1737360" y="114300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লক্ষ্য অর্জন সহজতর</a:t>
              </a:r>
              <a:endParaRPr lang="en-US" sz="24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1737360" y="150876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সঠিক দায়িত্ব বণ্টনের ফলে লক্ষ্য অর্জন সহজ হয়।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640080" y="2194560"/>
              <a:ext cx="10881360" cy="1051560"/>
            </a:xfrm>
            <a:prstGeom prst="roundRect">
              <a:avLst>
                <a:gd name="adj" fmla="val 6957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1" name="Shape 9"/>
            <p:cNvSpPr/>
            <p:nvPr/>
          </p:nvSpPr>
          <p:spPr>
            <a:xfrm>
              <a:off x="822960" y="2423160"/>
              <a:ext cx="640080" cy="594360"/>
            </a:xfrm>
            <a:prstGeom prst="roundRect">
              <a:avLst>
                <a:gd name="adj" fmla="val 12308"/>
              </a:avLst>
            </a:prstGeom>
            <a:solidFill>
              <a:srgbClr val="1B4F72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822960" y="2514600"/>
              <a:ext cx="640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2</a:t>
              </a:r>
              <a:endParaRPr lang="en-US" sz="1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737360" y="233172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সম্পদের সর্বোচ্চ ব্যবহার</a:t>
              </a:r>
              <a:endParaRPr lang="en-US" sz="24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1737360" y="269748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মানবিক ও বস্তুগত সম্পদের সঠিক ব্যবহার নিশ্চিত হয়।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Shape 13"/>
            <p:cNvSpPr/>
            <p:nvPr/>
          </p:nvSpPr>
          <p:spPr>
            <a:xfrm>
              <a:off x="640080" y="3383280"/>
              <a:ext cx="10881360" cy="1051560"/>
            </a:xfrm>
            <a:prstGeom prst="roundRect">
              <a:avLst>
                <a:gd name="adj" fmla="val 6957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Shape 14"/>
            <p:cNvSpPr/>
            <p:nvPr/>
          </p:nvSpPr>
          <p:spPr>
            <a:xfrm>
              <a:off x="822960" y="3611880"/>
              <a:ext cx="640080" cy="594360"/>
            </a:xfrm>
            <a:prstGeom prst="roundRect">
              <a:avLst>
                <a:gd name="adj" fmla="val 12308"/>
              </a:avLst>
            </a:prstGeom>
            <a:solidFill>
              <a:srgbClr val="1B4F72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822960" y="3703320"/>
              <a:ext cx="640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3</a:t>
              </a:r>
              <a:endParaRPr lang="en-US" sz="1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1737360" y="352044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নিয়ন্ত্রণ সহজ হয়</a:t>
              </a:r>
              <a:endParaRPr lang="en-US" sz="2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1737360" y="388620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কর্মীদের নিয়ন্ত্রণ ও পরিচালনা সহজ হয়।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655320" y="4635305"/>
              <a:ext cx="10881360" cy="1051560"/>
            </a:xfrm>
            <a:prstGeom prst="roundRect">
              <a:avLst>
                <a:gd name="adj" fmla="val 6957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1" name="Shape 19"/>
            <p:cNvSpPr/>
            <p:nvPr/>
          </p:nvSpPr>
          <p:spPr>
            <a:xfrm>
              <a:off x="822960" y="4800600"/>
              <a:ext cx="640080" cy="594360"/>
            </a:xfrm>
            <a:prstGeom prst="roundRect">
              <a:avLst>
                <a:gd name="adj" fmla="val 12308"/>
              </a:avLst>
            </a:prstGeom>
            <a:solidFill>
              <a:srgbClr val="1B4F72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822960" y="4892040"/>
              <a:ext cx="640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4</a:t>
              </a:r>
              <a:endParaRPr lang="en-US" sz="1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 21"/>
            <p:cNvSpPr/>
            <p:nvPr/>
          </p:nvSpPr>
          <p:spPr>
            <a:xfrm>
              <a:off x="1737360" y="470916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আন্তঃসম্পর্ক সুদৃঢ়</a:t>
              </a:r>
              <a:endParaRPr lang="en-US" sz="28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 22"/>
            <p:cNvSpPr/>
            <p:nvPr/>
          </p:nvSpPr>
          <p:spPr>
            <a:xfrm>
              <a:off x="1737360" y="5074920"/>
              <a:ext cx="941832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কর্মীদের মধ্যে সম্পর্ক ভালো হয়, কাজের গতি বাড়ে।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645572" y="63322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b="1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b="1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b="1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b="1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5F9D251-BEAA-B154-E09E-01A1598F80A9}"/>
              </a:ext>
            </a:extLst>
          </p:cNvPr>
          <p:cNvGrpSpPr/>
          <p:nvPr/>
        </p:nvGrpSpPr>
        <p:grpSpPr>
          <a:xfrm>
            <a:off x="0" y="109024"/>
            <a:ext cx="6096000" cy="5813473"/>
            <a:chOff x="457200" y="868680"/>
            <a:chExt cx="5486400" cy="5029200"/>
          </a:xfrm>
        </p:grpSpPr>
        <p:sp>
          <p:nvSpPr>
            <p:cNvPr id="5" name="Shape 3"/>
            <p:cNvSpPr/>
            <p:nvPr/>
          </p:nvSpPr>
          <p:spPr>
            <a:xfrm>
              <a:off x="457200" y="868680"/>
              <a:ext cx="5486400" cy="5029200"/>
            </a:xfrm>
            <a:prstGeom prst="roundRect">
              <a:avLst>
                <a:gd name="adj" fmla="val 1818"/>
              </a:avLst>
            </a:prstGeom>
            <a:solidFill>
              <a:srgbClr val="FFFFFF"/>
            </a:solidFill>
            <a:ln/>
            <a:effectLst>
              <a:outerShdw blurRad="101600" dist="25400" dir="8100000" algn="bl" rotWithShape="0">
                <a:srgbClr val="000000">
                  <a:alpha val="8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Shape 4"/>
            <p:cNvSpPr/>
            <p:nvPr/>
          </p:nvSpPr>
          <p:spPr>
            <a:xfrm>
              <a:off x="457200" y="868680"/>
              <a:ext cx="5486400" cy="64008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457200" y="960120"/>
              <a:ext cx="54864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দলীয় কাজ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8" name="Text 6"/>
          <p:cNvSpPr/>
          <p:nvPr/>
        </p:nvSpPr>
        <p:spPr>
          <a:xfrm>
            <a:off x="16108" y="1188720"/>
            <a:ext cx="5824024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প্রতি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একটি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ছোট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নির্বাচন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করবে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(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চায়ের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দোকান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/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মোবাইল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সার্ভিসিং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/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হস্তশিল্প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)।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দল-১,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ব্যবস্থাপনার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৩টি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কার্যাবলি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লিখো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দল-২,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একটি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ছোট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পরিকল্পনা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তৈরি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করো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দল-৩,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সংগঠিতকরণের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একটি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উদাহরণ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দাও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263640" y="9601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একক কাজ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23E26FE-413A-2EED-51F7-D9A5F02DE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108" y="109024"/>
            <a:ext cx="6063784" cy="58134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2799C-E3EA-FFCB-CE2B-6FD9D2B95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E2D9C0C-4801-1E2E-F6D1-855D352F7110}"/>
              </a:ext>
            </a:extLst>
          </p:cNvPr>
          <p:cNvSpPr/>
          <p:nvPr/>
        </p:nvSpPr>
        <p:spPr>
          <a:xfrm>
            <a:off x="3645572" y="63322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D400280-12F0-921E-FCA8-099A79591003}"/>
              </a:ext>
            </a:extLst>
          </p:cNvPr>
          <p:cNvSpPr/>
          <p:nvPr/>
        </p:nvSpPr>
        <p:spPr>
          <a:xfrm>
            <a:off x="6263640" y="868680"/>
            <a:ext cx="548640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037C2D5-8ACD-5784-C854-0154902CE7F6}"/>
              </a:ext>
            </a:extLst>
          </p:cNvPr>
          <p:cNvSpPr/>
          <p:nvPr/>
        </p:nvSpPr>
        <p:spPr>
          <a:xfrm>
            <a:off x="6492240" y="868680"/>
            <a:ext cx="5486400" cy="640080"/>
          </a:xfrm>
          <a:prstGeom prst="rect">
            <a:avLst/>
          </a:prstGeom>
          <a:solidFill>
            <a:srgbClr val="1E8449"/>
          </a:solidFill>
          <a:ln/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9DF10B2-84AF-4D1A-13CE-2909870EC5E8}"/>
              </a:ext>
            </a:extLst>
          </p:cNvPr>
          <p:cNvSpPr/>
          <p:nvPr/>
        </p:nvSpPr>
        <p:spPr>
          <a:xfrm>
            <a:off x="6263640" y="9601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একক কাজ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E66A354-959C-2398-DF68-74D0396D5C65}"/>
              </a:ext>
            </a:extLst>
          </p:cNvPr>
          <p:cNvSpPr/>
          <p:nvPr/>
        </p:nvSpPr>
        <p:spPr>
          <a:xfrm>
            <a:off x="6492240" y="1737360"/>
            <a:ext cx="54864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খাতায়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লিখো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: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ব্যবস্থাপনা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কাকে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বলে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২.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পরিকল্পনার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২টি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প্রয়োজনীয়তা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লিখো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৩.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সংগঠিতকরণের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২টি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গুরুত্ব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লিখো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2A5F7F-CEE2-D457-7B6B-FE34DACAC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7371" y="0"/>
            <a:ext cx="66410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04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6623DC-8BA6-23DA-9545-8B24EA3A44E2}"/>
              </a:ext>
            </a:extLst>
          </p:cNvPr>
          <p:cNvSpPr txBox="1"/>
          <p:nvPr/>
        </p:nvSpPr>
        <p:spPr>
          <a:xfrm>
            <a:off x="1055077" y="2447778"/>
            <a:ext cx="101568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স্কুল/বাড়িতে কোনো একটি দলগত কাজের (যেমন: সাংস্কৃতিক অনুষ্ঠান, খেলা, প্রজেক্ট বা পারিবারিক অনুষ্ঠান) জন্য একটি ছোট পরিকল্পনা তৈরি করো।পরিকল্পনায় উল্লেখ করবে:কী করা হবে?কীভাবে করা হবে?কে কে কী দায়িত্ব পাবে? (সংগঠিতকরণ)কখন ও কত সময়ে শেষ হবে?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6A7707-4A28-0BFA-4933-DA6B8ABEE75C}"/>
              </a:ext>
            </a:extLst>
          </p:cNvPr>
          <p:cNvSpPr txBox="1"/>
          <p:nvPr/>
        </p:nvSpPr>
        <p:spPr>
          <a:xfrm>
            <a:off x="4202703" y="844062"/>
            <a:ext cx="2363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9935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465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12 / 12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307947" y="63322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r>
              <a:rPr lang="en-US" sz="1100" dirty="0">
                <a:solidFill>
                  <a:srgbClr val="5A5A5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11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496994" y="731520"/>
            <a:ext cx="51980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সামারি — আজ যা শিখলাম</a:t>
            </a:r>
            <a:endParaRPr lang="en-US" sz="36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A9A180D-DC53-FB40-4129-48D3F0900756}"/>
              </a:ext>
            </a:extLst>
          </p:cNvPr>
          <p:cNvGrpSpPr/>
          <p:nvPr/>
        </p:nvGrpSpPr>
        <p:grpSpPr>
          <a:xfrm>
            <a:off x="548640" y="1569427"/>
            <a:ext cx="10911535" cy="4267786"/>
            <a:chOff x="640080" y="960120"/>
            <a:chExt cx="10911535" cy="4267786"/>
          </a:xfrm>
          <a:blipFill>
            <a:blip r:embed="rId3"/>
            <a:tile tx="0" ty="0" sx="100000" sy="100000" flip="none" algn="tl"/>
          </a:blipFill>
        </p:grpSpPr>
        <p:sp>
          <p:nvSpPr>
            <p:cNvPr id="5" name="Shape 3"/>
            <p:cNvSpPr/>
            <p:nvPr/>
          </p:nvSpPr>
          <p:spPr>
            <a:xfrm>
              <a:off x="640080" y="960120"/>
              <a:ext cx="10881360" cy="960120"/>
            </a:xfrm>
            <a:prstGeom prst="roundRect">
              <a:avLst>
                <a:gd name="adj" fmla="val 7619"/>
              </a:avLst>
            </a:prstGeom>
            <a:grpFill/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640080" y="960120"/>
              <a:ext cx="137160" cy="960120"/>
            </a:xfrm>
            <a:prstGeom prst="rect">
              <a:avLst/>
            </a:prstGeom>
            <a:grpFill/>
            <a:ln/>
          </p:spPr>
        </p:sp>
        <p:sp>
          <p:nvSpPr>
            <p:cNvPr id="7" name="Text 5"/>
            <p:cNvSpPr/>
            <p:nvPr/>
          </p:nvSpPr>
          <p:spPr>
            <a:xfrm>
              <a:off x="1051560" y="109728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B4F72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ব্যবস্থাপনা</a:t>
              </a:r>
              <a:endParaRPr lang="en-US" sz="24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1051560" y="146304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অন্যদের সামর্থ্য কাজে লাগিয়ে লক্ষ্য অর্জনের দক্ষতা ও কৌশল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Shape 7"/>
            <p:cNvSpPr/>
            <p:nvPr/>
          </p:nvSpPr>
          <p:spPr>
            <a:xfrm>
              <a:off x="640080" y="2057400"/>
              <a:ext cx="10881360" cy="960120"/>
            </a:xfrm>
            <a:prstGeom prst="roundRect">
              <a:avLst>
                <a:gd name="adj" fmla="val 7619"/>
              </a:avLst>
            </a:prstGeom>
            <a:grpFill/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640080" y="2057400"/>
              <a:ext cx="137160" cy="960120"/>
            </a:xfrm>
            <a:prstGeom prst="rect">
              <a:avLst/>
            </a:prstGeom>
            <a:grpFill/>
            <a:ln/>
          </p:spPr>
        </p:sp>
        <p:sp>
          <p:nvSpPr>
            <p:cNvPr id="11" name="Text 9"/>
            <p:cNvSpPr/>
            <p:nvPr/>
          </p:nvSpPr>
          <p:spPr>
            <a:xfrm>
              <a:off x="1051560" y="219456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B4F72"/>
                  </a:solidFill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কার্যাবলি</a:t>
              </a:r>
              <a:endParaRPr lang="en-US" sz="2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1051560" y="256032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পরিকল্পনা, সংগঠিতকরণ, কর্মীসংস্থান, নির্দেশনা, প্রেষণা, সমন্বয়, নিয়ন্ত্রণ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Shape 11"/>
            <p:cNvSpPr/>
            <p:nvPr/>
          </p:nvSpPr>
          <p:spPr>
            <a:xfrm>
              <a:off x="640080" y="3154680"/>
              <a:ext cx="10881360" cy="960120"/>
            </a:xfrm>
            <a:prstGeom prst="roundRect">
              <a:avLst>
                <a:gd name="adj" fmla="val 7619"/>
              </a:avLst>
            </a:prstGeom>
            <a:grpFill/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640080" y="3154680"/>
              <a:ext cx="137160" cy="960120"/>
            </a:xfrm>
            <a:prstGeom prst="rect">
              <a:avLst/>
            </a:prstGeom>
            <a:grpFill/>
            <a:ln/>
          </p:spPr>
        </p:sp>
        <p:sp>
          <p:nvSpPr>
            <p:cNvPr id="15" name="Text 13"/>
            <p:cNvSpPr/>
            <p:nvPr/>
          </p:nvSpPr>
          <p:spPr>
            <a:xfrm>
              <a:off x="1051560" y="329184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B4F72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পরিকল্পনা</a:t>
              </a:r>
              <a:endParaRPr lang="en-US" sz="24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1051560" y="365760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কাজ শুরুর আগে কী, কীভাবে, কখন—এসব বিষয়ে আগাম সিদ্ধান্ত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Shape 15"/>
            <p:cNvSpPr/>
            <p:nvPr/>
          </p:nvSpPr>
          <p:spPr>
            <a:xfrm>
              <a:off x="670255" y="4267786"/>
              <a:ext cx="10881360" cy="960120"/>
            </a:xfrm>
            <a:prstGeom prst="roundRect">
              <a:avLst>
                <a:gd name="adj" fmla="val 7619"/>
              </a:avLst>
            </a:prstGeom>
            <a:grpFill/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640080" y="4251960"/>
              <a:ext cx="137160" cy="960120"/>
            </a:xfrm>
            <a:prstGeom prst="rect">
              <a:avLst/>
            </a:prstGeom>
            <a:grpFill/>
            <a:ln/>
          </p:spPr>
        </p:sp>
        <p:sp>
          <p:nvSpPr>
            <p:cNvPr id="19" name="Text 17"/>
            <p:cNvSpPr/>
            <p:nvPr/>
          </p:nvSpPr>
          <p:spPr>
            <a:xfrm>
              <a:off x="1051560" y="438912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B4F72"/>
                  </a:solidFill>
                  <a:highlight>
                    <a:srgbClr val="C0C0C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সংগঠিতকরণ</a:t>
              </a:r>
              <a:endParaRPr lang="en-US" sz="2400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1051560" y="4754880"/>
              <a:ext cx="1005840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দায়িত্ব ও ক্ষমতা বণ্টন করে সম্পদের সঠিক ব্যবহার নিশ্চিত করা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23FFB6-AB9D-F5FC-7BC6-89C5CC0C4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567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743</Words>
  <Application>Microsoft Office PowerPoint</Application>
  <PresentationFormat>Widescreen</PresentationFormat>
  <Paragraphs>154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FreeSans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অষ্টম অধ্যায়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ব্যবসায় প্রতিষ্ঠানের ব্যবস্থাপনা — প্রথম ক্লাস</dc:title>
  <dc:subject>PptxGenJS Presentation</dc:subject>
  <dc:creator>ব্যবসায় উদ্যোগ | নবম-দশম শ্রেণি</dc:creator>
  <cp:lastModifiedBy>M IBRAHIM</cp:lastModifiedBy>
  <cp:revision>45</cp:revision>
  <dcterms:created xsi:type="dcterms:W3CDTF">2026-08-29T16:04:07Z</dcterms:created>
  <dcterms:modified xsi:type="dcterms:W3CDTF">2026-10-04T12:14:40Z</dcterms:modified>
</cp:coreProperties>
</file>