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6" r:id="rId9"/>
    <p:sldId id="263" r:id="rId10"/>
    <p:sldId id="267" r:id="rId11"/>
    <p:sldId id="268" r:id="rId12"/>
    <p:sldId id="269" r:id="rId13"/>
    <p:sldId id="270" r:id="rId14"/>
    <p:sldId id="271" r:id="rId15"/>
    <p:sldId id="276" r:id="rId16"/>
    <p:sldId id="277" r:id="rId17"/>
    <p:sldId id="275" r:id="rId18"/>
    <p:sldId id="278" r:id="rId19"/>
    <p:sldId id="27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CE9B8-B41A-426D-831B-87AC592B2865}" type="datetimeFigureOut">
              <a:rPr lang="en-US" smtClean="0"/>
              <a:t>04-Oct-26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0A76BA-6E58-4F56-9070-E4071DE41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0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0A76BA-6E58-4F56-9070-E4071DE417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29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-57912"/>
            <a:ext cx="9093708" cy="6824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990600"/>
            <a:ext cx="75438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dirty="0" err="1" smtClean="0">
                <a:latin typeface="Nikosh" pitchFamily="2" charset="0"/>
                <a:cs typeface="Nikosh" pitchFamily="2" charset="0"/>
              </a:rPr>
              <a:t>স্বাগতম</a:t>
            </a:r>
            <a:endParaRPr lang="en-US" sz="199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1026" name="Picture 2" descr="C:\Users\AC\Desktop\flower-gifs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009197"/>
            <a:ext cx="3124200" cy="175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74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 rot="5400000">
            <a:off x="4110609" y="1337056"/>
            <a:ext cx="5257800" cy="4944618"/>
          </a:xfrm>
          <a:prstGeom prst="horizontalScroll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3000"/>
            <a:ext cx="4724399" cy="52800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Horizontal Scroll 2"/>
          <p:cNvSpPr/>
          <p:nvPr/>
        </p:nvSpPr>
        <p:spPr>
          <a:xfrm>
            <a:off x="1371600" y="0"/>
            <a:ext cx="5372100" cy="875665"/>
          </a:xfrm>
          <a:prstGeom prst="horizontalScroll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36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30140"/>
            <a:ext cx="3176606" cy="4038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419600" y="2362200"/>
            <a:ext cx="4191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Nikosh" pitchFamily="2" charset="0"/>
                <a:cs typeface="Nikosh" pitchFamily="2" charset="0"/>
              </a:rPr>
              <a:t>মোঃ</a:t>
            </a:r>
            <a:r>
              <a:rPr lang="en-US" sz="24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>
                <a:latin typeface="Nikosh" pitchFamily="2" charset="0"/>
                <a:cs typeface="Nikosh" pitchFamily="2" charset="0"/>
              </a:rPr>
              <a:t>আব্দুল</a:t>
            </a:r>
            <a:r>
              <a:rPr lang="en-US" sz="24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>
                <a:latin typeface="Nikosh" pitchFamily="2" charset="0"/>
                <a:cs typeface="Nikosh" pitchFamily="2" charset="0"/>
              </a:rPr>
              <a:t>লতিফ</a:t>
            </a:r>
            <a:endParaRPr lang="en-US" sz="2400" b="1" dirty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2400" b="1" dirty="0" err="1"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sz="24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>
                <a:latin typeface="Nikosh" pitchFamily="2" charset="0"/>
                <a:cs typeface="Nikosh" pitchFamily="2" charset="0"/>
              </a:rPr>
              <a:t>প্রধান</a:t>
            </a:r>
            <a:r>
              <a:rPr lang="en-US" sz="24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>
                <a:latin typeface="Nikosh" pitchFamily="2" charset="0"/>
                <a:cs typeface="Nikosh" pitchFamily="2" charset="0"/>
              </a:rPr>
              <a:t>শিক্ষক</a:t>
            </a:r>
            <a:endParaRPr lang="en-US" sz="2400" b="1" dirty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b="1" dirty="0" err="1">
                <a:latin typeface="Nikosh" pitchFamily="2" charset="0"/>
                <a:cs typeface="Nikosh" pitchFamily="2" charset="0"/>
              </a:rPr>
              <a:t>লোকনাথপুর</a:t>
            </a:r>
            <a:r>
              <a:rPr lang="en-US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b="1" dirty="0" err="1" smtClean="0">
                <a:latin typeface="Nikosh" pitchFamily="2" charset="0"/>
                <a:cs typeface="Nikosh" pitchFamily="2" charset="0"/>
              </a:rPr>
              <a:t>সহ-শিক্ষা</a:t>
            </a:r>
            <a:r>
              <a:rPr lang="en-US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b="1" dirty="0" err="1" smtClean="0">
                <a:latin typeface="Nikosh" pitchFamily="2" charset="0"/>
                <a:cs typeface="Nikosh" pitchFamily="2" charset="0"/>
              </a:rPr>
              <a:t>মাধ্যমিক</a:t>
            </a:r>
            <a:r>
              <a:rPr lang="en-US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b="1" dirty="0" err="1" smtClean="0">
                <a:latin typeface="Nikosh" pitchFamily="2" charset="0"/>
                <a:cs typeface="Nikosh" pitchFamily="2" charset="0"/>
              </a:rPr>
              <a:t>বিদ্যালয়</a:t>
            </a:r>
            <a:endParaRPr lang="en-US" b="1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b="1" dirty="0" err="1" smtClean="0">
                <a:latin typeface="Nikosh" pitchFamily="2" charset="0"/>
                <a:cs typeface="Nikosh" pitchFamily="2" charset="0"/>
              </a:rPr>
              <a:t>দামুড়হুদা</a:t>
            </a:r>
            <a:r>
              <a:rPr lang="en-US" b="1" dirty="0" smtClean="0">
                <a:latin typeface="Nikosh" pitchFamily="2" charset="0"/>
                <a:cs typeface="Nikosh" pitchFamily="2" charset="0"/>
              </a:rPr>
              <a:t> ,</a:t>
            </a:r>
            <a:r>
              <a:rPr lang="en-US" b="1" dirty="0" err="1" smtClean="0">
                <a:latin typeface="Nikosh" pitchFamily="2" charset="0"/>
                <a:cs typeface="Nikosh" pitchFamily="2" charset="0"/>
              </a:rPr>
              <a:t>চুয়াডাঙ্গা</a:t>
            </a:r>
            <a:r>
              <a:rPr lang="en-US" b="1" dirty="0" smtClean="0">
                <a:latin typeface="Nikosh" pitchFamily="2" charset="0"/>
                <a:cs typeface="Nikosh" pitchFamily="2" charset="0"/>
              </a:rPr>
              <a:t>।  </a:t>
            </a:r>
          </a:p>
          <a:p>
            <a:pPr algn="ctr"/>
            <a:r>
              <a:rPr lang="en-US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b="1" dirty="0" err="1" smtClean="0">
                <a:latin typeface="Nikosh" pitchFamily="2" charset="0"/>
                <a:cs typeface="Nikosh" pitchFamily="2" charset="0"/>
              </a:rPr>
              <a:t>মোবাইল</a:t>
            </a:r>
            <a:r>
              <a:rPr lang="en-US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b="1" dirty="0" err="1" smtClean="0">
                <a:latin typeface="Nikosh" pitchFamily="2" charset="0"/>
                <a:cs typeface="Nikosh" pitchFamily="2" charset="0"/>
              </a:rPr>
              <a:t>নং</a:t>
            </a:r>
            <a:r>
              <a:rPr lang="en-US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smtClean="0">
                <a:latin typeface="Nikosh" pitchFamily="2" charset="0"/>
                <a:cs typeface="Nikosh" pitchFamily="2" charset="0"/>
              </a:rPr>
              <a:t>০১৭১৭-২০৬০২৫</a:t>
            </a:r>
            <a:endParaRPr lang="en-US" sz="2400" b="1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2400" b="1" dirty="0"/>
              <a:t>l</a:t>
            </a:r>
            <a:r>
              <a:rPr lang="en-US" sz="2400" b="1" dirty="0" smtClean="0"/>
              <a:t>atif.dam@gmail.com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0953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 rot="16200000">
            <a:off x="38100" y="1333500"/>
            <a:ext cx="4800600" cy="4572000"/>
          </a:xfrm>
          <a:prstGeom prst="horizontalScroll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Horizontal Scroll 2"/>
          <p:cNvSpPr/>
          <p:nvPr/>
        </p:nvSpPr>
        <p:spPr>
          <a:xfrm rot="16200000">
            <a:off x="4678680" y="1447800"/>
            <a:ext cx="4800600" cy="4343400"/>
          </a:xfrm>
          <a:prstGeom prst="horizontalScroll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unched Tape 3"/>
          <p:cNvSpPr/>
          <p:nvPr/>
        </p:nvSpPr>
        <p:spPr>
          <a:xfrm>
            <a:off x="2209800" y="-34975"/>
            <a:ext cx="4114800" cy="838200"/>
          </a:xfrm>
          <a:prstGeom prst="flowChartPunchedTap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47800"/>
            <a:ext cx="3352800" cy="4038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09800" y="60960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" pitchFamily="2" charset="0"/>
                <a:cs typeface="Nikosh" pitchFamily="2" charset="0"/>
              </a:rPr>
              <a:t>পাঠ</a:t>
            </a:r>
            <a:r>
              <a:rPr lang="en-US" sz="40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 smtClean="0">
                <a:latin typeface="Nikosh" pitchFamily="2" charset="0"/>
                <a:cs typeface="Nikosh" pitchFamily="2" charset="0"/>
              </a:rPr>
              <a:t>পরিচিতি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6400" y="1828800"/>
            <a:ext cx="32004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শ্রেণিঃ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৮ম </a:t>
            </a:r>
          </a:p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অধ্যায়ঃ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২য়</a:t>
            </a:r>
          </a:p>
          <a:p>
            <a:pPr algn="ctr"/>
            <a:r>
              <a:rPr lang="en-US" sz="2800" dirty="0" smtClean="0">
                <a:latin typeface="Nikosh" pitchFamily="2" charset="0"/>
                <a:cs typeface="Nikosh" pitchFamily="2" charset="0"/>
              </a:rPr>
              <a:t>পাঠ-২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ঢাকার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বাইরের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প্রত্ননিদর্শন</a:t>
            </a:r>
            <a:endParaRPr lang="en-US" sz="2800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সময়ঃ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৪৫মিনিট</a:t>
            </a:r>
          </a:p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তারিখঃ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০৪/১০/২০২৬ইং</a:t>
            </a:r>
          </a:p>
          <a:p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02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599" y="1192040"/>
            <a:ext cx="4553146" cy="28465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105400" y="1163598"/>
            <a:ext cx="3962400" cy="28750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orizontal Scroll 4"/>
          <p:cNvSpPr/>
          <p:nvPr/>
        </p:nvSpPr>
        <p:spPr>
          <a:xfrm>
            <a:off x="1295400" y="0"/>
            <a:ext cx="6477000" cy="762000"/>
          </a:xfrm>
          <a:prstGeom prst="horizont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" pitchFamily="2" charset="0"/>
                <a:cs typeface="Nikosh" pitchFamily="2" charset="0"/>
              </a:rPr>
              <a:t>ন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163598"/>
            <a:ext cx="3914952" cy="264640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85" y="1122401"/>
            <a:ext cx="4304516" cy="26875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1600200" y="1524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নিচের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ছবি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গুলো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লক্ষ্য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করি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7485" y="4191000"/>
            <a:ext cx="4380715" cy="2514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029200" y="4267200"/>
            <a:ext cx="3886200" cy="2438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85" y="4215384"/>
            <a:ext cx="4361399" cy="241401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215384"/>
            <a:ext cx="3962400" cy="241401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1941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143000"/>
            <a:ext cx="7848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" pitchFamily="2" charset="0"/>
                <a:cs typeface="Nikosh" pitchFamily="2" charset="0"/>
              </a:rPr>
              <a:t>আজকের</a:t>
            </a:r>
            <a:r>
              <a:rPr lang="en-US" sz="7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7200" dirty="0" err="1" smtClean="0">
                <a:latin typeface="Nikosh" pitchFamily="2" charset="0"/>
                <a:cs typeface="Nikosh" pitchFamily="2" charset="0"/>
              </a:rPr>
              <a:t>পাঠের</a:t>
            </a:r>
            <a:r>
              <a:rPr lang="en-US" sz="7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7200" dirty="0" err="1" smtClean="0">
                <a:latin typeface="Nikosh" pitchFamily="2" charset="0"/>
                <a:cs typeface="Nikosh" pitchFamily="2" charset="0"/>
              </a:rPr>
              <a:t>বিষয়</a:t>
            </a:r>
            <a:endParaRPr lang="en-US" sz="7200" dirty="0" smtClean="0">
              <a:latin typeface="Nikosh" pitchFamily="2" charset="0"/>
              <a:cs typeface="Nikosh" pitchFamily="2" charset="0"/>
            </a:endParaRPr>
          </a:p>
          <a:p>
            <a:pPr algn="ctr"/>
            <a:endParaRPr lang="en-US" sz="7200" dirty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7200" u="sng" dirty="0" err="1" smtClean="0">
                <a:latin typeface="Nikosh" pitchFamily="2" charset="0"/>
                <a:cs typeface="Nikosh" pitchFamily="2" charset="0"/>
              </a:rPr>
              <a:t>ঢাকার</a:t>
            </a:r>
            <a:r>
              <a:rPr lang="en-US" sz="7200" u="sng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7200" u="sng" dirty="0" err="1" smtClean="0">
                <a:latin typeface="Nikosh" pitchFamily="2" charset="0"/>
                <a:cs typeface="Nikosh" pitchFamily="2" charset="0"/>
              </a:rPr>
              <a:t>বাইরের</a:t>
            </a:r>
            <a:r>
              <a:rPr lang="en-US" sz="7200" u="sng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7200" u="sng" dirty="0" err="1" smtClean="0">
                <a:latin typeface="Nikosh" pitchFamily="2" charset="0"/>
                <a:cs typeface="Nikosh" pitchFamily="2" charset="0"/>
              </a:rPr>
              <a:t>প্রত্ননিদর্শন</a:t>
            </a:r>
            <a:endParaRPr lang="en-US" sz="7200" u="sng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9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752600"/>
            <a:ext cx="7696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প্রত্নতাত্ত্বিক ঐতিহ্য কী তা বলতে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ঢাকার বাইরের প্রধান প্রত্নতাত্ত্বিক নিদর্শনের বিবরণ দিতে পারবে।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জাদুঘরে সংরক্ষিত প্রত্নবস্তুর গুরুত্ব ব্যাখ্যা করতে পারবে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533400" y="-105156"/>
            <a:ext cx="6858000" cy="1629156"/>
          </a:xfrm>
          <a:prstGeom prst="horizontalScroll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752600" y="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শিখন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ফল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29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200"/>
            <a:ext cx="9144000" cy="11079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ঢাকার</a:t>
            </a:r>
            <a:r>
              <a:rPr lang="en-US" sz="54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বাইরের</a:t>
            </a:r>
            <a:r>
              <a:rPr lang="en-US" sz="54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প্রত্ননিদর্শন</a:t>
            </a:r>
            <a:r>
              <a:rPr lang="en-US" sz="54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54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সুলতানিয়া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আমলে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রাজধানী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সোনারগাঁও</a:t>
            </a:r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পরবর্তীকালে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মুঘল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যুগে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যায়।কিন্ত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তখনো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মসলিন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শাড়ির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ব্যবসাকেন্দ্র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খ্যাতি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উনিশ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ধনী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ব্যবসায়ীদের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বসবাসের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সোনারগাঁওয়ের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পানামা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এলাকা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বেছে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পানামের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সড়কের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পাশে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সারিবদ্ধভাবে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ঘরবাড়ি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নির্মাণ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71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98864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পানামের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সড়কের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পাশে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৫২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ইমারত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পাশে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৩১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পাশে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২১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বর্তমানে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ধ্বংসপ্রাপ্ত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এলাকার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নিরাপত্তা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জন্য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পানামের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অধিবাসীরা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ইমারত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গুলোর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চারপাশ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ঘিরে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পরিখা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খনন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করেছিল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।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ব্রিটিশ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আমলে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নির্মিত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এ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ভবন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গুলোতে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ইউরোপীয়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স্থাপত্যরীতি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অনুসরণ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।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তবে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এদের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নির্মাণকলায়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মুঘল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স্থাপত্যের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প্রভাব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আছে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।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অনেক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অট্রালিকা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সাজানো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হয়েছিল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রঙিন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মোজাইকে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pPr algn="just"/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28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28016"/>
            <a:ext cx="3962400" cy="28437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6200"/>
            <a:ext cx="4038600" cy="2895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5" name="Picture 3" descr="C:\Users\AC\Desktop\images 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81400"/>
            <a:ext cx="3886200" cy="3200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657600"/>
            <a:ext cx="3886200" cy="3124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4521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4480"/>
            <a:ext cx="8534400" cy="375412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14400" y="1066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267200"/>
            <a:ext cx="92964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সরদার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বাড়িতে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এখন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স্থাপিত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লোকশিল্প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জাদুঘর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। এ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বাড়ি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নির্মাণকাল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১৯০১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সালে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।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এটি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তৈরি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দুটি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বড়ো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প্রাসাদ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নিয়ে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একটি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করিডর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লম্বা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বারান্দা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দিয়ে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প্রাসাদ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দুটি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একে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অপরের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সাথে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যুক্ত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।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দোতলা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বাড়িতে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রয়েছে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৭০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টি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কক্ষ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। 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রঙিন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মোজাইকের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নানা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কারুকাজে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শোভিত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সরদার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বাড়ি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।</a:t>
            </a:r>
          </a:p>
          <a:p>
            <a:r>
              <a:rPr lang="en-US" sz="44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 </a:t>
            </a:r>
            <a:endParaRPr lang="en-US" sz="44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80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48" y="131064"/>
            <a:ext cx="3959352" cy="47792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0" name="Picture 2" descr="C:\Users\AC\Desktop\maxresdefault ১১১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816" y="131064"/>
            <a:ext cx="4291584" cy="47792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1648" y="5029200"/>
            <a:ext cx="3883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আনন্দমোহন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পোদ্দারের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বাড়ি</a:t>
            </a:r>
            <a:endParaRPr lang="en-US" sz="3200" dirty="0" smtClean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সোনারগাঁও</a:t>
            </a:r>
            <a:endParaRPr lang="en-US" sz="32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9600" y="5105400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ময়মনসিঙ্গহের</a:t>
            </a:r>
            <a:r>
              <a:rPr lang="en-US" sz="40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শশীলজ</a:t>
            </a:r>
            <a:endParaRPr lang="en-US" sz="40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89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AC\Desktop\hqdefault মজত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3886200" cy="5029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C\Desktop\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1000"/>
            <a:ext cx="3824288" cy="5029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95800" y="5791200"/>
            <a:ext cx="434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মানিকগঞ্জ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সাটুরিয়ার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বালিয়াটির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জমিদার</a:t>
            </a:r>
            <a:r>
              <a:rPr lang="en-US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বাড়ি</a:t>
            </a:r>
            <a:endParaRPr lang="en-US" sz="32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535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AC\Desktop\1e96ZkA1P2A2hg5mSYhZOWiTuLe1Uw1rCtMT7trJ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57200"/>
            <a:ext cx="4038600" cy="4724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" y="304800"/>
            <a:ext cx="4191000" cy="480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57200"/>
            <a:ext cx="3962400" cy="4648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0" y="5562600"/>
            <a:ext cx="480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নাটোরের</a:t>
            </a:r>
            <a:r>
              <a:rPr lang="en-US" sz="2800" dirty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দিঘাপতিয়ার</a:t>
            </a:r>
            <a:r>
              <a:rPr lang="en-US" sz="28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জমিদার</a:t>
            </a:r>
            <a:r>
              <a:rPr lang="en-US" sz="28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প্রাসাদ</a:t>
            </a:r>
            <a:r>
              <a:rPr lang="en-US" sz="28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( </a:t>
            </a:r>
            <a:r>
              <a:rPr lang="en-US" sz="28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এখন</a:t>
            </a:r>
            <a:r>
              <a:rPr lang="en-US" sz="28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নাটোরের</a:t>
            </a:r>
            <a:r>
              <a:rPr lang="en-US" sz="28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গনভবন</a:t>
            </a:r>
            <a:r>
              <a:rPr lang="en-US" sz="28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নামে</a:t>
            </a:r>
            <a:r>
              <a:rPr lang="en-US" sz="28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পরিচিত</a:t>
            </a:r>
            <a:endParaRPr lang="en-US" sz="28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0" y="5791200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রংপুরের</a:t>
            </a:r>
            <a:r>
              <a:rPr lang="en-US" sz="24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তাজহাট</a:t>
            </a:r>
            <a:r>
              <a:rPr lang="en-US" sz="24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জমিদার</a:t>
            </a:r>
            <a:r>
              <a:rPr lang="en-US" sz="24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বাড়ি</a:t>
            </a:r>
            <a:endParaRPr lang="en-US" sz="24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59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AC\Documents\images f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3675888" cy="46863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C\Documents\imagesgttyt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7396"/>
            <a:ext cx="4114800" cy="46926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600" y="52578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ফেনি</a:t>
            </a:r>
            <a:r>
              <a:rPr lang="en-US" sz="36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জেলায়</a:t>
            </a:r>
            <a:r>
              <a:rPr lang="en-US" sz="36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ছাগলনাইয়ার</a:t>
            </a:r>
            <a:r>
              <a:rPr lang="en-US" sz="36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শমশের</a:t>
            </a:r>
            <a:r>
              <a:rPr lang="en-US" sz="36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গাজী</a:t>
            </a:r>
            <a:r>
              <a:rPr lang="en-US" sz="36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সুড়ঙ্গ</a:t>
            </a:r>
            <a:r>
              <a:rPr lang="en-US" sz="36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sz="36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" y="30611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u="sng" dirty="0" err="1" smtClean="0">
                <a:latin typeface="Nikosh" pitchFamily="2" charset="0"/>
                <a:cs typeface="Nikosh" pitchFamily="2" charset="0"/>
              </a:rPr>
              <a:t>প্রত্নতাত্ত</a:t>
            </a:r>
            <a:r>
              <a:rPr lang="bn-BD" sz="4800" u="sng" dirty="0" smtClean="0">
                <a:latin typeface="Nikosh" pitchFamily="2" charset="0"/>
                <a:cs typeface="Nikosh" pitchFamily="2" charset="0"/>
              </a:rPr>
              <a:t>্বিক</a:t>
            </a:r>
            <a:endParaRPr lang="en-US" sz="4800" u="sng" dirty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4800" dirty="0" smtClean="0">
                <a:latin typeface="Nikosh" pitchFamily="2" charset="0"/>
                <a:cs typeface="Nikosh" pitchFamily="2" charset="0"/>
              </a:rPr>
              <a:t>‘</a:t>
            </a:r>
            <a:r>
              <a:rPr lang="bn-BD" sz="4800" dirty="0">
                <a:latin typeface="Nikosh" pitchFamily="2" charset="0"/>
                <a:cs typeface="Nikosh" pitchFamily="2" charset="0"/>
              </a:rPr>
              <a:t>প্রত্ন’ শব্দের অর্থ পুরনো। প্রাচীন কালের স্থাপত্য, 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   </a:t>
            </a:r>
            <a:r>
              <a:rPr lang="bn-BD" sz="4800" dirty="0" smtClean="0">
                <a:latin typeface="Nikosh" pitchFamily="2" charset="0"/>
                <a:cs typeface="Nikosh" pitchFamily="2" charset="0"/>
              </a:rPr>
              <a:t>ভাস্কর্য</a:t>
            </a:r>
            <a:r>
              <a:rPr lang="bn-BD" sz="4800" dirty="0">
                <a:latin typeface="Nikosh" pitchFamily="2" charset="0"/>
                <a:cs typeface="Nikosh" pitchFamily="2" charset="0"/>
              </a:rPr>
              <a:t>, মুদ্রা বা ব্যবহৃত জিনিস পত্রই হলো</a:t>
            </a:r>
            <a:r>
              <a:rPr lang="en-US" sz="48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4800" dirty="0" smtClean="0">
                <a:latin typeface="Nikosh" pitchFamily="2" charset="0"/>
                <a:cs typeface="Nikosh" pitchFamily="2" charset="0"/>
              </a:rPr>
              <a:t>প্রত্নতাত্ত্বিক </a:t>
            </a:r>
            <a:r>
              <a:rPr lang="bn-BD" sz="4800" dirty="0">
                <a:latin typeface="Nikosh" pitchFamily="2" charset="0"/>
                <a:cs typeface="Nikosh" pitchFamily="2" charset="0"/>
              </a:rPr>
              <a:t>নিদর্শন </a:t>
            </a:r>
            <a:r>
              <a:rPr lang="en-US" sz="4800" dirty="0">
                <a:latin typeface="Nikosh" pitchFamily="2" charset="0"/>
                <a:cs typeface="Nikosh" pitchFamily="2" charset="0"/>
              </a:rPr>
              <a:t>।</a:t>
            </a:r>
            <a:endParaRPr lang="en-US" sz="4800" dirty="0">
              <a:latin typeface="Nikosh" pitchFamily="2" charset="0"/>
              <a:cs typeface="Nikosh" pitchFamily="2" charset="0"/>
            </a:endParaRPr>
          </a:p>
          <a:p>
            <a:pPr algn="ctr"/>
            <a:endParaRPr lang="en-US" sz="4800" dirty="0">
              <a:latin typeface="Nikosh" pitchFamily="2" charset="0"/>
              <a:cs typeface="Nikosh" pitchFamily="2" charset="0"/>
            </a:endParaRPr>
          </a:p>
          <a:p>
            <a:r>
              <a:rPr lang="en-US" sz="4800" u="sng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4800" u="sng" dirty="0" smtClean="0">
                <a:latin typeface="Nikosh" pitchFamily="2" charset="0"/>
                <a:cs typeface="Nikosh" pitchFamily="2" charset="0"/>
              </a:rPr>
              <a:t>ঔপনিবেশিক </a:t>
            </a:r>
            <a:r>
              <a:rPr lang="bn-BD" sz="4800" u="sng" dirty="0">
                <a:latin typeface="Nikosh" pitchFamily="2" charset="0"/>
                <a:cs typeface="Nikosh" pitchFamily="2" charset="0"/>
              </a:rPr>
              <a:t>যুগ</a:t>
            </a:r>
            <a:endParaRPr lang="en-US" sz="4800" u="sng" dirty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4800" dirty="0" smtClean="0">
                <a:latin typeface="Nikosh" pitchFamily="2" charset="0"/>
                <a:cs typeface="Nikosh" pitchFamily="2" charset="0"/>
              </a:rPr>
              <a:t>১৭৫৭ </a:t>
            </a:r>
            <a:r>
              <a:rPr lang="bn-BD" sz="4800" dirty="0">
                <a:latin typeface="Nikosh" pitchFamily="2" charset="0"/>
                <a:cs typeface="Nikosh" pitchFamily="2" charset="0"/>
              </a:rPr>
              <a:t>থেকে ১৯৪৭ সাল পর্যন্ত বাংলাদেশে 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    </a:t>
            </a:r>
            <a:r>
              <a:rPr lang="bn-BD" sz="4800" dirty="0" smtClean="0">
                <a:latin typeface="Nikosh" pitchFamily="2" charset="0"/>
                <a:cs typeface="Nikosh" pitchFamily="2" charset="0"/>
              </a:rPr>
              <a:t>ইংরেজদের </a:t>
            </a:r>
            <a:r>
              <a:rPr lang="bn-BD" sz="4800" dirty="0">
                <a:latin typeface="Nikosh" pitchFamily="2" charset="0"/>
                <a:cs typeface="Nikosh" pitchFamily="2" charset="0"/>
              </a:rPr>
              <a:t>শাসনকালকে ঔপনিবেশিক যুগ </a:t>
            </a:r>
            <a:r>
              <a:rPr lang="bn-BD" sz="4800" dirty="0" smtClean="0">
                <a:latin typeface="Nikosh" pitchFamily="2" charset="0"/>
                <a:cs typeface="Nikosh" pitchFamily="2" charset="0"/>
              </a:rPr>
              <a:t>বলে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।</a:t>
            </a:r>
            <a:r>
              <a:rPr lang="bn-BD" sz="48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48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828800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itchFamily="2" charset="2"/>
              <a:buChar char="Ø"/>
            </a:pP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প্রত্নতাত্ত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্বিক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pPr marL="685800" indent="-685800">
              <a:buFont typeface="Wingdings" pitchFamily="2" charset="2"/>
              <a:buChar char="Ø"/>
            </a:pP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পানাম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নগরি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itchFamily="2" charset="2"/>
              <a:buChar char="Ø"/>
            </a:pP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সরদার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বাড়ি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কত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সালে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প্রতিষ্ঠিত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?</a:t>
            </a:r>
            <a:endParaRPr lang="en-US" sz="4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Down Ribbon 2"/>
          <p:cNvSpPr/>
          <p:nvPr/>
        </p:nvSpPr>
        <p:spPr>
          <a:xfrm>
            <a:off x="3505200" y="15240"/>
            <a:ext cx="4038600" cy="11430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" pitchFamily="2" charset="0"/>
                <a:cs typeface="Nikosh" pitchFamily="2" charset="0"/>
              </a:rPr>
              <a:t>একক</a:t>
            </a:r>
            <a:r>
              <a:rPr lang="en-US" sz="36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>
                <a:latin typeface="Nikosh" pitchFamily="2" charset="0"/>
                <a:cs typeface="Nikosh" pitchFamily="2" charset="0"/>
              </a:rPr>
              <a:t>কাজ</a:t>
            </a:r>
            <a:endParaRPr lang="en-US" sz="3600" dirty="0">
              <a:latin typeface="Nikosh" pitchFamily="2" charset="0"/>
              <a:cs typeface="Nikosh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768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066800" y="1066800"/>
            <a:ext cx="4572000" cy="1447800"/>
          </a:xfrm>
          <a:prstGeom prst="horizontalScroll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33600" y="1524000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জোড়ায়</a:t>
            </a:r>
            <a:r>
              <a:rPr lang="en-US" sz="44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কাজ</a:t>
            </a:r>
            <a:endParaRPr lang="en-US" sz="44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37488" y="2667000"/>
            <a:ext cx="746760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পানাম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নগর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সর্ম্পকে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ব্যাখ্যা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।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উওরা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গন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ভবন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কোথায়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অবস্থিত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এখন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কাজ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।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বাংলাদেশের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বিখ্যাত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প্রত্ননিদর্শন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তালিকা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তৈরি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909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Ribbon 2"/>
          <p:cNvSpPr/>
          <p:nvPr/>
        </p:nvSpPr>
        <p:spPr>
          <a:xfrm>
            <a:off x="2362200" y="609600"/>
            <a:ext cx="4267200" cy="914400"/>
          </a:xfrm>
          <a:prstGeom prst="ribb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বাড়ির</a:t>
            </a:r>
            <a:r>
              <a:rPr lang="en-US" sz="32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কাজ</a:t>
            </a:r>
            <a:endParaRPr lang="en-US" sz="32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Vertical Scroll 3"/>
          <p:cNvSpPr/>
          <p:nvPr/>
        </p:nvSpPr>
        <p:spPr>
          <a:xfrm>
            <a:off x="1447800" y="1828800"/>
            <a:ext cx="7239000" cy="2667000"/>
          </a:xfrm>
          <a:prstGeom prst="verticalScroll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38400" y="2362200"/>
            <a:ext cx="5181600" cy="193899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প্রত্ননিদর্শনগুলোর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তালিকা তৈরি করে নিয়ে আসবে।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05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\Desktop\images s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048"/>
            <a:ext cx="9144001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1295400"/>
            <a:ext cx="495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latin typeface="Nikosh" pitchFamily="2" charset="0"/>
                <a:cs typeface="Nikosh" pitchFamily="2" charset="0"/>
              </a:rPr>
              <a:t>সবাইকে</a:t>
            </a:r>
            <a:r>
              <a:rPr lang="en-US" sz="7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72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endParaRPr lang="en-US" sz="72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392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</TotalTime>
  <Words>383</Words>
  <Application>Microsoft Office PowerPoint</Application>
  <PresentationFormat>On-screen Show (4:3)</PresentationFormat>
  <Paragraphs>61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</dc:creator>
  <cp:lastModifiedBy>AC</cp:lastModifiedBy>
  <cp:revision>40</cp:revision>
  <dcterms:created xsi:type="dcterms:W3CDTF">2006-08-16T00:00:00Z</dcterms:created>
  <dcterms:modified xsi:type="dcterms:W3CDTF">2026-10-04T13:16:31Z</dcterms:modified>
</cp:coreProperties>
</file>