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36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36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18" Type="http://schemas.openxmlformats.org/officeDocument/2006/relationships/image" Target="../media/image87.png"/><Relationship Id="rId3" Type="http://schemas.openxmlformats.org/officeDocument/2006/relationships/image" Target="../media/image72.png"/><Relationship Id="rId21" Type="http://schemas.openxmlformats.org/officeDocument/2006/relationships/image" Target="../media/image90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19" Type="http://schemas.openxmlformats.org/officeDocument/2006/relationships/image" Target="../media/image88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image" Target="../media/image91.png"/><Relationship Id="rId21" Type="http://schemas.openxmlformats.org/officeDocument/2006/relationships/image" Target="../media/image108.png"/><Relationship Id="rId7" Type="http://schemas.openxmlformats.org/officeDocument/2006/relationships/image" Target="../media/image66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5" Type="http://schemas.openxmlformats.org/officeDocument/2006/relationships/image" Target="../media/image11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03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11" Type="http://schemas.openxmlformats.org/officeDocument/2006/relationships/image" Target="../media/image98.png"/><Relationship Id="rId24" Type="http://schemas.openxmlformats.org/officeDocument/2006/relationships/image" Target="../media/image111.png"/><Relationship Id="rId5" Type="http://schemas.openxmlformats.org/officeDocument/2006/relationships/image" Target="../media/image93.png"/><Relationship Id="rId15" Type="http://schemas.openxmlformats.org/officeDocument/2006/relationships/image" Target="../media/image102.png"/><Relationship Id="rId23" Type="http://schemas.openxmlformats.org/officeDocument/2006/relationships/image" Target="../media/image110.png"/><Relationship Id="rId10" Type="http://schemas.openxmlformats.org/officeDocument/2006/relationships/image" Target="../media/image97.png"/><Relationship Id="rId19" Type="http://schemas.openxmlformats.org/officeDocument/2006/relationships/image" Target="../media/image106.png"/><Relationship Id="rId4" Type="http://schemas.openxmlformats.org/officeDocument/2006/relationships/image" Target="../media/image92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Relationship Id="rId22" Type="http://schemas.openxmlformats.org/officeDocument/2006/relationships/image" Target="../media/image10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26.png"/><Relationship Id="rId20" Type="http://schemas.openxmlformats.org/officeDocument/2006/relationships/image" Target="../media/image1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10" Type="http://schemas.openxmlformats.org/officeDocument/2006/relationships/image" Target="../media/image120.png"/><Relationship Id="rId19" Type="http://schemas.openxmlformats.org/officeDocument/2006/relationships/image" Target="../media/image129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12" Type="http://schemas.openxmlformats.org/officeDocument/2006/relationships/image" Target="../media/image1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33978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0"/>
            <a:ext cx="6339783" cy="68580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5" name="Shape 1"/>
          <p:cNvSpPr/>
          <p:nvPr/>
        </p:nvSpPr>
        <p:spPr>
          <a:xfrm>
            <a:off x="6343650" y="0"/>
            <a:ext cx="5848350" cy="6858000"/>
          </a:xfrm>
          <a:prstGeom prst="rect">
            <a:avLst/>
          </a:prstGeom>
          <a:solidFill>
            <a:srgbClr val="FDFDEF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10477498" y="0"/>
            <a:ext cx="1714500" cy="17145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>
            <a:alphaModFix amt="14000"/>
          </a:blip>
          <a:stretch>
            <a:fillRect/>
          </a:stretch>
        </p:blipFill>
        <p:spPr>
          <a:xfrm>
            <a:off x="0" y="0"/>
            <a:ext cx="590550" cy="590550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980" y="6543675"/>
            <a:ext cx="4785420" cy="9525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340" y="392906"/>
            <a:ext cx="4229100" cy="5638800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9690" y="1078706"/>
            <a:ext cx="3200400" cy="426720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9690" y="1078706"/>
            <a:ext cx="3200400" cy="4267200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4140" y="5850731"/>
            <a:ext cx="304800" cy="28575"/>
          </a:xfrm>
          <a:prstGeom prst="rect">
            <a:avLst/>
          </a:prstGeom>
        </p:spPr>
      </p:pic>
      <p:sp>
        <p:nvSpPr>
          <p:cNvPr id="13" name="Text 3"/>
          <p:cNvSpPr txBox="1"/>
          <p:nvPr/>
        </p:nvSpPr>
        <p:spPr>
          <a:xfrm>
            <a:off x="2886075" y="5848350"/>
            <a:ext cx="304800" cy="285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5140" y="5836444"/>
            <a:ext cx="57150" cy="57150"/>
          </a:xfrm>
          <a:prstGeom prst="rect">
            <a:avLst/>
          </a:prstGeom>
        </p:spPr>
      </p:pic>
      <p:sp>
        <p:nvSpPr>
          <p:cNvPr id="15" name="Text 4"/>
          <p:cNvSpPr txBox="1"/>
          <p:nvPr/>
        </p:nvSpPr>
        <p:spPr>
          <a:xfrm>
            <a:off x="3267075" y="5838825"/>
            <a:ext cx="57150" cy="57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98490" y="5836444"/>
            <a:ext cx="57150" cy="57150"/>
          </a:xfrm>
          <a:prstGeom prst="rect">
            <a:avLst/>
          </a:prstGeom>
        </p:spPr>
      </p:pic>
      <p:sp>
        <p:nvSpPr>
          <p:cNvPr id="17" name="Text 5"/>
          <p:cNvSpPr txBox="1"/>
          <p:nvPr/>
        </p:nvSpPr>
        <p:spPr>
          <a:xfrm>
            <a:off x="3400425" y="5838825"/>
            <a:ext cx="57150" cy="57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Shape 6"/>
          <p:cNvSpPr/>
          <p:nvPr/>
        </p:nvSpPr>
        <p:spPr>
          <a:xfrm>
            <a:off x="6800850" y="1323975"/>
            <a:ext cx="609600" cy="38100"/>
          </a:xfrm>
          <a:prstGeom prst="roundRect">
            <a:avLst>
              <a:gd name="adj" fmla="val 50000"/>
            </a:avLst>
          </a:prstGeom>
          <a:solidFill>
            <a:srgbClr val="189796"/>
          </a:solidFill>
          <a:ln/>
        </p:spPr>
      </p:sp>
      <p:sp>
        <p:nvSpPr>
          <p:cNvPr id="19" name="Text 7"/>
          <p:cNvSpPr txBox="1"/>
          <p:nvPr/>
        </p:nvSpPr>
        <p:spPr>
          <a:xfrm>
            <a:off x="6796980" y="1631454"/>
            <a:ext cx="4785420" cy="10400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95"/>
              </a:lnSpc>
              <a:buNone/>
            </a:pPr>
            <a:r>
              <a:rPr lang="en-US" sz="3900" b="1" kern="0" spc="-78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হোসাইন আহমদ</a:t>
            </a:r>
            <a:endParaRPr lang="en-US" sz="3900" dirty="0"/>
          </a:p>
          <a:p>
            <a:pPr marL="0" indent="0" algn="l">
              <a:lnSpc>
                <a:spcPts val="4095"/>
              </a:lnSpc>
              <a:spcAft>
                <a:spcPts val="1050"/>
              </a:spcAft>
              <a:buNone/>
            </a:pPr>
            <a:r>
              <a:rPr lang="en-US" sz="3900" b="1" kern="0" spc="-78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মৌজুদী</a:t>
            </a:r>
            <a:endParaRPr lang="en-US" sz="3900" dirty="0"/>
          </a:p>
        </p:txBody>
      </p:sp>
      <p:sp>
        <p:nvSpPr>
          <p:cNvPr id="20" name="Text 8"/>
          <p:cNvSpPr txBox="1"/>
          <p:nvPr/>
        </p:nvSpPr>
        <p:spPr>
          <a:xfrm>
            <a:off x="7177980" y="2823865"/>
            <a:ext cx="4404420" cy="3238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100"/>
              </a:spcAft>
              <a:buNone/>
            </a:pPr>
            <a:r>
              <a:rPr lang="en-US" sz="1800" b="1" dirty="0">
                <a:solidFill>
                  <a:srgbClr val="18979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সহকারি মৌলভী</a:t>
            </a:r>
            <a:endParaRPr lang="en-US" sz="1800" dirty="0"/>
          </a:p>
        </p:txBody>
      </p:sp>
      <p:pic>
        <p:nvPicPr>
          <p:cNvPr id="21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6980" y="3414415"/>
            <a:ext cx="4785420" cy="9525"/>
          </a:xfrm>
          <a:prstGeom prst="rect">
            <a:avLst/>
          </a:prstGeom>
        </p:spPr>
      </p:pic>
      <p:pic>
        <p:nvPicPr>
          <p:cNvPr id="22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980" y="3690640"/>
            <a:ext cx="381000" cy="381000"/>
          </a:xfrm>
          <a:prstGeom prst="rect">
            <a:avLst/>
          </a:prstGeom>
        </p:spPr>
      </p:pic>
      <p:pic>
        <p:nvPicPr>
          <p:cNvPr id="23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92230" y="3804940"/>
            <a:ext cx="190500" cy="152400"/>
          </a:xfrm>
          <a:prstGeom prst="rect">
            <a:avLst/>
          </a:prstGeom>
        </p:spPr>
      </p:pic>
      <p:sp>
        <p:nvSpPr>
          <p:cNvPr id="24" name="Text 9"/>
          <p:cNvSpPr txBox="1"/>
          <p:nvPr/>
        </p:nvSpPr>
        <p:spPr>
          <a:xfrm>
            <a:off x="7311330" y="3719215"/>
            <a:ext cx="33956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kern="0" spc="99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প্রতিষ্ঠান</a:t>
            </a:r>
            <a:endParaRPr lang="en-US" sz="825" dirty="0"/>
          </a:p>
        </p:txBody>
      </p:sp>
      <p:sp>
        <p:nvSpPr>
          <p:cNvPr id="25" name="Text 10"/>
          <p:cNvSpPr txBox="1"/>
          <p:nvPr/>
        </p:nvSpPr>
        <p:spPr>
          <a:xfrm>
            <a:off x="7311330" y="3914477"/>
            <a:ext cx="3395663" cy="25285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6"/>
              </a:lnSpc>
              <a:buNone/>
            </a:pPr>
            <a:r>
              <a:rPr lang="en-US" sz="1425" dirty="0">
                <a:solidFill>
                  <a:srgbClr val="13302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তাহিরপুর নয়মৌজা ইত্তেফাকিয়া ফাজিল মাদ্রাসা</a:t>
            </a:r>
            <a:endParaRPr lang="en-US" sz="1425" dirty="0"/>
          </a:p>
        </p:txBody>
      </p:sp>
      <p:pic>
        <p:nvPicPr>
          <p:cNvPr id="26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980" y="4338786"/>
            <a:ext cx="381000" cy="381000"/>
          </a:xfrm>
          <a:prstGeom prst="rect">
            <a:avLst/>
          </a:prstGeom>
        </p:spPr>
      </p:pic>
      <p:pic>
        <p:nvPicPr>
          <p:cNvPr id="27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30330" y="4453086"/>
            <a:ext cx="114300" cy="152400"/>
          </a:xfrm>
          <a:prstGeom prst="rect">
            <a:avLst/>
          </a:prstGeom>
        </p:spPr>
      </p:pic>
      <p:sp>
        <p:nvSpPr>
          <p:cNvPr id="28" name="Text 11"/>
          <p:cNvSpPr txBox="1"/>
          <p:nvPr/>
        </p:nvSpPr>
        <p:spPr>
          <a:xfrm>
            <a:off x="7311330" y="4367361"/>
            <a:ext cx="106858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kern="0" spc="99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অবস্থান</a:t>
            </a:r>
            <a:endParaRPr lang="en-US" sz="825" dirty="0"/>
          </a:p>
        </p:txBody>
      </p:sp>
      <p:sp>
        <p:nvSpPr>
          <p:cNvPr id="29" name="Text 12"/>
          <p:cNvSpPr txBox="1"/>
          <p:nvPr/>
        </p:nvSpPr>
        <p:spPr>
          <a:xfrm>
            <a:off x="7311330" y="4553099"/>
            <a:ext cx="1068586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নবীগঞ্জ, হবিগঞ্জ</a:t>
            </a:r>
            <a:endParaRPr lang="en-US" sz="1350" dirty="0"/>
          </a:p>
        </p:txBody>
      </p:sp>
      <p:pic>
        <p:nvPicPr>
          <p:cNvPr id="30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96980" y="5135910"/>
            <a:ext cx="2112020" cy="395288"/>
          </a:xfrm>
          <a:prstGeom prst="rect">
            <a:avLst/>
          </a:prstGeom>
        </p:spPr>
      </p:pic>
      <p:sp>
        <p:nvSpPr>
          <p:cNvPr id="31" name="Text 13"/>
          <p:cNvSpPr txBox="1"/>
          <p:nvPr/>
        </p:nvSpPr>
        <p:spPr>
          <a:xfrm>
            <a:off x="7130355" y="5250210"/>
            <a:ext cx="161672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2700"/>
              </a:spcBef>
              <a:buNone/>
            </a:pPr>
            <a:r>
              <a:rPr lang="en-US" sz="975" b="1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ইসলামি শিক্ষা • নৈতিকতা • সেবা</a:t>
            </a:r>
            <a:endParaRPr lang="en-US" sz="975" dirty="0"/>
          </a:p>
        </p:txBody>
      </p:sp>
      <p:pic>
        <p:nvPicPr>
          <p:cNvPr id="32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58905" y="5295454"/>
            <a:ext cx="76200" cy="76200"/>
          </a:xfrm>
          <a:prstGeom prst="rect">
            <a:avLst/>
          </a:prstGeom>
        </p:spPr>
      </p:pic>
      <p:sp>
        <p:nvSpPr>
          <p:cNvPr id="33" name="Text 14"/>
          <p:cNvSpPr txBox="1"/>
          <p:nvPr/>
        </p:nvSpPr>
        <p:spPr>
          <a:xfrm>
            <a:off x="6962775" y="529590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4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55639" y="5003006"/>
            <a:ext cx="1828502" cy="871538"/>
          </a:xfrm>
          <a:prstGeom prst="rect">
            <a:avLst/>
          </a:prstGeom>
        </p:spPr>
      </p:pic>
      <p:sp>
        <p:nvSpPr>
          <p:cNvPr id="35" name="Text 15"/>
          <p:cNvSpPr txBox="1"/>
          <p:nvPr/>
        </p:nvSpPr>
        <p:spPr>
          <a:xfrm>
            <a:off x="2822823" y="5355431"/>
            <a:ext cx="880318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সহকারি মৌলভী</a:t>
            </a:r>
            <a:endParaRPr lang="en-US" sz="975" dirty="0"/>
          </a:p>
        </p:txBody>
      </p:sp>
      <p:pic>
        <p:nvPicPr>
          <p:cNvPr id="36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36639" y="5381625"/>
            <a:ext cx="109984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81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8142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0028" y="1565744"/>
            <a:ext cx="1837867" cy="5680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 rot="21480000">
            <a:off x="4362450" y="1600200"/>
            <a:ext cx="1819275" cy="504825"/>
          </a:xfrm>
          <a:prstGeom prst="rect">
            <a:avLst/>
          </a:prstGeom>
          <a:ln/>
        </p:spPr>
        <p:txBody>
          <a:bodyPr wrap="none" lIns="266700" tIns="95250" rIns="266700" bIns="9525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kern="0" spc="75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الْوَحْدَةُ السَّادِسَةُ</a:t>
            </a:r>
            <a:endParaRPr lang="en-US" sz="16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598" y="1577305"/>
            <a:ext cx="1552463" cy="544959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 rot="90000">
            <a:off x="6296025" y="1600200"/>
            <a:ext cx="1543050" cy="504825"/>
          </a:xfrm>
          <a:prstGeom prst="rect">
            <a:avLst/>
          </a:prstGeom>
          <a:ln/>
        </p:spPr>
        <p:txBody>
          <a:bodyPr wrap="none" lIns="266700" tIns="95250" rIns="266700" bIns="9525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kern="0" spc="75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الدَّرْسُ الأَوَّلُ</a:t>
            </a:r>
            <a:endParaRPr lang="en-US" sz="1650" dirty="0"/>
          </a:p>
        </p:txBody>
      </p:sp>
      <p:sp>
        <p:nvSpPr>
          <p:cNvPr id="7" name="Text 2"/>
          <p:cNvSpPr txBox="1"/>
          <p:nvPr/>
        </p:nvSpPr>
        <p:spPr>
          <a:xfrm>
            <a:off x="4518273" y="2311747"/>
            <a:ext cx="3155305" cy="1401961"/>
          </a:xfrm>
          <a:prstGeom prst="rect">
            <a:avLst/>
          </a:prstGeom>
          <a:ln/>
          <a:effectLst>
            <a:outerShdw blurRad="190500" dist="38100" dir="5400000" algn="bl" rotWithShape="0">
              <a:srgbClr val="7B9ED8">
                <a:alpha val="40000"/>
              </a:srgbClr>
            </a:outerShdw>
          </a:effectLst>
        </p:spPr>
        <p:txBody>
          <a:bodyPr wrap="none" lIns="0" tIns="0" rIns="0" bIns="0" rtlCol="0" anchor="t"/>
          <a:lstStyle/>
          <a:p>
            <a:pPr marL="0" indent="0" algn="ctr">
              <a:lnSpc>
                <a:spcPts val="5520"/>
              </a:lnSpc>
              <a:buNone/>
            </a:pPr>
            <a:r>
              <a:rPr lang="en-US" sz="4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800" b="1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الإِمَامُ</a:t>
            </a:r>
            <a:r>
              <a:rPr lang="en-US" sz="4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4800" b="1" dirty="0">
                <a:solidFill>
                  <a:srgbClr val="7B9E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الأَعْظَمُ</a:t>
            </a:r>
            <a:endParaRPr lang="en-US" sz="4800" dirty="0"/>
          </a:p>
          <a:p>
            <a:pPr marL="0" indent="0" algn="ctr">
              <a:lnSpc>
                <a:spcPts val="5520"/>
              </a:lnSpc>
              <a:buNone/>
            </a:pPr>
            <a:r>
              <a:rPr lang="en-US" sz="4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أَبُو حَنِيفَةَ </a:t>
            </a:r>
            <a:r>
              <a:rPr lang="en-US" sz="2100" b="1" baseline="3000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رحمه الله</a:t>
            </a:r>
            <a:r>
              <a:rPr lang="en-US" sz="4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48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0" y="3885158"/>
            <a:ext cx="2286000" cy="57150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5969" y="4113758"/>
            <a:ext cx="8120063" cy="594271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>
            <a:off x="1957516" y="5466808"/>
            <a:ext cx="8120063" cy="5942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8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مسجد الإمام الأعظم - درس ملون بخط كبير</a:t>
            </a:r>
            <a:endParaRPr lang="en-US" sz="3900" dirty="0"/>
          </a:p>
        </p:txBody>
      </p:sp>
      <p:sp>
        <p:nvSpPr>
          <p:cNvPr id="11" name="Shape 4"/>
          <p:cNvSpPr/>
          <p:nvPr/>
        </p:nvSpPr>
        <p:spPr>
          <a:xfrm>
            <a:off x="4876800" y="504825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FD93D"/>
          </a:solidFill>
          <a:ln/>
        </p:spPr>
      </p:sp>
      <p:sp>
        <p:nvSpPr>
          <p:cNvPr id="12" name="Shape 5"/>
          <p:cNvSpPr/>
          <p:nvPr/>
        </p:nvSpPr>
        <p:spPr>
          <a:xfrm>
            <a:off x="5105400" y="504825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F6B6B"/>
          </a:solidFill>
          <a:ln/>
        </p:spPr>
      </p:sp>
      <p:sp>
        <p:nvSpPr>
          <p:cNvPr id="13" name="Shape 6"/>
          <p:cNvSpPr/>
          <p:nvPr/>
        </p:nvSpPr>
        <p:spPr>
          <a:xfrm>
            <a:off x="5334000" y="504825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3FB1B8"/>
          </a:solidFill>
          <a:ln/>
        </p:spPr>
      </p:sp>
      <p:sp>
        <p:nvSpPr>
          <p:cNvPr id="14" name="Shape 7"/>
          <p:cNvSpPr/>
          <p:nvPr/>
        </p:nvSpPr>
        <p:spPr>
          <a:xfrm>
            <a:off x="5562600" y="504825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7B9ED8"/>
          </a:solidFill>
          <a:ln/>
        </p:spPr>
      </p:sp>
      <p:sp>
        <p:nvSpPr>
          <p:cNvPr id="15" name="Text 8"/>
          <p:cNvSpPr txBox="1"/>
          <p:nvPr/>
        </p:nvSpPr>
        <p:spPr>
          <a:xfrm>
            <a:off x="5868144" y="5022354"/>
            <a:ext cx="1446163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7ECF2">
                    <a:alpha val="80000"/>
                  </a:srgbClr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Class 6 • Lesson 1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53000" cy="4572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0" y="2095500"/>
            <a:ext cx="5143500" cy="4762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65897" y="1274415"/>
            <a:ext cx="5345757" cy="13582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47"/>
              </a:lnSpc>
              <a:buNone/>
            </a:pPr>
            <a:r>
              <a:rPr lang="en-US" sz="4650" b="1" kern="0" spc="-116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الإمام </a:t>
            </a:r>
            <a:r>
              <a:rPr lang="en-US" sz="4650" b="1" kern="0" spc="-116" dirty="0">
                <a:solidFill>
                  <a:srgbClr val="091D29"/>
                </a:solidFill>
                <a:highlight>
                  <a:srgbClr val="FFD93D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الأعظم</a:t>
            </a:r>
            <a:r>
              <a:rPr lang="en-US" sz="4650" b="1" kern="0" spc="-116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</a:t>
            </a:r>
            <a:r>
              <a:rPr lang="en-US" sz="4650" b="1" kern="0" spc="-116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أبو حنيفة</a:t>
            </a:r>
            <a:endParaRPr lang="en-US" sz="4650" dirty="0"/>
          </a:p>
          <a:p>
            <a:pPr marL="0" indent="0" algn="ctr">
              <a:lnSpc>
                <a:spcPts val="5347"/>
              </a:lnSpc>
              <a:buNone/>
            </a:pPr>
            <a:r>
              <a:rPr lang="en-US" sz="2850" b="1" kern="0" spc="-116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تعريف موجز - بخط كبير ملون ✨</a:t>
            </a:r>
            <a:endParaRPr lang="en-US" sz="46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975521"/>
            <a:ext cx="3581400" cy="176019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6450" y="3213646"/>
            <a:ext cx="495300" cy="4953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2076450" y="3299371"/>
            <a:ext cx="495300" cy="4095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spcAft>
                <a:spcPts val="900"/>
              </a:spcAft>
              <a:buNone/>
            </a:pPr>
            <a:r>
              <a:rPr lang="en-US" sz="21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١</a:t>
            </a:r>
            <a:endParaRPr lang="en-US" sz="2100" dirty="0"/>
          </a:p>
        </p:txBody>
      </p:sp>
      <p:sp>
        <p:nvSpPr>
          <p:cNvPr id="8" name="Text 2"/>
          <p:cNvSpPr txBox="1"/>
          <p:nvPr/>
        </p:nvSpPr>
        <p:spPr>
          <a:xfrm>
            <a:off x="752475" y="3842296"/>
            <a:ext cx="31432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kern="0" spc="75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الاسم الكامل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52475" y="4108996"/>
            <a:ext cx="3143250" cy="3885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60"/>
              </a:lnSpc>
              <a:spcBef>
                <a:spcPts val="450"/>
              </a:spcBef>
              <a:buNone/>
            </a:pPr>
            <a:r>
              <a:rPr lang="en-US" sz="2550" b="1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النعمان بن ثابت</a:t>
            </a:r>
            <a:endParaRPr lang="en-US" sz="255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0" y="2975521"/>
            <a:ext cx="3581400" cy="1760190"/>
          </a:xfrm>
          <a:prstGeom prst="rect">
            <a:avLst/>
          </a:prstGeom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8350" y="3213646"/>
            <a:ext cx="495300" cy="495300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5848350" y="3299371"/>
            <a:ext cx="495300" cy="4095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spcAft>
                <a:spcPts val="900"/>
              </a:spcAft>
              <a:buNone/>
            </a:pPr>
            <a:r>
              <a:rPr lang="en-US" sz="21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٢</a:t>
            </a:r>
            <a:endParaRPr lang="en-US" sz="2100" dirty="0"/>
          </a:p>
        </p:txBody>
      </p:sp>
      <p:sp>
        <p:nvSpPr>
          <p:cNvPr id="13" name="Text 5"/>
          <p:cNvSpPr txBox="1"/>
          <p:nvPr/>
        </p:nvSpPr>
        <p:spPr>
          <a:xfrm>
            <a:off x="4524375" y="3842296"/>
            <a:ext cx="3143101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kern="0" spc="75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اللقب المشهور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524375" y="4108996"/>
            <a:ext cx="3143250" cy="3885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60"/>
              </a:lnSpc>
              <a:spcBef>
                <a:spcPts val="450"/>
              </a:spcBef>
              <a:buNone/>
            </a:pPr>
            <a:r>
              <a:rPr lang="en-US" sz="2550" b="1" dirty="0">
                <a:solidFill>
                  <a:srgbClr val="7B9E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الإمام الأعظم</a:t>
            </a:r>
            <a:endParaRPr lang="en-US" sz="255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7200" y="2975521"/>
            <a:ext cx="3581400" cy="1760190"/>
          </a:xfrm>
          <a:prstGeom prst="rect">
            <a:avLst/>
          </a:prstGeom>
        </p:spPr>
      </p:pic>
      <p:pic>
        <p:nvPicPr>
          <p:cNvPr id="16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20250" y="3213646"/>
            <a:ext cx="495300" cy="495300"/>
          </a:xfrm>
          <a:prstGeom prst="rect">
            <a:avLst/>
          </a:prstGeom>
        </p:spPr>
      </p:pic>
      <p:sp>
        <p:nvSpPr>
          <p:cNvPr id="17" name="Text 7"/>
          <p:cNvSpPr txBox="1"/>
          <p:nvPr/>
        </p:nvSpPr>
        <p:spPr>
          <a:xfrm>
            <a:off x="9620250" y="3299371"/>
            <a:ext cx="495300" cy="4095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spcAft>
                <a:spcPts val="900"/>
              </a:spcAft>
              <a:buNone/>
            </a:pPr>
            <a:r>
              <a:rPr lang="en-US" sz="21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٣</a:t>
            </a:r>
            <a:endParaRPr lang="en-US" sz="2100" dirty="0"/>
          </a:p>
        </p:txBody>
      </p:sp>
      <p:sp>
        <p:nvSpPr>
          <p:cNvPr id="18" name="Text 8"/>
          <p:cNvSpPr txBox="1"/>
          <p:nvPr/>
        </p:nvSpPr>
        <p:spPr>
          <a:xfrm>
            <a:off x="8296275" y="3842296"/>
            <a:ext cx="3143101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kern="0" spc="75" dirty="0">
                <a:solidFill>
                  <a:srgbClr val="E7ECF2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الميلاد - الكوفة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8296275" y="4108996"/>
            <a:ext cx="3143101" cy="3885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60"/>
              </a:lnSpc>
              <a:spcBef>
                <a:spcPts val="450"/>
              </a:spcBef>
              <a:buNone/>
            </a:pPr>
            <a:r>
              <a:rPr lang="en-US" sz="25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سنة 80 هـ</a:t>
            </a:r>
            <a:endParaRPr lang="en-US" sz="2550" dirty="0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3997" y="4983361"/>
            <a:ext cx="5384006" cy="600075"/>
          </a:xfrm>
          <a:prstGeom prst="rect">
            <a:avLst/>
          </a:prstGeom>
        </p:spPr>
      </p:pic>
      <p:sp>
        <p:nvSpPr>
          <p:cNvPr id="21" name="Text 10"/>
          <p:cNvSpPr txBox="1"/>
          <p:nvPr/>
        </p:nvSpPr>
        <p:spPr>
          <a:xfrm>
            <a:off x="3680222" y="5154811"/>
            <a:ext cx="483155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spcBef>
                <a:spcPts val="1950"/>
              </a:spcBef>
              <a:buNone/>
            </a:pPr>
            <a:r>
              <a:rPr lang="en-US" sz="16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أحد الأئمة الأربعة • إمام أهل الرأي • صاحب المذهب الحنفي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4800"/>
            <a:ext cx="533400" cy="5334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5604" y="395288"/>
            <a:ext cx="444996" cy="4429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📖</a:t>
            </a:r>
            <a:endParaRPr lang="en-US" sz="2250" dirty="0"/>
          </a:p>
        </p:txBody>
      </p:sp>
      <p:sp>
        <p:nvSpPr>
          <p:cNvPr id="4" name="Text 1"/>
          <p:cNvSpPr txBox="1"/>
          <p:nvPr/>
        </p:nvSpPr>
        <p:spPr>
          <a:xfrm>
            <a:off x="1143000" y="340965"/>
            <a:ext cx="4861768" cy="46092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30"/>
              </a:lnSpc>
              <a:buNone/>
            </a:pPr>
            <a:r>
              <a:rPr lang="en-US" sz="3300" b="1" kern="0" spc="-66" dirty="0">
                <a:solidFill>
                  <a:srgbClr val="FFD93D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نص الدرس - بخط كبير جداً جداً</a:t>
            </a:r>
            <a:endParaRPr lang="en-US" sz="33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009650"/>
            <a:ext cx="5553075" cy="1004887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1181100"/>
            <a:ext cx="361950" cy="361950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774055" y="1247775"/>
            <a:ext cx="235595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١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1143000" y="1200150"/>
            <a:ext cx="2162919" cy="6429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هُوَ النُّعْمَانُ بْنُ ثَابِتٍ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الاسم الحقيقي للإمام</a:t>
            </a:r>
            <a:endParaRPr lang="en-US" sz="22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2147888"/>
            <a:ext cx="5553075" cy="1004887"/>
          </a:xfrm>
          <a:prstGeom prst="rect">
            <a:avLst/>
          </a:prstGeom>
        </p:spPr>
      </p:pic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00" y="2319338"/>
            <a:ext cx="361950" cy="361950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774055" y="2386013"/>
            <a:ext cx="235595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٢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1143000" y="2338388"/>
            <a:ext cx="1752749" cy="6429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وَكُنْيَتُهُ أَبُو حَنِيفَةَ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الكنية المشهورة</a:t>
            </a:r>
            <a:endParaRPr lang="en-US" sz="225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3286125"/>
            <a:ext cx="5553075" cy="1004887"/>
          </a:xfrm>
          <a:prstGeom prst="rect">
            <a:avLst/>
          </a:prstGeom>
        </p:spPr>
      </p:pic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" y="3457575"/>
            <a:ext cx="361950" cy="361950"/>
          </a:xfrm>
          <a:prstGeom prst="rect">
            <a:avLst/>
          </a:prstGeom>
        </p:spPr>
      </p:pic>
      <p:sp>
        <p:nvSpPr>
          <p:cNvPr id="15" name="Text 6"/>
          <p:cNvSpPr txBox="1"/>
          <p:nvPr/>
        </p:nvSpPr>
        <p:spPr>
          <a:xfrm>
            <a:off x="774055" y="3524250"/>
            <a:ext cx="235595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٣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1143000" y="3476625"/>
            <a:ext cx="2220218" cy="6429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وَلُقِّبَ بِالإِمَامِ الأَعْظَمِ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لقب التعظيم والتكريم</a:t>
            </a:r>
            <a:endParaRPr lang="en-US" sz="2250" dirty="0"/>
          </a:p>
        </p:txBody>
      </p:sp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4424363"/>
            <a:ext cx="5553075" cy="1004887"/>
          </a:xfrm>
          <a:prstGeom prst="rect">
            <a:avLst/>
          </a:prstGeom>
        </p:spPr>
      </p:pic>
      <p:pic>
        <p:nvPicPr>
          <p:cNvPr id="18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" y="4595813"/>
            <a:ext cx="361950" cy="361950"/>
          </a:xfrm>
          <a:prstGeom prst="rect">
            <a:avLst/>
          </a:prstGeom>
        </p:spPr>
      </p:pic>
      <p:sp>
        <p:nvSpPr>
          <p:cNvPr id="19" name="Text 8"/>
          <p:cNvSpPr txBox="1"/>
          <p:nvPr/>
        </p:nvSpPr>
        <p:spPr>
          <a:xfrm>
            <a:off x="774055" y="4662488"/>
            <a:ext cx="235595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٤</a:t>
            </a:r>
            <a:endParaRPr lang="en-US" sz="1500" dirty="0"/>
          </a:p>
        </p:txBody>
      </p:sp>
      <p:sp>
        <p:nvSpPr>
          <p:cNvPr id="20" name="Text 9"/>
          <p:cNvSpPr txBox="1"/>
          <p:nvPr/>
        </p:nvSpPr>
        <p:spPr>
          <a:xfrm>
            <a:off x="1143000" y="4614863"/>
            <a:ext cx="2414290" cy="6429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وُلِدَ بِالكُوفَةِ سَنَةَ ٨٠ هـ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ثمانين من الهجرة</a:t>
            </a:r>
            <a:endParaRPr lang="en-US" sz="2250" dirty="0"/>
          </a:p>
        </p:txBody>
      </p:sp>
      <p:pic>
        <p:nvPicPr>
          <p:cNvPr id="21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725" y="1009650"/>
            <a:ext cx="5553075" cy="1004887"/>
          </a:xfrm>
          <a:prstGeom prst="rect">
            <a:avLst/>
          </a:prstGeom>
        </p:spPr>
      </p:pic>
      <p:pic>
        <p:nvPicPr>
          <p:cNvPr id="2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2225" y="1181100"/>
            <a:ext cx="361950" cy="361950"/>
          </a:xfrm>
          <a:prstGeom prst="rect">
            <a:avLst/>
          </a:prstGeom>
        </p:spPr>
      </p:pic>
      <p:sp>
        <p:nvSpPr>
          <p:cNvPr id="23" name="Text 10"/>
          <p:cNvSpPr txBox="1"/>
          <p:nvPr/>
        </p:nvSpPr>
        <p:spPr>
          <a:xfrm>
            <a:off x="6498580" y="1247775"/>
            <a:ext cx="235595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٥</a:t>
            </a:r>
            <a:endParaRPr lang="en-US" sz="1500" dirty="0"/>
          </a:p>
        </p:txBody>
      </p:sp>
      <p:sp>
        <p:nvSpPr>
          <p:cNvPr id="24" name="Text 11"/>
          <p:cNvSpPr txBox="1"/>
          <p:nvPr/>
        </p:nvSpPr>
        <p:spPr>
          <a:xfrm>
            <a:off x="6867525" y="1200150"/>
            <a:ext cx="3081784" cy="6429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فِي عَهْدِ عَبْدِ المَلِكِ بْنِ مَرْوَانَ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الخليفة الأموي</a:t>
            </a:r>
            <a:endParaRPr lang="en-US" sz="2250" dirty="0"/>
          </a:p>
        </p:txBody>
      </p:sp>
      <p:pic>
        <p:nvPicPr>
          <p:cNvPr id="25" name="Image 1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1725" y="2147888"/>
            <a:ext cx="5553075" cy="1004887"/>
          </a:xfrm>
          <a:prstGeom prst="rect">
            <a:avLst/>
          </a:prstGeom>
        </p:spPr>
      </p:pic>
      <p:pic>
        <p:nvPicPr>
          <p:cNvPr id="26" name="Image 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2225" y="2319338"/>
            <a:ext cx="361950" cy="361950"/>
          </a:xfrm>
          <a:prstGeom prst="rect">
            <a:avLst/>
          </a:prstGeom>
        </p:spPr>
      </p:pic>
      <p:sp>
        <p:nvSpPr>
          <p:cNvPr id="27" name="Text 12"/>
          <p:cNvSpPr txBox="1"/>
          <p:nvPr/>
        </p:nvSpPr>
        <p:spPr>
          <a:xfrm>
            <a:off x="6498580" y="2386013"/>
            <a:ext cx="235595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٦</a:t>
            </a:r>
            <a:endParaRPr lang="en-US" sz="1500" dirty="0"/>
          </a:p>
        </p:txBody>
      </p:sp>
      <p:sp>
        <p:nvSpPr>
          <p:cNvPr id="28" name="Text 13"/>
          <p:cNvSpPr txBox="1"/>
          <p:nvPr/>
        </p:nvSpPr>
        <p:spPr>
          <a:xfrm>
            <a:off x="6867525" y="2338388"/>
            <a:ext cx="2850356" cy="6429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وَنَشَأَ فِي أُسْرَةٍ صَالِحَةٍ غَنِيَّةٍ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بيئة صالحة كريمة</a:t>
            </a:r>
            <a:endParaRPr lang="en-US" sz="2250" dirty="0"/>
          </a:p>
        </p:txBody>
      </p:sp>
      <p:pic>
        <p:nvPicPr>
          <p:cNvPr id="29" name="Image 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1725" y="3286125"/>
            <a:ext cx="5553075" cy="1004887"/>
          </a:xfrm>
          <a:prstGeom prst="rect">
            <a:avLst/>
          </a:prstGeom>
        </p:spPr>
      </p:pic>
      <p:pic>
        <p:nvPicPr>
          <p:cNvPr id="30" name="Image 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2225" y="3457575"/>
            <a:ext cx="361950" cy="361950"/>
          </a:xfrm>
          <a:prstGeom prst="rect">
            <a:avLst/>
          </a:prstGeom>
        </p:spPr>
      </p:pic>
      <p:sp>
        <p:nvSpPr>
          <p:cNvPr id="31" name="Text 14"/>
          <p:cNvSpPr txBox="1"/>
          <p:nvPr/>
        </p:nvSpPr>
        <p:spPr>
          <a:xfrm>
            <a:off x="6498580" y="3524250"/>
            <a:ext cx="235595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٧</a:t>
            </a:r>
            <a:endParaRPr lang="en-US" sz="1500" dirty="0"/>
          </a:p>
        </p:txBody>
      </p:sp>
      <p:sp>
        <p:nvSpPr>
          <p:cNvPr id="32" name="Text 15"/>
          <p:cNvSpPr txBox="1"/>
          <p:nvPr/>
        </p:nvSpPr>
        <p:spPr>
          <a:xfrm>
            <a:off x="6867525" y="3476625"/>
            <a:ext cx="2684711" cy="6429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وَكَانَ حَسَنَ الوَجْهِ وَالخُلُقِ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جمال الظاهر والباطن</a:t>
            </a:r>
            <a:endParaRPr lang="en-US" sz="2250" dirty="0"/>
          </a:p>
        </p:txBody>
      </p:sp>
      <p:pic>
        <p:nvPicPr>
          <p:cNvPr id="33" name="Image 1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1725" y="4424363"/>
            <a:ext cx="5553075" cy="1004887"/>
          </a:xfrm>
          <a:prstGeom prst="rect">
            <a:avLst/>
          </a:prstGeom>
        </p:spPr>
      </p:pic>
      <p:pic>
        <p:nvPicPr>
          <p:cNvPr id="34" name="Image 1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2225" y="4595813"/>
            <a:ext cx="361950" cy="361950"/>
          </a:xfrm>
          <a:prstGeom prst="rect">
            <a:avLst/>
          </a:prstGeom>
        </p:spPr>
      </p:pic>
      <p:sp>
        <p:nvSpPr>
          <p:cNvPr id="35" name="Text 16"/>
          <p:cNvSpPr txBox="1"/>
          <p:nvPr/>
        </p:nvSpPr>
        <p:spPr>
          <a:xfrm>
            <a:off x="6498580" y="4662488"/>
            <a:ext cx="235595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٨</a:t>
            </a:r>
            <a:endParaRPr lang="en-US" sz="1500" dirty="0"/>
          </a:p>
        </p:txBody>
      </p:sp>
      <p:sp>
        <p:nvSpPr>
          <p:cNvPr id="36" name="Text 17"/>
          <p:cNvSpPr txBox="1"/>
          <p:nvPr/>
        </p:nvSpPr>
        <p:spPr>
          <a:xfrm>
            <a:off x="6867525" y="4614863"/>
            <a:ext cx="2632472" cy="6429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38"/>
              </a:lnSpc>
              <a:buNone/>
            </a:pPr>
            <a:r>
              <a:rPr lang="en-US" sz="22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قَوِيَّ الحُجَّةِ، شَدِيدَ الذَّكَاءِ</a:t>
            </a: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ذكاء و فطنة عالية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0"/>
            <a:ext cx="4000500" cy="3810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38500"/>
            <a:ext cx="4286250" cy="361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01514" y="342900"/>
            <a:ext cx="10295186" cy="4399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65"/>
              </a:lnSpc>
              <a:buNone/>
            </a:pPr>
            <a:r>
              <a:rPr lang="en-US" sz="1950" b="1" kern="0" spc="-63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تتمة</a:t>
            </a:r>
            <a:r>
              <a:rPr lang="en-US" sz="3150" b="1" kern="0" spc="-63" dirty="0">
                <a:solidFill>
                  <a:srgbClr val="FFD93D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صفات و مناقب الإمام بخط كبير</a:t>
            </a:r>
            <a:endParaRPr lang="en-US" sz="19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973336"/>
            <a:ext cx="5524500" cy="103629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" y="1163836"/>
            <a:ext cx="419100" cy="4191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783580" y="1244798"/>
            <a:ext cx="340370" cy="3381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</a:t>
            </a:r>
            <a:endParaRPr lang="en-US" sz="1650" dirty="0"/>
          </a:p>
        </p:txBody>
      </p:sp>
      <p:sp>
        <p:nvSpPr>
          <p:cNvPr id="8" name="Text 2"/>
          <p:cNvSpPr txBox="1"/>
          <p:nvPr/>
        </p:nvSpPr>
        <p:spPr>
          <a:xfrm>
            <a:off x="1257300" y="1182886"/>
            <a:ext cx="3022104" cy="34096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35"/>
              </a:lnSpc>
              <a:buNone/>
            </a:pPr>
            <a:r>
              <a:rPr lang="en-US" sz="20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فَطِنًا سَرِيعَ البَدِيهَةِ وَشَدِيدَ الكَرَمِ</a:t>
            </a:r>
            <a:endParaRPr lang="en-US" sz="2025" dirty="0"/>
          </a:p>
        </p:txBody>
      </p:sp>
      <p:sp>
        <p:nvSpPr>
          <p:cNvPr id="9" name="Text 3"/>
          <p:cNvSpPr txBox="1"/>
          <p:nvPr/>
        </p:nvSpPr>
        <p:spPr>
          <a:xfrm>
            <a:off x="1257300" y="1590526"/>
            <a:ext cx="3022104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buNone/>
            </a:pPr>
            <a:r>
              <a:rPr lang="en-US" sz="1350" b="1" dirty="0">
                <a:solidFill>
                  <a:srgbClr val="E7ECF2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فطنة + كرم + طويل الصمت، دائم الفكر</a:t>
            </a:r>
            <a:endParaRPr lang="en-US" sz="135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973336"/>
            <a:ext cx="5524500" cy="1036290"/>
          </a:xfrm>
          <a:prstGeom prst="rect">
            <a:avLst/>
          </a:prstGeom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1750" y="1163836"/>
            <a:ext cx="419100" cy="419100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6460480" y="1244798"/>
            <a:ext cx="340370" cy="3381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⭐</a:t>
            </a:r>
            <a:endParaRPr lang="en-US" sz="1650" dirty="0"/>
          </a:p>
        </p:txBody>
      </p:sp>
      <p:sp>
        <p:nvSpPr>
          <p:cNvPr id="13" name="Text 5"/>
          <p:cNvSpPr txBox="1"/>
          <p:nvPr/>
        </p:nvSpPr>
        <p:spPr>
          <a:xfrm>
            <a:off x="6934200" y="1182886"/>
            <a:ext cx="3443436" cy="34096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35"/>
              </a:lnSpc>
              <a:buNone/>
            </a:pPr>
            <a:r>
              <a:rPr lang="en-US" sz="20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أَحَدُ الأَئِمَّةِ الأَرْبَعَةِ أَصْحَابِ المَذَاهِبِ</a:t>
            </a:r>
            <a:endParaRPr lang="en-US" sz="2025" dirty="0"/>
          </a:p>
        </p:txBody>
      </p:sp>
      <p:sp>
        <p:nvSpPr>
          <p:cNvPr id="14" name="Text 6"/>
          <p:cNvSpPr txBox="1"/>
          <p:nvPr/>
        </p:nvSpPr>
        <p:spPr>
          <a:xfrm>
            <a:off x="6934200" y="1590526"/>
            <a:ext cx="344343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buNone/>
            </a:pPr>
            <a:r>
              <a:rPr lang="en-US" sz="1350" b="1" dirty="0">
                <a:solidFill>
                  <a:srgbClr val="E7ECF2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المتبعة - المذهب الحنفي</a:t>
            </a:r>
            <a:endParaRPr lang="en-US" sz="135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2162026"/>
            <a:ext cx="5524500" cy="1036290"/>
          </a:xfrm>
          <a:prstGeom prst="rect">
            <a:avLst/>
          </a:prstGeom>
        </p:spPr>
      </p:pic>
      <p:pic>
        <p:nvPicPr>
          <p:cNvPr id="16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0" y="2352526"/>
            <a:ext cx="419100" cy="419100"/>
          </a:xfrm>
          <a:prstGeom prst="rect">
            <a:avLst/>
          </a:prstGeom>
        </p:spPr>
      </p:pic>
      <p:sp>
        <p:nvSpPr>
          <p:cNvPr id="17" name="Text 7"/>
          <p:cNvSpPr txBox="1"/>
          <p:nvPr/>
        </p:nvSpPr>
        <p:spPr>
          <a:xfrm>
            <a:off x="783580" y="2433489"/>
            <a:ext cx="340370" cy="3381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🧠</a:t>
            </a:r>
            <a:endParaRPr lang="en-US" sz="1650" dirty="0"/>
          </a:p>
        </p:txBody>
      </p:sp>
      <p:sp>
        <p:nvSpPr>
          <p:cNvPr id="18" name="Text 8"/>
          <p:cNvSpPr txBox="1"/>
          <p:nvPr/>
        </p:nvSpPr>
        <p:spPr>
          <a:xfrm>
            <a:off x="1257300" y="2371576"/>
            <a:ext cx="2112764" cy="34096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35"/>
              </a:lnSpc>
              <a:buNone/>
            </a:pPr>
            <a:r>
              <a:rPr lang="en-US" sz="20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اشْتَهَرَ بِإِمَامِ أَهْلِ الرَّأْيِ</a:t>
            </a:r>
            <a:endParaRPr lang="en-US" sz="2025" dirty="0"/>
          </a:p>
        </p:txBody>
      </p:sp>
      <p:sp>
        <p:nvSpPr>
          <p:cNvPr id="19" name="Text 9"/>
          <p:cNvSpPr txBox="1"/>
          <p:nvPr/>
        </p:nvSpPr>
        <p:spPr>
          <a:xfrm>
            <a:off x="1257300" y="2779216"/>
            <a:ext cx="2112764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buNone/>
            </a:pPr>
            <a:r>
              <a:rPr lang="en-US" sz="1350" b="1" dirty="0">
                <a:solidFill>
                  <a:srgbClr val="E7ECF2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قوة الحجة والقياس</a:t>
            </a:r>
            <a:endParaRPr lang="en-US" sz="1350" dirty="0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2200" y="2162026"/>
            <a:ext cx="5524500" cy="1036290"/>
          </a:xfrm>
          <a:prstGeom prst="rect">
            <a:avLst/>
          </a:prstGeom>
        </p:spPr>
      </p:pic>
      <p:pic>
        <p:nvPicPr>
          <p:cNvPr id="2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1750" y="2352526"/>
            <a:ext cx="419100" cy="419100"/>
          </a:xfrm>
          <a:prstGeom prst="rect">
            <a:avLst/>
          </a:prstGeom>
        </p:spPr>
      </p:pic>
      <p:sp>
        <p:nvSpPr>
          <p:cNvPr id="22" name="Text 10"/>
          <p:cNvSpPr txBox="1"/>
          <p:nvPr/>
        </p:nvSpPr>
        <p:spPr>
          <a:xfrm>
            <a:off x="6460480" y="2433489"/>
            <a:ext cx="340370" cy="3381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📖</a:t>
            </a:r>
            <a:endParaRPr lang="en-US" sz="1650" dirty="0"/>
          </a:p>
        </p:txBody>
      </p:sp>
      <p:sp>
        <p:nvSpPr>
          <p:cNvPr id="23" name="Text 11"/>
          <p:cNvSpPr txBox="1"/>
          <p:nvPr/>
        </p:nvSpPr>
        <p:spPr>
          <a:xfrm>
            <a:off x="6934200" y="2371576"/>
            <a:ext cx="3510558" cy="34096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35"/>
              </a:lnSpc>
              <a:buNone/>
            </a:pPr>
            <a:r>
              <a:rPr lang="en-US" sz="20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حَفِظَ القُرْآنَ فِي صِغَرِهِ، وَحَجَّ ١٦ سَنَةً</a:t>
            </a:r>
            <a:endParaRPr lang="en-US" sz="2025" dirty="0"/>
          </a:p>
        </p:txBody>
      </p:sp>
      <p:sp>
        <p:nvSpPr>
          <p:cNvPr id="24" name="Text 12"/>
          <p:cNvSpPr txBox="1"/>
          <p:nvPr/>
        </p:nvSpPr>
        <p:spPr>
          <a:xfrm>
            <a:off x="6934200" y="2779216"/>
            <a:ext cx="3510558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buNone/>
            </a:pPr>
            <a:r>
              <a:rPr lang="en-US" sz="1350" b="1" dirty="0">
                <a:solidFill>
                  <a:srgbClr val="E7ECF2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وزيارة النبي ﷺ ومسجده</a:t>
            </a:r>
            <a:endParaRPr lang="en-US" sz="1350" dirty="0"/>
          </a:p>
        </p:txBody>
      </p:sp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300" y="5981700"/>
            <a:ext cx="11201400" cy="533400"/>
          </a:xfrm>
          <a:prstGeom prst="rect">
            <a:avLst/>
          </a:prstGeom>
        </p:spPr>
      </p:pic>
      <p:sp>
        <p:nvSpPr>
          <p:cNvPr id="26" name="Shape 13"/>
          <p:cNvSpPr/>
          <p:nvPr/>
        </p:nvSpPr>
        <p:spPr>
          <a:xfrm>
            <a:off x="685800" y="6191250"/>
            <a:ext cx="95250" cy="95250"/>
          </a:xfrm>
          <a:prstGeom prst="roundRect">
            <a:avLst>
              <a:gd name="adj" fmla="val 50000"/>
            </a:avLst>
          </a:prstGeom>
          <a:solidFill>
            <a:srgbClr val="3FB1B8"/>
          </a:solidFill>
          <a:ln/>
        </p:spPr>
      </p:sp>
      <p:sp>
        <p:nvSpPr>
          <p:cNvPr id="27" name="Text 14"/>
          <p:cNvSpPr txBox="1"/>
          <p:nvPr/>
        </p:nvSpPr>
        <p:spPr>
          <a:xfrm>
            <a:off x="904875" y="6134100"/>
            <a:ext cx="3972074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زَاهِدًا مُتَعَبِّدًا، جَهْوَرِيَّ الصَّوْتِ • قوي الحجة • دائم الفكر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0"/>
            <a:ext cx="4762500" cy="4000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57500"/>
            <a:ext cx="4191000" cy="4000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88" y="1712925"/>
            <a:ext cx="2469224" cy="5404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 rot="21510000">
            <a:off x="533400" y="1743075"/>
            <a:ext cx="2457450" cy="476250"/>
          </a:xfrm>
          <a:prstGeom prst="rect">
            <a:avLst/>
          </a:prstGeom>
          <a:ln/>
        </p:spPr>
        <p:txBody>
          <a:bodyPr wrap="none" lIns="209550" tIns="95250" rIns="209550" bIns="95250" rtlCol="0" anchor="t"/>
          <a:lstStyle/>
          <a:p>
            <a:pPr marL="0" indent="0" algn="l">
              <a:lnSpc>
                <a:spcPts val="2250"/>
              </a:lnSpc>
              <a:spcAft>
                <a:spcPts val="1350"/>
              </a:spcAft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✨ الجزء الثاني - تفاعلي ✨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33400" y="2392710"/>
            <a:ext cx="5993011" cy="15201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85"/>
              </a:lnSpc>
              <a:buNone/>
            </a:pPr>
            <a:r>
              <a:rPr lang="en-US" sz="5700" b="1" kern="0" spc="-142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الأسئلة</a:t>
            </a:r>
            <a:endParaRPr lang="en-US" sz="5700" dirty="0"/>
          </a:p>
          <a:p>
            <a:pPr marL="0" indent="0" algn="l">
              <a:lnSpc>
                <a:spcPts val="5985"/>
              </a:lnSpc>
              <a:buNone/>
            </a:pPr>
            <a:r>
              <a:rPr lang="en-US" sz="5700" b="1" kern="0" spc="-142" dirty="0">
                <a:solidFill>
                  <a:srgbClr val="7B9E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الصغيرة</a:t>
            </a:r>
            <a:r>
              <a:rPr lang="en-US" sz="5700" b="1" kern="0" spc="-142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</a:t>
            </a:r>
            <a:r>
              <a:rPr lang="en-US" sz="5700" b="1" kern="0" spc="-142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؟</a:t>
            </a:r>
            <a:endParaRPr lang="en-US" sz="5700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4065240"/>
            <a:ext cx="3886646" cy="1047750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723900" y="4227165"/>
            <a:ext cx="3505646" cy="7334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25"/>
              </a:lnSpc>
              <a:spcBef>
                <a:spcPts val="1200"/>
              </a:spcBef>
              <a:buNone/>
            </a:pPr>
            <a:r>
              <a:rPr lang="en-US" sz="2250" b="1" dirty="0">
                <a:solidFill>
                  <a:srgbClr val="E7ECF2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أسئلة قصيرة مع إجابات</a:t>
            </a:r>
            <a:endParaRPr lang="en-US" sz="2250" dirty="0"/>
          </a:p>
          <a:p>
            <a:pPr marL="0" indent="0" algn="l">
              <a:lnSpc>
                <a:spcPts val="2925"/>
              </a:lnSpc>
              <a:buNone/>
            </a:pPr>
            <a:r>
              <a:rPr lang="en-US" sz="2250" b="1" dirty="0">
                <a:solidFill>
                  <a:srgbClr val="E7ECF2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ملونة وكبيرة - للحفظ السريع 🧠</a:t>
            </a:r>
            <a:endParaRPr lang="en-US" sz="2250" dirty="0"/>
          </a:p>
        </p:txBody>
      </p:sp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1697" y="1921720"/>
            <a:ext cx="4910068" cy="823810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 rot="30000">
            <a:off x="6753225" y="1943100"/>
            <a:ext cx="4905375" cy="781050"/>
          </a:xfrm>
          <a:prstGeom prst="rect">
            <a:avLst/>
          </a:prstGeom>
          <a:ln/>
        </p:spPr>
        <p:txBody>
          <a:bodyPr wrap="none" lIns="190500" tIns="171450" rIns="190500" bIns="17145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؟</a:t>
            </a:r>
            <a:endParaRPr lang="en-US" sz="1950" dirty="0"/>
          </a:p>
          <a:p>
            <a:pPr marL="0" indent="0" algn="l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من هو؟ </a:t>
            </a:r>
            <a:r>
              <a:rPr lang="en-US" sz="1500" b="1" dirty="0">
                <a:solidFill>
                  <a:srgbClr val="091D29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Who?</a:t>
            </a:r>
            <a:endParaRPr lang="en-US" sz="1950" dirty="0"/>
          </a:p>
        </p:txBody>
      </p:sp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9797" y="2842357"/>
            <a:ext cx="4913868" cy="849437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 rot="21552000">
            <a:off x="6753225" y="2876550"/>
            <a:ext cx="4905375" cy="781050"/>
          </a:xfrm>
          <a:prstGeom prst="rect">
            <a:avLst/>
          </a:prstGeom>
          <a:ln/>
        </p:spPr>
        <p:txBody>
          <a:bodyPr wrap="none" lIns="190500" tIns="171450" rIns="190500" bIns="17145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؟</a:t>
            </a:r>
            <a:endParaRPr lang="en-US" sz="1950" dirty="0"/>
          </a:p>
          <a:p>
            <a:pPr marL="0" indent="0" algn="l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كيف كانت صفاته؟ </a:t>
            </a:r>
            <a:r>
              <a:rPr lang="en-US" sz="1350" b="1" dirty="0">
                <a:solidFill>
                  <a:srgbClr val="091D29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How?</a:t>
            </a:r>
            <a:endParaRPr lang="en-US" sz="1950" dirty="0"/>
          </a:p>
        </p:txBody>
      </p:sp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8569" y="3767271"/>
            <a:ext cx="4916324" cy="866508"/>
          </a:xfrm>
          <a:prstGeom prst="rect">
            <a:avLst/>
          </a:prstGeom>
        </p:spPr>
      </p:pic>
      <p:sp>
        <p:nvSpPr>
          <p:cNvPr id="14" name="Text 5"/>
          <p:cNvSpPr txBox="1"/>
          <p:nvPr/>
        </p:nvSpPr>
        <p:spPr>
          <a:xfrm rot="60000">
            <a:off x="6753225" y="3810000"/>
            <a:ext cx="4905375" cy="781050"/>
          </a:xfrm>
          <a:prstGeom prst="rect">
            <a:avLst/>
          </a:prstGeom>
          <a:ln/>
        </p:spPr>
        <p:txBody>
          <a:bodyPr wrap="none" lIns="190500" tIns="171450" rIns="190500" bIns="17145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؟</a:t>
            </a:r>
            <a:endParaRPr lang="en-US" sz="1950" dirty="0"/>
          </a:p>
          <a:p>
            <a:pPr marL="0" indent="0" algn="l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مراجعة سريعة </a:t>
            </a:r>
            <a:r>
              <a:rPr lang="en-US" sz="1350" b="1" dirty="0">
                <a:solidFill>
                  <a:srgbClr val="091D29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Quick!</a:t>
            </a:r>
            <a:endParaRPr lang="en-US" sz="1950" dirty="0"/>
          </a:p>
        </p:txBody>
      </p:sp>
      <p:sp>
        <p:nvSpPr>
          <p:cNvPr id="15" name="Shape 6"/>
          <p:cNvSpPr/>
          <p:nvPr/>
        </p:nvSpPr>
        <p:spPr>
          <a:xfrm>
            <a:off x="8839200" y="48006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FFD93D"/>
          </a:solidFill>
          <a:ln/>
        </p:spPr>
      </p:sp>
      <p:sp>
        <p:nvSpPr>
          <p:cNvPr id="16" name="Shape 7"/>
          <p:cNvSpPr/>
          <p:nvPr/>
        </p:nvSpPr>
        <p:spPr>
          <a:xfrm>
            <a:off x="9048750" y="48006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7B9ED8"/>
          </a:solidFill>
          <a:ln/>
        </p:spPr>
      </p:sp>
      <p:sp>
        <p:nvSpPr>
          <p:cNvPr id="17" name="Shape 8"/>
          <p:cNvSpPr/>
          <p:nvPr/>
        </p:nvSpPr>
        <p:spPr>
          <a:xfrm>
            <a:off x="9258300" y="48006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3FB1B8"/>
          </a:solidFill>
          <a:ln/>
        </p:spPr>
      </p:sp>
      <p:sp>
        <p:nvSpPr>
          <p:cNvPr id="18" name="Shape 9"/>
          <p:cNvSpPr/>
          <p:nvPr/>
        </p:nvSpPr>
        <p:spPr>
          <a:xfrm>
            <a:off x="9467850" y="48006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FF6B6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6700"/>
            <a:ext cx="590550" cy="5905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2079" y="366713"/>
            <a:ext cx="365671" cy="4905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25"/>
              </a:lnSpc>
              <a:buNone/>
            </a:pPr>
            <a:r>
              <a:rPr lang="en-US" sz="25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؟</a:t>
            </a:r>
            <a:endParaRPr lang="en-US" sz="2550" dirty="0"/>
          </a:p>
        </p:txBody>
      </p:sp>
      <p:sp>
        <p:nvSpPr>
          <p:cNvPr id="4" name="Text 1"/>
          <p:cNvSpPr txBox="1"/>
          <p:nvPr/>
        </p:nvSpPr>
        <p:spPr>
          <a:xfrm>
            <a:off x="1219200" y="321022"/>
            <a:ext cx="4606082" cy="4819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95"/>
              </a:lnSpc>
              <a:buNone/>
            </a:pPr>
            <a:r>
              <a:rPr lang="en-US" sz="3450" b="1" kern="0" spc="-69" dirty="0">
                <a:solidFill>
                  <a:srgbClr val="FFD93D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س: من هو الإمام أبو حنيفة؟</a:t>
            </a:r>
            <a:endParaRPr lang="en-US" sz="3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629" y="347663"/>
            <a:ext cx="2372171" cy="42862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9543604" y="461963"/>
            <a:ext cx="201022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7B9E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سؤال صغير • إجابة كبيرة ملونة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009650"/>
            <a:ext cx="5534025" cy="4524375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" y="1200150"/>
            <a:ext cx="5153025" cy="409575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647700" y="1228725"/>
            <a:ext cx="51530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spcAft>
                <a:spcPts val="450"/>
              </a:spcAft>
              <a:buNone/>
            </a:pPr>
            <a:r>
              <a:rPr lang="en-US" sz="1650" b="1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❓ السؤال - بخط كبير</a:t>
            </a:r>
            <a:endParaRPr lang="en-US" sz="1650" dirty="0"/>
          </a:p>
        </p:txBody>
      </p:sp>
      <p:sp>
        <p:nvSpPr>
          <p:cNvPr id="10" name="Shape 4"/>
          <p:cNvSpPr/>
          <p:nvPr/>
        </p:nvSpPr>
        <p:spPr>
          <a:xfrm>
            <a:off x="647700" y="1762125"/>
            <a:ext cx="5153025" cy="838200"/>
          </a:xfrm>
          <a:prstGeom prst="roundRect">
            <a:avLst>
              <a:gd name="adj" fmla="val 18182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2007394"/>
            <a:ext cx="342900" cy="34290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932706" y="2078831"/>
            <a:ext cx="210294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350" dirty="0"/>
          </a:p>
        </p:txBody>
      </p:sp>
      <p:sp>
        <p:nvSpPr>
          <p:cNvPr id="13" name="Text 6"/>
          <p:cNvSpPr txBox="1"/>
          <p:nvPr/>
        </p:nvSpPr>
        <p:spPr>
          <a:xfrm>
            <a:off x="1257300" y="1895475"/>
            <a:ext cx="1877318" cy="5667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 اسمه الحقيقي؟</a:t>
            </a:r>
            <a:r>
              <a:rPr lang="en-US" sz="13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is his real name?</a:t>
            </a:r>
            <a:endParaRPr lang="en-US" sz="2100" dirty="0"/>
          </a:p>
        </p:txBody>
      </p:sp>
      <p:sp>
        <p:nvSpPr>
          <p:cNvPr id="14" name="Shape 7"/>
          <p:cNvSpPr/>
          <p:nvPr/>
        </p:nvSpPr>
        <p:spPr>
          <a:xfrm>
            <a:off x="647700" y="2695575"/>
            <a:ext cx="5153025" cy="838200"/>
          </a:xfrm>
          <a:prstGeom prst="roundRect">
            <a:avLst>
              <a:gd name="adj" fmla="val 18182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2936081"/>
            <a:ext cx="342900" cy="34290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916037" y="3007519"/>
            <a:ext cx="226963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350" dirty="0"/>
          </a:p>
        </p:txBody>
      </p:sp>
      <p:sp>
        <p:nvSpPr>
          <p:cNvPr id="17" name="Text 9"/>
          <p:cNvSpPr txBox="1"/>
          <p:nvPr/>
        </p:nvSpPr>
        <p:spPr>
          <a:xfrm>
            <a:off x="1257300" y="2824163"/>
            <a:ext cx="1585615" cy="5667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 كنيته؟</a:t>
            </a:r>
            <a:r>
              <a:rPr lang="en-US" sz="13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is his Kunya?</a:t>
            </a:r>
            <a:endParaRPr lang="en-US" sz="2100" dirty="0"/>
          </a:p>
        </p:txBody>
      </p:sp>
      <p:sp>
        <p:nvSpPr>
          <p:cNvPr id="18" name="Shape 10"/>
          <p:cNvSpPr/>
          <p:nvPr/>
        </p:nvSpPr>
        <p:spPr>
          <a:xfrm>
            <a:off x="647700" y="3619500"/>
            <a:ext cx="5153025" cy="838200"/>
          </a:xfrm>
          <a:prstGeom prst="roundRect">
            <a:avLst>
              <a:gd name="adj" fmla="val 18182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3864769"/>
            <a:ext cx="342900" cy="342900"/>
          </a:xfrm>
          <a:prstGeom prst="rect">
            <a:avLst/>
          </a:prstGeom>
        </p:spPr>
      </p:pic>
      <p:sp>
        <p:nvSpPr>
          <p:cNvPr id="20" name="Text 11"/>
          <p:cNvSpPr txBox="1"/>
          <p:nvPr/>
        </p:nvSpPr>
        <p:spPr>
          <a:xfrm>
            <a:off x="914102" y="3936206"/>
            <a:ext cx="228898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350" dirty="0"/>
          </a:p>
        </p:txBody>
      </p:sp>
      <p:sp>
        <p:nvSpPr>
          <p:cNvPr id="21" name="Text 12"/>
          <p:cNvSpPr txBox="1"/>
          <p:nvPr/>
        </p:nvSpPr>
        <p:spPr>
          <a:xfrm>
            <a:off x="1257300" y="3752850"/>
            <a:ext cx="1408658" cy="5667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بماذا لقب؟</a:t>
            </a:r>
            <a:r>
              <a:rPr lang="en-US" sz="13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title given?</a:t>
            </a:r>
            <a:endParaRPr lang="en-US" sz="2100" dirty="0"/>
          </a:p>
        </p:txBody>
      </p:sp>
      <p:sp>
        <p:nvSpPr>
          <p:cNvPr id="22" name="Shape 13"/>
          <p:cNvSpPr/>
          <p:nvPr/>
        </p:nvSpPr>
        <p:spPr>
          <a:xfrm>
            <a:off x="647700" y="4552950"/>
            <a:ext cx="5153025" cy="838200"/>
          </a:xfrm>
          <a:prstGeom prst="roundRect">
            <a:avLst>
              <a:gd name="adj" fmla="val 18182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4793456"/>
            <a:ext cx="342900" cy="342900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911275" y="4864894"/>
            <a:ext cx="231725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350" dirty="0"/>
          </a:p>
        </p:txBody>
      </p:sp>
      <p:sp>
        <p:nvSpPr>
          <p:cNvPr id="25" name="Text 15"/>
          <p:cNvSpPr txBox="1"/>
          <p:nvPr/>
        </p:nvSpPr>
        <p:spPr>
          <a:xfrm>
            <a:off x="1257300" y="4681538"/>
            <a:ext cx="1739950" cy="5667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أين ومتى ولد؟</a:t>
            </a:r>
            <a:r>
              <a:rPr lang="en-US" sz="13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Where &amp; when born?</a:t>
            </a:r>
            <a:endParaRPr lang="en-US" sz="2100" dirty="0"/>
          </a:p>
        </p:txBody>
      </p:sp>
      <p:pic>
        <p:nvPicPr>
          <p:cNvPr id="26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0775" y="1009650"/>
            <a:ext cx="5534025" cy="3629025"/>
          </a:xfrm>
          <a:prstGeom prst="rect">
            <a:avLst/>
          </a:prstGeom>
        </p:spPr>
      </p:pic>
      <p:pic>
        <p:nvPicPr>
          <p:cNvPr id="27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1275" y="1200150"/>
            <a:ext cx="5153025" cy="409575"/>
          </a:xfrm>
          <a:prstGeom prst="rect">
            <a:avLst/>
          </a:prstGeom>
        </p:spPr>
      </p:pic>
      <p:sp>
        <p:nvSpPr>
          <p:cNvPr id="28" name="Text 16"/>
          <p:cNvSpPr txBox="1"/>
          <p:nvPr/>
        </p:nvSpPr>
        <p:spPr>
          <a:xfrm>
            <a:off x="6391275" y="1228725"/>
            <a:ext cx="51530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spcAft>
                <a:spcPts val="450"/>
              </a:spcAft>
              <a:buNone/>
            </a:pPr>
            <a:r>
              <a:rPr lang="en-US" sz="16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✅ الجواب المختصر - ملون</a:t>
            </a:r>
            <a:endParaRPr lang="en-US" sz="1650" dirty="0"/>
          </a:p>
        </p:txBody>
      </p:sp>
      <p:sp>
        <p:nvSpPr>
          <p:cNvPr id="29" name="Shape 17"/>
          <p:cNvSpPr/>
          <p:nvPr/>
        </p:nvSpPr>
        <p:spPr>
          <a:xfrm>
            <a:off x="6391275" y="1762125"/>
            <a:ext cx="5153025" cy="609600"/>
          </a:xfrm>
          <a:prstGeom prst="roundRect">
            <a:avLst>
              <a:gd name="adj" fmla="val 25000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30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3675" y="1895475"/>
            <a:ext cx="342900" cy="342900"/>
          </a:xfrm>
          <a:prstGeom prst="rect">
            <a:avLst/>
          </a:prstGeom>
        </p:spPr>
      </p:pic>
      <p:sp>
        <p:nvSpPr>
          <p:cNvPr id="31" name="Text 18"/>
          <p:cNvSpPr txBox="1"/>
          <p:nvPr/>
        </p:nvSpPr>
        <p:spPr>
          <a:xfrm>
            <a:off x="6656487" y="1966912"/>
            <a:ext cx="230088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32" name="Text 19"/>
          <p:cNvSpPr txBox="1"/>
          <p:nvPr/>
        </p:nvSpPr>
        <p:spPr>
          <a:xfrm>
            <a:off x="7000875" y="1900238"/>
            <a:ext cx="168146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النعمان بن ثابت</a:t>
            </a:r>
            <a:endParaRPr lang="en-US" sz="2100" dirty="0"/>
          </a:p>
        </p:txBody>
      </p:sp>
      <p:sp>
        <p:nvSpPr>
          <p:cNvPr id="33" name="Shape 20"/>
          <p:cNvSpPr/>
          <p:nvPr/>
        </p:nvSpPr>
        <p:spPr>
          <a:xfrm>
            <a:off x="6391275" y="2466975"/>
            <a:ext cx="5153025" cy="609600"/>
          </a:xfrm>
          <a:prstGeom prst="roundRect">
            <a:avLst>
              <a:gd name="adj" fmla="val 25000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34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3675" y="2600325"/>
            <a:ext cx="342900" cy="342900"/>
          </a:xfrm>
          <a:prstGeom prst="rect">
            <a:avLst/>
          </a:prstGeom>
        </p:spPr>
      </p:pic>
      <p:sp>
        <p:nvSpPr>
          <p:cNvPr id="35" name="Text 21"/>
          <p:cNvSpPr txBox="1"/>
          <p:nvPr/>
        </p:nvSpPr>
        <p:spPr>
          <a:xfrm>
            <a:off x="6656487" y="2671763"/>
            <a:ext cx="230088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36" name="Text 22"/>
          <p:cNvSpPr txBox="1"/>
          <p:nvPr/>
        </p:nvSpPr>
        <p:spPr>
          <a:xfrm>
            <a:off x="7000875" y="2605088"/>
            <a:ext cx="92839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7B9E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أبو حنيفة</a:t>
            </a:r>
            <a:endParaRPr lang="en-US" sz="2100" dirty="0"/>
          </a:p>
        </p:txBody>
      </p:sp>
      <p:sp>
        <p:nvSpPr>
          <p:cNvPr id="37" name="Shape 23"/>
          <p:cNvSpPr/>
          <p:nvPr/>
        </p:nvSpPr>
        <p:spPr>
          <a:xfrm>
            <a:off x="6391275" y="3171825"/>
            <a:ext cx="5153025" cy="609600"/>
          </a:xfrm>
          <a:prstGeom prst="roundRect">
            <a:avLst>
              <a:gd name="adj" fmla="val 25000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38" name="Image 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43675" y="3305175"/>
            <a:ext cx="342900" cy="342900"/>
          </a:xfrm>
          <a:prstGeom prst="rect">
            <a:avLst/>
          </a:prstGeom>
        </p:spPr>
      </p:pic>
      <p:sp>
        <p:nvSpPr>
          <p:cNvPr id="39" name="Text 24"/>
          <p:cNvSpPr txBox="1"/>
          <p:nvPr/>
        </p:nvSpPr>
        <p:spPr>
          <a:xfrm>
            <a:off x="6656487" y="3376613"/>
            <a:ext cx="230088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40" name="Text 25"/>
          <p:cNvSpPr txBox="1"/>
          <p:nvPr/>
        </p:nvSpPr>
        <p:spPr>
          <a:xfrm>
            <a:off x="7000875" y="3309938"/>
            <a:ext cx="1315938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الإمام الأعظم</a:t>
            </a:r>
            <a:endParaRPr lang="en-US" sz="2100" dirty="0"/>
          </a:p>
        </p:txBody>
      </p:sp>
      <p:sp>
        <p:nvSpPr>
          <p:cNvPr id="41" name="Shape 26"/>
          <p:cNvSpPr/>
          <p:nvPr/>
        </p:nvSpPr>
        <p:spPr>
          <a:xfrm>
            <a:off x="6391275" y="3876675"/>
            <a:ext cx="5153025" cy="609600"/>
          </a:xfrm>
          <a:prstGeom prst="roundRect">
            <a:avLst>
              <a:gd name="adj" fmla="val 25000"/>
            </a:avLst>
          </a:prstGeom>
          <a:solidFill>
            <a:srgbClr val="FFFFFF">
              <a:alpha val="6000"/>
            </a:srgbClr>
          </a:solidFill>
          <a:ln/>
        </p:spPr>
      </p:sp>
      <p:pic>
        <p:nvPicPr>
          <p:cNvPr id="42" name="Image 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3675" y="4010025"/>
            <a:ext cx="342900" cy="342900"/>
          </a:xfrm>
          <a:prstGeom prst="rect">
            <a:avLst/>
          </a:prstGeom>
        </p:spPr>
      </p:pic>
      <p:sp>
        <p:nvSpPr>
          <p:cNvPr id="43" name="Text 27"/>
          <p:cNvSpPr txBox="1"/>
          <p:nvPr/>
        </p:nvSpPr>
        <p:spPr>
          <a:xfrm>
            <a:off x="6656487" y="4081463"/>
            <a:ext cx="230088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350" dirty="0"/>
          </a:p>
        </p:txBody>
      </p:sp>
      <p:sp>
        <p:nvSpPr>
          <p:cNvPr id="44" name="Text 28"/>
          <p:cNvSpPr txBox="1"/>
          <p:nvPr/>
        </p:nvSpPr>
        <p:spPr>
          <a:xfrm>
            <a:off x="7000875" y="4014788"/>
            <a:ext cx="2309813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ولد بالكوفة سنة 80 هـ</a:t>
            </a:r>
            <a:endParaRPr lang="en-US" sz="2100" dirty="0"/>
          </a:p>
        </p:txBody>
      </p:sp>
      <p:pic>
        <p:nvPicPr>
          <p:cNvPr id="45" name="Image 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00" y="6096000"/>
            <a:ext cx="11277600" cy="495300"/>
          </a:xfrm>
          <a:prstGeom prst="rect">
            <a:avLst/>
          </a:prstGeom>
        </p:spPr>
      </p:pic>
      <p:sp>
        <p:nvSpPr>
          <p:cNvPr id="46" name="Text 29"/>
          <p:cNvSpPr txBox="1"/>
          <p:nvPr/>
        </p:nvSpPr>
        <p:spPr>
          <a:xfrm>
            <a:off x="561975" y="6229350"/>
            <a:ext cx="11067901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spcBef>
                <a:spcPts val="900"/>
              </a:spcBef>
              <a:buNone/>
            </a:pP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 تذكر: حفظ الاسم واللقب يساعد على فهم مكانته بين الأئمة الأربعة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0"/>
            <a:ext cx="4762500" cy="4000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" y="2857500"/>
            <a:ext cx="4762500" cy="4000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5039" y="288578"/>
            <a:ext cx="983159" cy="4381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4589" y="393353"/>
            <a:ext cx="564059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سؤال ٢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4051548" y="266700"/>
            <a:ext cx="5205264" cy="4819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95"/>
              </a:lnSpc>
              <a:buNone/>
            </a:pPr>
            <a:r>
              <a:rPr lang="en-US" sz="3450" b="1" kern="0" spc="-69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س: كيف كانت صفاته وأخلاقه؟</a:t>
            </a:r>
            <a:endParaRPr lang="en-US" sz="3450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920055"/>
            <a:ext cx="5543550" cy="5671245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00" y="1110555"/>
            <a:ext cx="419100" cy="419100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811709" y="1191518"/>
            <a:ext cx="255091" cy="3381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؟</a:t>
            </a:r>
            <a:endParaRPr lang="en-US" sz="1650" dirty="0"/>
          </a:p>
        </p:txBody>
      </p:sp>
      <p:sp>
        <p:nvSpPr>
          <p:cNvPr id="10" name="Text 3"/>
          <p:cNvSpPr txBox="1"/>
          <p:nvPr/>
        </p:nvSpPr>
        <p:spPr>
          <a:xfrm>
            <a:off x="1162050" y="1166813"/>
            <a:ext cx="734318" cy="3065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15"/>
              </a:lnSpc>
              <a:buNone/>
            </a:pPr>
            <a:r>
              <a:rPr lang="en-US" sz="2100" b="1" kern="0" spc="-31" dirty="0">
                <a:solidFill>
                  <a:srgbClr val="FFD93D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السؤال</a:t>
            </a:r>
            <a:endParaRPr lang="en-US" sz="2100" dirty="0"/>
          </a:p>
        </p:txBody>
      </p:sp>
      <p:sp>
        <p:nvSpPr>
          <p:cNvPr id="11" name="Shape 4"/>
          <p:cNvSpPr/>
          <p:nvPr/>
        </p:nvSpPr>
        <p:spPr>
          <a:xfrm>
            <a:off x="647700" y="1647825"/>
            <a:ext cx="5162550" cy="533400"/>
          </a:xfrm>
          <a:prstGeom prst="roundRect">
            <a:avLst>
              <a:gd name="adj" fmla="val 25000"/>
            </a:avLst>
          </a:prstGeom>
          <a:solidFill>
            <a:srgbClr val="FFFFFF">
              <a:alpha val="7000"/>
            </a:srgbClr>
          </a:solidFill>
          <a:ln/>
        </p:spPr>
      </p:sp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1758255"/>
            <a:ext cx="304800" cy="304800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884337" y="1810643"/>
            <a:ext cx="201513" cy="2524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١</a:t>
            </a:r>
            <a:endParaRPr lang="en-US" sz="1350" dirty="0"/>
          </a:p>
        </p:txBody>
      </p:sp>
      <p:sp>
        <p:nvSpPr>
          <p:cNvPr id="14" name="Text 6"/>
          <p:cNvSpPr txBox="1"/>
          <p:nvPr/>
        </p:nvSpPr>
        <p:spPr>
          <a:xfrm>
            <a:off x="1200150" y="1771650"/>
            <a:ext cx="1990576" cy="2875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كيف كان وجهه وخلقه؟</a:t>
            </a:r>
            <a:endParaRPr lang="en-US" sz="1800" dirty="0"/>
          </a:p>
        </p:txBody>
      </p:sp>
      <p:sp>
        <p:nvSpPr>
          <p:cNvPr id="15" name="Shape 7"/>
          <p:cNvSpPr/>
          <p:nvPr/>
        </p:nvSpPr>
        <p:spPr>
          <a:xfrm>
            <a:off x="647700" y="2276475"/>
            <a:ext cx="5162550" cy="533400"/>
          </a:xfrm>
          <a:prstGeom prst="roundRect">
            <a:avLst>
              <a:gd name="adj" fmla="val 25000"/>
            </a:avLst>
          </a:prstGeom>
          <a:solidFill>
            <a:srgbClr val="FFFFFF">
              <a:alpha val="7000"/>
            </a:srgbClr>
          </a:solidFill>
          <a:ln/>
        </p:spPr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050" y="2386905"/>
            <a:ext cx="304800" cy="304800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884337" y="2439293"/>
            <a:ext cx="201513" cy="2524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٢</a:t>
            </a:r>
            <a:endParaRPr lang="en-US" sz="1350" dirty="0"/>
          </a:p>
        </p:txBody>
      </p:sp>
      <p:sp>
        <p:nvSpPr>
          <p:cNvPr id="18" name="Text 9"/>
          <p:cNvSpPr txBox="1"/>
          <p:nvPr/>
        </p:nvSpPr>
        <p:spPr>
          <a:xfrm>
            <a:off x="1200150" y="2400300"/>
            <a:ext cx="2195215" cy="2875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كيف كانت حجته وذكاؤه؟</a:t>
            </a:r>
            <a:endParaRPr lang="en-US" sz="1800" dirty="0"/>
          </a:p>
        </p:txBody>
      </p:sp>
      <p:sp>
        <p:nvSpPr>
          <p:cNvPr id="19" name="Shape 10"/>
          <p:cNvSpPr/>
          <p:nvPr/>
        </p:nvSpPr>
        <p:spPr>
          <a:xfrm>
            <a:off x="647700" y="2905125"/>
            <a:ext cx="5162550" cy="533400"/>
          </a:xfrm>
          <a:prstGeom prst="roundRect">
            <a:avLst>
              <a:gd name="adj" fmla="val 25000"/>
            </a:avLst>
          </a:prstGeom>
          <a:solidFill>
            <a:srgbClr val="FFFFFF">
              <a:alpha val="7000"/>
            </a:srgbClr>
          </a:solidFill>
          <a:ln/>
        </p:spPr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3015555"/>
            <a:ext cx="304800" cy="30480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884337" y="3067943"/>
            <a:ext cx="201513" cy="2524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٣</a:t>
            </a:r>
            <a:endParaRPr lang="en-US" sz="1350" dirty="0"/>
          </a:p>
        </p:txBody>
      </p:sp>
      <p:sp>
        <p:nvSpPr>
          <p:cNvPr id="22" name="Text 12"/>
          <p:cNvSpPr txBox="1"/>
          <p:nvPr/>
        </p:nvSpPr>
        <p:spPr>
          <a:xfrm>
            <a:off x="1200150" y="3028950"/>
            <a:ext cx="1924943" cy="2875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ماذا عن كرمه وصمته؟</a:t>
            </a:r>
            <a:endParaRPr lang="en-US" sz="1800" dirty="0"/>
          </a:p>
        </p:txBody>
      </p:sp>
      <p:sp>
        <p:nvSpPr>
          <p:cNvPr id="23" name="Shape 13"/>
          <p:cNvSpPr/>
          <p:nvPr/>
        </p:nvSpPr>
        <p:spPr>
          <a:xfrm>
            <a:off x="647700" y="3533775"/>
            <a:ext cx="5162550" cy="533400"/>
          </a:xfrm>
          <a:prstGeom prst="roundRect">
            <a:avLst>
              <a:gd name="adj" fmla="val 25000"/>
            </a:avLst>
          </a:prstGeom>
          <a:solidFill>
            <a:srgbClr val="FFFFFF">
              <a:alpha val="7000"/>
            </a:srgbClr>
          </a:solidFill>
          <a:ln/>
        </p:spPr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3644205"/>
            <a:ext cx="304800" cy="304800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884337" y="3696593"/>
            <a:ext cx="201513" cy="2524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٤</a:t>
            </a:r>
            <a:endParaRPr lang="en-US" sz="1350" dirty="0"/>
          </a:p>
        </p:txBody>
      </p:sp>
      <p:sp>
        <p:nvSpPr>
          <p:cNvPr id="26" name="Text 15"/>
          <p:cNvSpPr txBox="1"/>
          <p:nvPr/>
        </p:nvSpPr>
        <p:spPr>
          <a:xfrm>
            <a:off x="1200150" y="3657600"/>
            <a:ext cx="1806922" cy="2875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ماذا حفظ في صغره؟</a:t>
            </a:r>
            <a:endParaRPr lang="en-US" sz="1800" dirty="0"/>
          </a:p>
        </p:txBody>
      </p:sp>
      <p:pic>
        <p:nvPicPr>
          <p:cNvPr id="27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" y="4215705"/>
            <a:ext cx="5162550" cy="447675"/>
          </a:xfrm>
          <a:prstGeom prst="rect">
            <a:avLst/>
          </a:prstGeom>
        </p:spPr>
      </p:pic>
      <p:sp>
        <p:nvSpPr>
          <p:cNvPr id="28" name="Text 16"/>
          <p:cNvSpPr txBox="1"/>
          <p:nvPr/>
        </p:nvSpPr>
        <p:spPr>
          <a:xfrm>
            <a:off x="742950" y="4339530"/>
            <a:ext cx="497205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spcBef>
                <a:spcPts val="450"/>
              </a:spcBef>
              <a:buNone/>
            </a:pPr>
            <a:r>
              <a:rPr lang="en-US" sz="1350" b="1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أسئلة صغيرة - إجابة سريعة 🎯</a:t>
            </a:r>
            <a:endParaRPr lang="en-US" sz="1350" dirty="0"/>
          </a:p>
        </p:txBody>
      </p:sp>
      <p:pic>
        <p:nvPicPr>
          <p:cNvPr id="29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250" y="920055"/>
            <a:ext cx="5543550" cy="5671245"/>
          </a:xfrm>
          <a:prstGeom prst="rect">
            <a:avLst/>
          </a:prstGeom>
        </p:spPr>
      </p:pic>
      <p:pic>
        <p:nvPicPr>
          <p:cNvPr id="30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1750" y="1110555"/>
            <a:ext cx="419100" cy="419100"/>
          </a:xfrm>
          <a:prstGeom prst="rect">
            <a:avLst/>
          </a:prstGeom>
        </p:spPr>
      </p:pic>
      <p:sp>
        <p:nvSpPr>
          <p:cNvPr id="31" name="Text 17"/>
          <p:cNvSpPr txBox="1"/>
          <p:nvPr/>
        </p:nvSpPr>
        <p:spPr>
          <a:xfrm>
            <a:off x="6519714" y="1191518"/>
            <a:ext cx="281136" cy="3381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</a:t>
            </a:r>
            <a:endParaRPr lang="en-US" sz="1650" dirty="0"/>
          </a:p>
        </p:txBody>
      </p:sp>
      <p:sp>
        <p:nvSpPr>
          <p:cNvPr id="32" name="Text 18"/>
          <p:cNvSpPr txBox="1"/>
          <p:nvPr/>
        </p:nvSpPr>
        <p:spPr>
          <a:xfrm>
            <a:off x="6896100" y="1166813"/>
            <a:ext cx="1481733" cy="3065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15"/>
              </a:lnSpc>
              <a:buNone/>
            </a:pPr>
            <a:r>
              <a:rPr lang="en-US" sz="2100" b="1" kern="0" spc="-31" dirty="0">
                <a:solidFill>
                  <a:srgbClr val="7B9ED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الجواب الملون</a:t>
            </a:r>
            <a:endParaRPr lang="en-US" sz="2100" dirty="0"/>
          </a:p>
        </p:txBody>
      </p:sp>
      <p:pic>
        <p:nvPicPr>
          <p:cNvPr id="33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750" y="1643955"/>
            <a:ext cx="5162550" cy="538163"/>
          </a:xfrm>
          <a:prstGeom prst="rect">
            <a:avLst/>
          </a:prstGeom>
        </p:spPr>
      </p:pic>
      <p:pic>
        <p:nvPicPr>
          <p:cNvPr id="34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53200" y="1760637"/>
            <a:ext cx="304800" cy="304800"/>
          </a:xfrm>
          <a:prstGeom prst="rect">
            <a:avLst/>
          </a:prstGeom>
        </p:spPr>
      </p:pic>
      <p:sp>
        <p:nvSpPr>
          <p:cNvPr id="35" name="Text 19"/>
          <p:cNvSpPr txBox="1"/>
          <p:nvPr/>
        </p:nvSpPr>
        <p:spPr>
          <a:xfrm>
            <a:off x="6661993" y="1817787"/>
            <a:ext cx="196007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١</a:t>
            </a:r>
            <a:endParaRPr lang="en-US" sz="1200" dirty="0"/>
          </a:p>
        </p:txBody>
      </p:sp>
      <p:sp>
        <p:nvSpPr>
          <p:cNvPr id="36" name="Text 20"/>
          <p:cNvSpPr txBox="1"/>
          <p:nvPr/>
        </p:nvSpPr>
        <p:spPr>
          <a:xfrm>
            <a:off x="6972300" y="1758255"/>
            <a:ext cx="1818233" cy="3095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8"/>
              </a:lnSpc>
              <a:buNone/>
            </a:pPr>
            <a:r>
              <a:rPr lang="en-US" sz="19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حسن الوجه والخلق</a:t>
            </a:r>
            <a:endParaRPr lang="en-US" sz="1950" dirty="0"/>
          </a:p>
        </p:txBody>
      </p:sp>
      <p:pic>
        <p:nvPicPr>
          <p:cNvPr id="37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1750" y="2277368"/>
            <a:ext cx="5162550" cy="538163"/>
          </a:xfrm>
          <a:prstGeom prst="rect">
            <a:avLst/>
          </a:prstGeom>
        </p:spPr>
      </p:pic>
      <p:pic>
        <p:nvPicPr>
          <p:cNvPr id="38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53200" y="2394049"/>
            <a:ext cx="304800" cy="304800"/>
          </a:xfrm>
          <a:prstGeom prst="rect">
            <a:avLst/>
          </a:prstGeom>
        </p:spPr>
      </p:pic>
      <p:sp>
        <p:nvSpPr>
          <p:cNvPr id="39" name="Text 21"/>
          <p:cNvSpPr txBox="1"/>
          <p:nvPr/>
        </p:nvSpPr>
        <p:spPr>
          <a:xfrm>
            <a:off x="6661993" y="2451199"/>
            <a:ext cx="196007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٢</a:t>
            </a:r>
            <a:endParaRPr lang="en-US" sz="1200" dirty="0"/>
          </a:p>
        </p:txBody>
      </p:sp>
      <p:sp>
        <p:nvSpPr>
          <p:cNvPr id="40" name="Text 22"/>
          <p:cNvSpPr txBox="1"/>
          <p:nvPr/>
        </p:nvSpPr>
        <p:spPr>
          <a:xfrm>
            <a:off x="6972300" y="2391668"/>
            <a:ext cx="2884140" cy="3095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8"/>
              </a:lnSpc>
              <a:buNone/>
            </a:pPr>
            <a:r>
              <a:rPr lang="en-US" sz="19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قوي الحجة، شديد الذكاء، فطن</a:t>
            </a:r>
            <a:endParaRPr lang="en-US" sz="1950" dirty="0"/>
          </a:p>
        </p:txBody>
      </p:sp>
      <p:pic>
        <p:nvPicPr>
          <p:cNvPr id="41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81750" y="2910780"/>
            <a:ext cx="5162550" cy="538163"/>
          </a:xfrm>
          <a:prstGeom prst="rect">
            <a:avLst/>
          </a:prstGeom>
        </p:spPr>
      </p:pic>
      <p:pic>
        <p:nvPicPr>
          <p:cNvPr id="42" name="Image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53200" y="3027462"/>
            <a:ext cx="304800" cy="304800"/>
          </a:xfrm>
          <a:prstGeom prst="rect">
            <a:avLst/>
          </a:prstGeom>
        </p:spPr>
      </p:pic>
      <p:sp>
        <p:nvSpPr>
          <p:cNvPr id="43" name="Text 23"/>
          <p:cNvSpPr txBox="1"/>
          <p:nvPr/>
        </p:nvSpPr>
        <p:spPr>
          <a:xfrm>
            <a:off x="6661993" y="3084612"/>
            <a:ext cx="196007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٣</a:t>
            </a:r>
            <a:endParaRPr lang="en-US" sz="1200" dirty="0"/>
          </a:p>
        </p:txBody>
      </p:sp>
      <p:sp>
        <p:nvSpPr>
          <p:cNvPr id="44" name="Text 24"/>
          <p:cNvSpPr txBox="1"/>
          <p:nvPr/>
        </p:nvSpPr>
        <p:spPr>
          <a:xfrm>
            <a:off x="6972300" y="3025080"/>
            <a:ext cx="3586460" cy="3095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8"/>
              </a:lnSpc>
              <a:buNone/>
            </a:pPr>
            <a:r>
              <a:rPr lang="en-US" sz="19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شديد الكرم، طويل الصمت، دائم الفكر</a:t>
            </a:r>
            <a:endParaRPr lang="en-US" sz="1950" dirty="0"/>
          </a:p>
        </p:txBody>
      </p:sp>
      <p:pic>
        <p:nvPicPr>
          <p:cNvPr id="45" name="Image 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81750" y="3544193"/>
            <a:ext cx="5162550" cy="538163"/>
          </a:xfrm>
          <a:prstGeom prst="rect">
            <a:avLst/>
          </a:prstGeom>
        </p:spPr>
      </p:pic>
      <p:pic>
        <p:nvPicPr>
          <p:cNvPr id="46" name="Image 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53200" y="3660874"/>
            <a:ext cx="304800" cy="304800"/>
          </a:xfrm>
          <a:prstGeom prst="rect">
            <a:avLst/>
          </a:prstGeom>
        </p:spPr>
      </p:pic>
      <p:sp>
        <p:nvSpPr>
          <p:cNvPr id="47" name="Text 25"/>
          <p:cNvSpPr txBox="1"/>
          <p:nvPr/>
        </p:nvSpPr>
        <p:spPr>
          <a:xfrm>
            <a:off x="6661993" y="3718024"/>
            <a:ext cx="196007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٤</a:t>
            </a:r>
            <a:endParaRPr lang="en-US" sz="1200" dirty="0"/>
          </a:p>
        </p:txBody>
      </p:sp>
      <p:sp>
        <p:nvSpPr>
          <p:cNvPr id="48" name="Text 26"/>
          <p:cNvSpPr txBox="1"/>
          <p:nvPr/>
        </p:nvSpPr>
        <p:spPr>
          <a:xfrm>
            <a:off x="6972300" y="3658493"/>
            <a:ext cx="2036564" cy="3095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8"/>
              </a:lnSpc>
              <a:buNone/>
            </a:pPr>
            <a:r>
              <a:rPr lang="en-US" sz="195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حفظ القرآن في صغره</a:t>
            </a:r>
            <a:endParaRPr lang="en-US" sz="1950" dirty="0"/>
          </a:p>
        </p:txBody>
      </p:sp>
      <p:pic>
        <p:nvPicPr>
          <p:cNvPr id="49" name="Image 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81750" y="5957888"/>
            <a:ext cx="5162550" cy="461963"/>
          </a:xfrm>
          <a:prstGeom prst="rect">
            <a:avLst/>
          </a:prstGeom>
        </p:spPr>
      </p:pic>
      <p:sp>
        <p:nvSpPr>
          <p:cNvPr id="50" name="Text 27"/>
          <p:cNvSpPr txBox="1"/>
          <p:nvPr/>
        </p:nvSpPr>
        <p:spPr>
          <a:xfrm>
            <a:off x="6477000" y="6072188"/>
            <a:ext cx="4971901" cy="2524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38"/>
              </a:lnSpc>
              <a:spcBef>
                <a:spcPts val="14018"/>
              </a:spcBef>
              <a:buNone/>
            </a:pPr>
            <a:r>
              <a:rPr lang="en-US" sz="14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زاهد متعبد - جهوري الصوت 🌟</a:t>
            </a:r>
            <a:endParaRPr lang="en-US" sz="14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91000" cy="304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500" y="3810000"/>
            <a:ext cx="4381500" cy="304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4191" y="245458"/>
            <a:ext cx="2443619" cy="4139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 rot="21540000">
            <a:off x="4876800" y="266700"/>
            <a:ext cx="2438400" cy="371475"/>
          </a:xfrm>
          <a:prstGeom prst="rect">
            <a:avLst/>
          </a:prstGeom>
          <a:ln/>
        </p:spPr>
        <p:txBody>
          <a:bodyPr wrap="none" lIns="171450" tIns="57150" rIns="171450" bIns="57150" rtlCol="0" anchor="t"/>
          <a:lstStyle/>
          <a:p>
            <a:pPr marL="0" indent="0" algn="ctr">
              <a:lnSpc>
                <a:spcPts val="2025"/>
              </a:lnSpc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الأسئلة الصغيرة • مراجعة سريعة</a:t>
            </a:r>
            <a:endParaRPr lang="en-US" sz="1350" dirty="0"/>
          </a:p>
        </p:txBody>
      </p:sp>
      <p:sp>
        <p:nvSpPr>
          <p:cNvPr id="6" name="Text 1"/>
          <p:cNvSpPr txBox="1"/>
          <p:nvPr/>
        </p:nvSpPr>
        <p:spPr>
          <a:xfrm>
            <a:off x="381000" y="714375"/>
            <a:ext cx="11429851" cy="5028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60"/>
              </a:lnSpc>
              <a:buNone/>
            </a:pPr>
            <a:r>
              <a:rPr lang="en-US" sz="3600" b="1" kern="0" spc="-72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أسئلة </a:t>
            </a:r>
            <a:r>
              <a:rPr lang="en-US" sz="3600" b="1" kern="0" spc="-72" dirty="0">
                <a:solidFill>
                  <a:srgbClr val="7B9E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للمراجعة</a:t>
            </a:r>
            <a:r>
              <a:rPr lang="en-US" sz="3600" b="1" kern="0" spc="-72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السريعة ⚡</a:t>
            </a:r>
            <a:endParaRPr lang="en-US" sz="3600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388715"/>
            <a:ext cx="3721001" cy="1262063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560165"/>
            <a:ext cx="342900" cy="342900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693837" y="1631603"/>
            <a:ext cx="220563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١</a:t>
            </a:r>
            <a:endParaRPr lang="en-US" sz="1350" dirty="0"/>
          </a:p>
        </p:txBody>
      </p:sp>
      <p:sp>
        <p:nvSpPr>
          <p:cNvPr id="10" name="Text 3"/>
          <p:cNvSpPr txBox="1"/>
          <p:nvPr/>
        </p:nvSpPr>
        <p:spPr>
          <a:xfrm>
            <a:off x="1009650" y="1594693"/>
            <a:ext cx="1894582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buNone/>
            </a:pPr>
            <a:r>
              <a:rPr lang="en-US" sz="17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في عهد من ولد الإمام؟</a:t>
            </a:r>
            <a:endParaRPr lang="en-US" sz="1725" dirty="0"/>
          </a:p>
        </p:txBody>
      </p:sp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979265"/>
            <a:ext cx="3340001" cy="500063"/>
          </a:xfrm>
          <a:prstGeom prst="rect">
            <a:avLst/>
          </a:prstGeom>
        </p:spPr>
      </p:pic>
      <p:pic>
        <p:nvPicPr>
          <p:cNvPr id="1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325" y="2084040"/>
            <a:ext cx="281880" cy="290513"/>
          </a:xfrm>
          <a:prstGeom prst="rect">
            <a:avLst/>
          </a:prstGeom>
        </p:spPr>
      </p:pic>
      <p:sp>
        <p:nvSpPr>
          <p:cNvPr id="13" name="Text 4"/>
          <p:cNvSpPr txBox="1"/>
          <p:nvPr/>
        </p:nvSpPr>
        <p:spPr>
          <a:xfrm>
            <a:off x="790575" y="2131665"/>
            <a:ext cx="9138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1053405" y="2114996"/>
            <a:ext cx="2054572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في عهد عبد الملك بن مروان</a:t>
            </a:r>
            <a:endParaRPr lang="en-US" sz="1500" dirty="0"/>
          </a:p>
        </p:txBody>
      </p:sp>
      <p:pic>
        <p:nvPicPr>
          <p:cNvPr id="1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35351" y="1388715"/>
            <a:ext cx="3721150" cy="1262063"/>
          </a:xfrm>
          <a:prstGeom prst="rect">
            <a:avLst/>
          </a:prstGeom>
        </p:spPr>
      </p:pic>
      <p:pic>
        <p:nvPicPr>
          <p:cNvPr id="16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5851" y="1560165"/>
            <a:ext cx="342900" cy="342900"/>
          </a:xfrm>
          <a:prstGeom prst="rect">
            <a:avLst/>
          </a:prstGeom>
        </p:spPr>
      </p:pic>
      <p:sp>
        <p:nvSpPr>
          <p:cNvPr id="17" name="Text 6"/>
          <p:cNvSpPr txBox="1"/>
          <p:nvPr/>
        </p:nvSpPr>
        <p:spPr>
          <a:xfrm>
            <a:off x="4548188" y="1631603"/>
            <a:ext cx="220563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٢</a:t>
            </a:r>
            <a:endParaRPr lang="en-US" sz="1350" dirty="0"/>
          </a:p>
        </p:txBody>
      </p:sp>
      <p:sp>
        <p:nvSpPr>
          <p:cNvPr id="18" name="Text 7"/>
          <p:cNvSpPr txBox="1"/>
          <p:nvPr/>
        </p:nvSpPr>
        <p:spPr>
          <a:xfrm>
            <a:off x="4864001" y="1594693"/>
            <a:ext cx="1959769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buNone/>
            </a:pPr>
            <a:r>
              <a:rPr lang="en-US" sz="17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كم كان عمره عندما حج؟</a:t>
            </a:r>
            <a:endParaRPr lang="en-US" sz="1725" dirty="0"/>
          </a:p>
        </p:txBody>
      </p:sp>
      <p:pic>
        <p:nvPicPr>
          <p:cNvPr id="19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25851" y="1979265"/>
            <a:ext cx="3340150" cy="500063"/>
          </a:xfrm>
          <a:prstGeom prst="rect">
            <a:avLst/>
          </a:prstGeom>
        </p:spPr>
      </p:pic>
      <p:pic>
        <p:nvPicPr>
          <p:cNvPr id="20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49676" y="2084040"/>
            <a:ext cx="281880" cy="290513"/>
          </a:xfrm>
          <a:prstGeom prst="rect">
            <a:avLst/>
          </a:prstGeom>
        </p:spPr>
      </p:pic>
      <p:sp>
        <p:nvSpPr>
          <p:cNvPr id="21" name="Text 8"/>
          <p:cNvSpPr txBox="1"/>
          <p:nvPr/>
        </p:nvSpPr>
        <p:spPr>
          <a:xfrm>
            <a:off x="4644926" y="2131665"/>
            <a:ext cx="9138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</a:t>
            </a:r>
            <a:endParaRPr lang="en-US" sz="1125" dirty="0"/>
          </a:p>
        </p:txBody>
      </p:sp>
      <p:sp>
        <p:nvSpPr>
          <p:cNvPr id="22" name="Text 9"/>
          <p:cNvSpPr txBox="1"/>
          <p:nvPr/>
        </p:nvSpPr>
        <p:spPr>
          <a:xfrm>
            <a:off x="4907756" y="2114996"/>
            <a:ext cx="111115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١٦ سنة مع أبيه</a:t>
            </a:r>
            <a:endParaRPr lang="en-US" sz="1500" dirty="0"/>
          </a:p>
        </p:txBody>
      </p:sp>
      <p:pic>
        <p:nvPicPr>
          <p:cNvPr id="2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89850" y="1388715"/>
            <a:ext cx="3721001" cy="1262063"/>
          </a:xfrm>
          <a:prstGeom prst="rect">
            <a:avLst/>
          </a:prstGeom>
        </p:spPr>
      </p:pic>
      <p:pic>
        <p:nvPicPr>
          <p:cNvPr id="2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80350" y="1560165"/>
            <a:ext cx="342900" cy="342900"/>
          </a:xfrm>
          <a:prstGeom prst="rect">
            <a:avLst/>
          </a:prstGeom>
        </p:spPr>
      </p:pic>
      <p:sp>
        <p:nvSpPr>
          <p:cNvPr id="25" name="Text 10"/>
          <p:cNvSpPr txBox="1"/>
          <p:nvPr/>
        </p:nvSpPr>
        <p:spPr>
          <a:xfrm>
            <a:off x="8402687" y="1631603"/>
            <a:ext cx="220563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٣</a:t>
            </a:r>
            <a:endParaRPr lang="en-US" sz="1350" dirty="0"/>
          </a:p>
        </p:txBody>
      </p:sp>
      <p:sp>
        <p:nvSpPr>
          <p:cNvPr id="26" name="Text 11"/>
          <p:cNvSpPr txBox="1"/>
          <p:nvPr/>
        </p:nvSpPr>
        <p:spPr>
          <a:xfrm>
            <a:off x="8718500" y="1594693"/>
            <a:ext cx="1862882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buNone/>
            </a:pPr>
            <a:r>
              <a:rPr lang="en-US" sz="17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بماذا اشتهر أبو حنيفة؟</a:t>
            </a:r>
            <a:endParaRPr lang="en-US" sz="1725" dirty="0"/>
          </a:p>
        </p:txBody>
      </p:sp>
      <p:pic>
        <p:nvPicPr>
          <p:cNvPr id="27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80350" y="1979265"/>
            <a:ext cx="3340001" cy="500063"/>
          </a:xfrm>
          <a:prstGeom prst="rect">
            <a:avLst/>
          </a:prstGeom>
        </p:spPr>
      </p:pic>
      <p:pic>
        <p:nvPicPr>
          <p:cNvPr id="28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04175" y="2084040"/>
            <a:ext cx="281880" cy="290513"/>
          </a:xfrm>
          <a:prstGeom prst="rect">
            <a:avLst/>
          </a:prstGeom>
        </p:spPr>
      </p:pic>
      <p:sp>
        <p:nvSpPr>
          <p:cNvPr id="29" name="Text 12"/>
          <p:cNvSpPr txBox="1"/>
          <p:nvPr/>
        </p:nvSpPr>
        <p:spPr>
          <a:xfrm>
            <a:off x="8499425" y="2131665"/>
            <a:ext cx="9138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</a:t>
            </a:r>
            <a:endParaRPr lang="en-US" sz="1125" dirty="0"/>
          </a:p>
        </p:txBody>
      </p:sp>
      <p:sp>
        <p:nvSpPr>
          <p:cNvPr id="30" name="Text 13"/>
          <p:cNvSpPr txBox="1"/>
          <p:nvPr/>
        </p:nvSpPr>
        <p:spPr>
          <a:xfrm>
            <a:off x="8762256" y="2114996"/>
            <a:ext cx="102408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إمام أهل الرأي</a:t>
            </a:r>
            <a:endParaRPr lang="en-US" sz="1500" dirty="0"/>
          </a:p>
        </p:txBody>
      </p:sp>
      <p:pic>
        <p:nvPicPr>
          <p:cNvPr id="31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5329238"/>
            <a:ext cx="5648325" cy="1262063"/>
          </a:xfrm>
          <a:prstGeom prst="rect">
            <a:avLst/>
          </a:prstGeom>
        </p:spPr>
      </p:pic>
      <p:pic>
        <p:nvPicPr>
          <p:cNvPr id="32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500" y="5500688"/>
            <a:ext cx="342900" cy="342900"/>
          </a:xfrm>
          <a:prstGeom prst="rect">
            <a:avLst/>
          </a:prstGeom>
        </p:spPr>
      </p:pic>
      <p:sp>
        <p:nvSpPr>
          <p:cNvPr id="33" name="Text 14"/>
          <p:cNvSpPr txBox="1"/>
          <p:nvPr/>
        </p:nvSpPr>
        <p:spPr>
          <a:xfrm>
            <a:off x="693837" y="5572125"/>
            <a:ext cx="220563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٤</a:t>
            </a:r>
            <a:endParaRPr lang="en-US" sz="1350" dirty="0"/>
          </a:p>
        </p:txBody>
      </p:sp>
      <p:sp>
        <p:nvSpPr>
          <p:cNvPr id="34" name="Text 15"/>
          <p:cNvSpPr txBox="1"/>
          <p:nvPr/>
        </p:nvSpPr>
        <p:spPr>
          <a:xfrm>
            <a:off x="1009650" y="5535216"/>
            <a:ext cx="1727150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buNone/>
            </a:pPr>
            <a:r>
              <a:rPr lang="en-US" sz="17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 مكانته بين الأئمة؟</a:t>
            </a:r>
            <a:endParaRPr lang="en-US" sz="1725" dirty="0"/>
          </a:p>
        </p:txBody>
      </p:sp>
      <p:pic>
        <p:nvPicPr>
          <p:cNvPr id="35" name="Image 1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5919788"/>
            <a:ext cx="5267325" cy="500063"/>
          </a:xfrm>
          <a:prstGeom prst="rect">
            <a:avLst/>
          </a:prstGeom>
        </p:spPr>
      </p:pic>
      <p:pic>
        <p:nvPicPr>
          <p:cNvPr id="36" name="Image 1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5325" y="6024563"/>
            <a:ext cx="281880" cy="290513"/>
          </a:xfrm>
          <a:prstGeom prst="rect">
            <a:avLst/>
          </a:prstGeom>
        </p:spPr>
      </p:pic>
      <p:sp>
        <p:nvSpPr>
          <p:cNvPr id="37" name="Text 16"/>
          <p:cNvSpPr txBox="1"/>
          <p:nvPr/>
        </p:nvSpPr>
        <p:spPr>
          <a:xfrm>
            <a:off x="790575" y="6072188"/>
            <a:ext cx="9138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</a:t>
            </a:r>
            <a:endParaRPr lang="en-US" sz="1125" dirty="0"/>
          </a:p>
        </p:txBody>
      </p:sp>
      <p:sp>
        <p:nvSpPr>
          <p:cNvPr id="38" name="Text 17"/>
          <p:cNvSpPr txBox="1"/>
          <p:nvPr/>
        </p:nvSpPr>
        <p:spPr>
          <a:xfrm>
            <a:off x="1053405" y="6055519"/>
            <a:ext cx="3125539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أحد الأئمة الأربعة أصحاب المذاهب المتبعة</a:t>
            </a:r>
            <a:endParaRPr lang="en-US" sz="1500" dirty="0"/>
          </a:p>
        </p:txBody>
      </p:sp>
      <p:pic>
        <p:nvPicPr>
          <p:cNvPr id="39" name="Image 19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62675" y="5329238"/>
            <a:ext cx="5648325" cy="1262063"/>
          </a:xfrm>
          <a:prstGeom prst="rect">
            <a:avLst/>
          </a:prstGeom>
        </p:spPr>
      </p:pic>
      <p:pic>
        <p:nvPicPr>
          <p:cNvPr id="40" name="Image 20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53175" y="5500688"/>
            <a:ext cx="342900" cy="342900"/>
          </a:xfrm>
          <a:prstGeom prst="rect">
            <a:avLst/>
          </a:prstGeom>
        </p:spPr>
      </p:pic>
      <p:sp>
        <p:nvSpPr>
          <p:cNvPr id="41" name="Text 18"/>
          <p:cNvSpPr txBox="1"/>
          <p:nvPr/>
        </p:nvSpPr>
        <p:spPr>
          <a:xfrm>
            <a:off x="6475512" y="5572125"/>
            <a:ext cx="220563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٥</a:t>
            </a:r>
            <a:endParaRPr lang="en-US" sz="1350" dirty="0"/>
          </a:p>
        </p:txBody>
      </p:sp>
      <p:sp>
        <p:nvSpPr>
          <p:cNvPr id="42" name="Text 19"/>
          <p:cNvSpPr txBox="1"/>
          <p:nvPr/>
        </p:nvSpPr>
        <p:spPr>
          <a:xfrm>
            <a:off x="6791325" y="5535216"/>
            <a:ext cx="1403896" cy="27384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6"/>
              </a:lnSpc>
              <a:buNone/>
            </a:pPr>
            <a:r>
              <a:rPr lang="en-US" sz="1725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ماذا زار مع الحج؟</a:t>
            </a:r>
            <a:endParaRPr lang="en-US" sz="1725" dirty="0"/>
          </a:p>
        </p:txBody>
      </p:sp>
      <p:pic>
        <p:nvPicPr>
          <p:cNvPr id="43" name="Image 21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353175" y="5919788"/>
            <a:ext cx="5267325" cy="500063"/>
          </a:xfrm>
          <a:prstGeom prst="rect">
            <a:avLst/>
          </a:prstGeom>
        </p:spPr>
      </p:pic>
      <p:pic>
        <p:nvPicPr>
          <p:cNvPr id="44" name="Image 22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77000" y="6024563"/>
            <a:ext cx="281880" cy="290513"/>
          </a:xfrm>
          <a:prstGeom prst="rect">
            <a:avLst/>
          </a:prstGeom>
        </p:spPr>
      </p:pic>
      <p:sp>
        <p:nvSpPr>
          <p:cNvPr id="45" name="Text 20"/>
          <p:cNvSpPr txBox="1"/>
          <p:nvPr/>
        </p:nvSpPr>
        <p:spPr>
          <a:xfrm>
            <a:off x="6572250" y="6072188"/>
            <a:ext cx="91380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</a:t>
            </a:r>
            <a:endParaRPr lang="en-US" sz="1125" dirty="0"/>
          </a:p>
        </p:txBody>
      </p:sp>
      <p:sp>
        <p:nvSpPr>
          <p:cNvPr id="46" name="Text 21"/>
          <p:cNvSpPr txBox="1"/>
          <p:nvPr/>
        </p:nvSpPr>
        <p:spPr>
          <a:xfrm>
            <a:off x="6835080" y="6055519"/>
            <a:ext cx="2305645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زيارة النبي ﷺ ومسجده الشريف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0"/>
            <a:ext cx="4572000" cy="371475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0" y="3143250"/>
            <a:ext cx="4572000" cy="371475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" y="247650"/>
            <a:ext cx="552450" cy="5524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7029" y="347663"/>
            <a:ext cx="454521" cy="4524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🎨</a:t>
            </a:r>
            <a:endParaRPr lang="en-US" sz="2250" dirty="0"/>
          </a:p>
        </p:txBody>
      </p:sp>
      <p:sp>
        <p:nvSpPr>
          <p:cNvPr id="6" name="Text 1"/>
          <p:cNvSpPr txBox="1"/>
          <p:nvPr/>
        </p:nvSpPr>
        <p:spPr>
          <a:xfrm>
            <a:off x="1104900" y="293340"/>
            <a:ext cx="4196358" cy="46092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30"/>
              </a:lnSpc>
              <a:buNone/>
            </a:pPr>
            <a:r>
              <a:rPr lang="en-US" sz="3300" b="1" kern="0" spc="-66" dirty="0">
                <a:solidFill>
                  <a:srgbClr val="FFD93D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نشاط صفي ملون - تفاعلي</a:t>
            </a:r>
            <a:endParaRPr lang="en-US" sz="3300" dirty="0"/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7495" y="323850"/>
            <a:ext cx="1815405" cy="400050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10119420" y="428625"/>
            <a:ext cx="1491555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اكتب • لون • ناقش • فكر</a:t>
            </a:r>
            <a:endParaRPr lang="en-US" sz="1200" dirty="0"/>
          </a:p>
        </p:txBody>
      </p:sp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100" y="952500"/>
            <a:ext cx="5591175" cy="3715345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550" y="1123950"/>
            <a:ext cx="1637705" cy="438150"/>
          </a:xfrm>
          <a:prstGeom prst="rect">
            <a:avLst/>
          </a:prstGeom>
        </p:spPr>
      </p:pic>
      <p:sp>
        <p:nvSpPr>
          <p:cNvPr id="11" name="Text 3"/>
          <p:cNvSpPr txBox="1"/>
          <p:nvPr/>
        </p:nvSpPr>
        <p:spPr>
          <a:xfrm>
            <a:off x="723900" y="1228725"/>
            <a:ext cx="1371005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✏️ تدريبات سريعة</a:t>
            </a:r>
            <a:endParaRPr lang="en-US" sz="1500" dirty="0"/>
          </a:p>
        </p:txBody>
      </p:sp>
      <p:pic>
        <p:nvPicPr>
          <p:cNvPr id="1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550" y="1676400"/>
            <a:ext cx="5248275" cy="863798"/>
          </a:xfrm>
          <a:prstGeom prst="rect">
            <a:avLst/>
          </a:prstGeom>
        </p:spPr>
      </p:pic>
      <p:pic>
        <p:nvPicPr>
          <p:cNvPr id="1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425" y="1819275"/>
            <a:ext cx="361950" cy="361950"/>
          </a:xfrm>
          <a:prstGeom prst="rect">
            <a:avLst/>
          </a:prstGeom>
        </p:spPr>
      </p:pic>
      <p:sp>
        <p:nvSpPr>
          <p:cNvPr id="14" name="Text 4"/>
          <p:cNvSpPr txBox="1"/>
          <p:nvPr/>
        </p:nvSpPr>
        <p:spPr>
          <a:xfrm>
            <a:off x="795486" y="1885950"/>
            <a:ext cx="299889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✏️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1209675" y="1828800"/>
            <a:ext cx="3684687" cy="2875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املأ الفراغ: لُقِّبَ أبو حنيفة بـ </a:t>
            </a:r>
            <a:endParaRPr lang="en-US" sz="1800" dirty="0"/>
          </a:p>
        </p:txBody>
      </p:sp>
      <p:pic>
        <p:nvPicPr>
          <p:cNvPr id="16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3262" y="1899791"/>
            <a:ext cx="1143000" cy="171450"/>
          </a:xfrm>
          <a:prstGeom prst="rect">
            <a:avLst/>
          </a:prstGeom>
        </p:spPr>
      </p:pic>
      <p:sp>
        <p:nvSpPr>
          <p:cNvPr id="17" name="Text 6"/>
          <p:cNvSpPr txBox="1"/>
          <p:nvPr/>
        </p:nvSpPr>
        <p:spPr>
          <a:xfrm>
            <a:off x="3714750" y="1895475"/>
            <a:ext cx="1143000" cy="1714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7"/>
          <p:cNvSpPr txBox="1"/>
          <p:nvPr/>
        </p:nvSpPr>
        <p:spPr>
          <a:xfrm>
            <a:off x="1209675" y="2173486"/>
            <a:ext cx="3684687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spcBef>
                <a:spcPts val="300"/>
              </a:spcBef>
              <a:buNone/>
            </a:pPr>
            <a:r>
              <a:rPr lang="en-US" sz="1275" b="1" dirty="0">
                <a:solidFill>
                  <a:srgbClr val="E7ECF2">
                    <a:alpha val="6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اختر: الإمام الأعظم</a:t>
            </a:r>
            <a:endParaRPr lang="en-US" sz="1275" dirty="0"/>
          </a:p>
        </p:txBody>
      </p:sp>
      <p:pic>
        <p:nvPicPr>
          <p:cNvPr id="19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0550" y="2654498"/>
            <a:ext cx="5248275" cy="863798"/>
          </a:xfrm>
          <a:prstGeom prst="rect">
            <a:avLst/>
          </a:prstGeom>
        </p:spPr>
      </p:pic>
      <p:pic>
        <p:nvPicPr>
          <p:cNvPr id="20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3425" y="2797373"/>
            <a:ext cx="361950" cy="361950"/>
          </a:xfrm>
          <a:prstGeom prst="rect">
            <a:avLst/>
          </a:prstGeom>
        </p:spPr>
      </p:pic>
      <p:sp>
        <p:nvSpPr>
          <p:cNvPr id="21" name="Text 8"/>
          <p:cNvSpPr txBox="1"/>
          <p:nvPr/>
        </p:nvSpPr>
        <p:spPr>
          <a:xfrm>
            <a:off x="795486" y="2864048"/>
            <a:ext cx="299889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✔️</a:t>
            </a:r>
            <a:endParaRPr lang="en-US" sz="1500" dirty="0"/>
          </a:p>
        </p:txBody>
      </p:sp>
      <p:sp>
        <p:nvSpPr>
          <p:cNvPr id="22" name="Text 9"/>
          <p:cNvSpPr txBox="1"/>
          <p:nvPr/>
        </p:nvSpPr>
        <p:spPr>
          <a:xfrm>
            <a:off x="1209675" y="2806898"/>
            <a:ext cx="2548682" cy="2875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صح أو خطأ: وُلد في بغداد ( )</a:t>
            </a:r>
            <a:endParaRPr lang="en-US" sz="1800" dirty="0"/>
          </a:p>
        </p:txBody>
      </p:sp>
      <p:sp>
        <p:nvSpPr>
          <p:cNvPr id="23" name="Text 10"/>
          <p:cNvSpPr txBox="1"/>
          <p:nvPr/>
        </p:nvSpPr>
        <p:spPr>
          <a:xfrm>
            <a:off x="1209675" y="3151584"/>
            <a:ext cx="2548682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spcBef>
                <a:spcPts val="300"/>
              </a:spcBef>
              <a:buNone/>
            </a:pPr>
            <a:r>
              <a:rPr lang="en-US" sz="1275" b="1" dirty="0">
                <a:solidFill>
                  <a:srgbClr val="E7ECF2">
                    <a:alpha val="6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الصحيح: وُلد في الكوفة</a:t>
            </a:r>
            <a:endParaRPr lang="en-US" sz="1275" dirty="0"/>
          </a:p>
        </p:txBody>
      </p:sp>
      <p:pic>
        <p:nvPicPr>
          <p:cNvPr id="24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0550" y="3632597"/>
            <a:ext cx="5248275" cy="863798"/>
          </a:xfrm>
          <a:prstGeom prst="rect">
            <a:avLst/>
          </a:prstGeom>
        </p:spPr>
      </p:pic>
      <p:pic>
        <p:nvPicPr>
          <p:cNvPr id="25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3425" y="3775472"/>
            <a:ext cx="361950" cy="361950"/>
          </a:xfrm>
          <a:prstGeom prst="rect">
            <a:avLst/>
          </a:prstGeom>
        </p:spPr>
      </p:pic>
      <p:sp>
        <p:nvSpPr>
          <p:cNvPr id="26" name="Text 11"/>
          <p:cNvSpPr txBox="1"/>
          <p:nvPr/>
        </p:nvSpPr>
        <p:spPr>
          <a:xfrm>
            <a:off x="795486" y="3842147"/>
            <a:ext cx="299889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🔀</a:t>
            </a:r>
            <a:endParaRPr lang="en-US" sz="1500" dirty="0"/>
          </a:p>
        </p:txBody>
      </p:sp>
      <p:sp>
        <p:nvSpPr>
          <p:cNvPr id="27" name="Text 12"/>
          <p:cNvSpPr txBox="1"/>
          <p:nvPr/>
        </p:nvSpPr>
        <p:spPr>
          <a:xfrm>
            <a:off x="1209675" y="3784997"/>
            <a:ext cx="2993827" cy="2875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اختر: كان أبو حنيفة ( تاجر / مزارع )</a:t>
            </a:r>
            <a:endParaRPr lang="en-US" sz="1800" dirty="0"/>
          </a:p>
        </p:txBody>
      </p:sp>
      <p:sp>
        <p:nvSpPr>
          <p:cNvPr id="28" name="Text 13"/>
          <p:cNvSpPr txBox="1"/>
          <p:nvPr/>
        </p:nvSpPr>
        <p:spPr>
          <a:xfrm>
            <a:off x="1209675" y="4129683"/>
            <a:ext cx="2993827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spcBef>
                <a:spcPts val="300"/>
              </a:spcBef>
              <a:buNone/>
            </a:pPr>
            <a:r>
              <a:rPr lang="en-US" sz="1275" b="1" dirty="0">
                <a:solidFill>
                  <a:srgbClr val="E7ECF2">
                    <a:alpha val="6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كان تاجراً أميناً</a:t>
            </a:r>
            <a:endParaRPr lang="en-US" sz="1275" dirty="0"/>
          </a:p>
        </p:txBody>
      </p:sp>
      <p:pic>
        <p:nvPicPr>
          <p:cNvPr id="29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81725" y="952500"/>
            <a:ext cx="5591175" cy="3715345"/>
          </a:xfrm>
          <a:prstGeom prst="rect">
            <a:avLst/>
          </a:prstGeom>
        </p:spPr>
      </p:pic>
      <p:pic>
        <p:nvPicPr>
          <p:cNvPr id="30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53175" y="1123950"/>
            <a:ext cx="1526679" cy="438150"/>
          </a:xfrm>
          <a:prstGeom prst="rect">
            <a:avLst/>
          </a:prstGeom>
        </p:spPr>
      </p:pic>
      <p:sp>
        <p:nvSpPr>
          <p:cNvPr id="31" name="Text 14"/>
          <p:cNvSpPr txBox="1"/>
          <p:nvPr/>
        </p:nvSpPr>
        <p:spPr>
          <a:xfrm>
            <a:off x="6486525" y="1228725"/>
            <a:ext cx="1259979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91D2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 مهارات تفكير</a:t>
            </a:r>
            <a:endParaRPr lang="en-US" sz="1500" dirty="0"/>
          </a:p>
        </p:txBody>
      </p:sp>
      <p:pic>
        <p:nvPicPr>
          <p:cNvPr id="32" name="Image 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3175" y="1676400"/>
            <a:ext cx="5248275" cy="863798"/>
          </a:xfrm>
          <a:prstGeom prst="rect">
            <a:avLst/>
          </a:prstGeom>
        </p:spPr>
      </p:pic>
      <p:pic>
        <p:nvPicPr>
          <p:cNvPr id="33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96050" y="1819275"/>
            <a:ext cx="361950" cy="361950"/>
          </a:xfrm>
          <a:prstGeom prst="rect">
            <a:avLst/>
          </a:prstGeom>
        </p:spPr>
      </p:pic>
      <p:sp>
        <p:nvSpPr>
          <p:cNvPr id="34" name="Text 15"/>
          <p:cNvSpPr txBox="1"/>
          <p:nvPr/>
        </p:nvSpPr>
        <p:spPr>
          <a:xfrm>
            <a:off x="6558111" y="1885950"/>
            <a:ext cx="299889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🎨</a:t>
            </a:r>
            <a:endParaRPr lang="en-US" sz="1500" dirty="0"/>
          </a:p>
        </p:txBody>
      </p:sp>
      <p:sp>
        <p:nvSpPr>
          <p:cNvPr id="35" name="Text 16"/>
          <p:cNvSpPr txBox="1"/>
          <p:nvPr/>
        </p:nvSpPr>
        <p:spPr>
          <a:xfrm>
            <a:off x="6972300" y="1828800"/>
            <a:ext cx="3156793" cy="2875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لوّن الإجابة الصحيحة بلونك المفضل</a:t>
            </a:r>
            <a:endParaRPr lang="en-US" sz="1800" dirty="0"/>
          </a:p>
        </p:txBody>
      </p:sp>
      <p:sp>
        <p:nvSpPr>
          <p:cNvPr id="36" name="Text 17"/>
          <p:cNvSpPr txBox="1"/>
          <p:nvPr/>
        </p:nvSpPr>
        <p:spPr>
          <a:xfrm>
            <a:off x="6972300" y="2173486"/>
            <a:ext cx="3156793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spcBef>
                <a:spcPts val="300"/>
              </a:spcBef>
              <a:buNone/>
            </a:pPr>
            <a:r>
              <a:rPr lang="en-US" sz="1275" b="1" dirty="0">
                <a:solidFill>
                  <a:srgbClr val="E7ECF2">
                    <a:alpha val="6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استخدم ألوان: أصفر / أزرق / سماوي</a:t>
            </a:r>
            <a:endParaRPr lang="en-US" sz="1275" dirty="0"/>
          </a:p>
        </p:txBody>
      </p:sp>
      <p:pic>
        <p:nvPicPr>
          <p:cNvPr id="37" name="Image 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3175" y="2654498"/>
            <a:ext cx="5248275" cy="863798"/>
          </a:xfrm>
          <a:prstGeom prst="rect">
            <a:avLst/>
          </a:prstGeom>
        </p:spPr>
      </p:pic>
      <p:pic>
        <p:nvPicPr>
          <p:cNvPr id="38" name="Image 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96050" y="2797373"/>
            <a:ext cx="361950" cy="361950"/>
          </a:xfrm>
          <a:prstGeom prst="rect">
            <a:avLst/>
          </a:prstGeom>
        </p:spPr>
      </p:pic>
      <p:sp>
        <p:nvSpPr>
          <p:cNvPr id="39" name="Text 18"/>
          <p:cNvSpPr txBox="1"/>
          <p:nvPr/>
        </p:nvSpPr>
        <p:spPr>
          <a:xfrm>
            <a:off x="6558111" y="2864048"/>
            <a:ext cx="299889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💬</a:t>
            </a:r>
            <a:endParaRPr lang="en-US" sz="1500" dirty="0"/>
          </a:p>
        </p:txBody>
      </p:sp>
      <p:sp>
        <p:nvSpPr>
          <p:cNvPr id="40" name="Text 19"/>
          <p:cNvSpPr txBox="1"/>
          <p:nvPr/>
        </p:nvSpPr>
        <p:spPr>
          <a:xfrm>
            <a:off x="6972300" y="2806898"/>
            <a:ext cx="3880991" cy="2875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ناقش مع زميلك: لماذا سمي إمام أهل الرأي؟</a:t>
            </a:r>
            <a:endParaRPr lang="en-US" sz="1800" dirty="0"/>
          </a:p>
        </p:txBody>
      </p:sp>
      <p:sp>
        <p:nvSpPr>
          <p:cNvPr id="41" name="Text 20"/>
          <p:cNvSpPr txBox="1"/>
          <p:nvPr/>
        </p:nvSpPr>
        <p:spPr>
          <a:xfrm>
            <a:off x="6972300" y="3151584"/>
            <a:ext cx="3880991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spcBef>
                <a:spcPts val="300"/>
              </a:spcBef>
              <a:buNone/>
            </a:pPr>
            <a:r>
              <a:rPr lang="en-US" sz="1275" b="1" dirty="0">
                <a:solidFill>
                  <a:srgbClr val="E7ECF2">
                    <a:alpha val="6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قوة الحجة والقياس</a:t>
            </a:r>
            <a:endParaRPr lang="en-US" sz="1275" dirty="0"/>
          </a:p>
        </p:txBody>
      </p:sp>
      <p:pic>
        <p:nvPicPr>
          <p:cNvPr id="42" name="Image 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3175" y="3632597"/>
            <a:ext cx="5248275" cy="863798"/>
          </a:xfrm>
          <a:prstGeom prst="rect">
            <a:avLst/>
          </a:prstGeom>
        </p:spPr>
      </p:pic>
      <p:pic>
        <p:nvPicPr>
          <p:cNvPr id="43" name="Image 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96050" y="3775472"/>
            <a:ext cx="361950" cy="361950"/>
          </a:xfrm>
          <a:prstGeom prst="rect">
            <a:avLst/>
          </a:prstGeom>
        </p:spPr>
      </p:pic>
      <p:sp>
        <p:nvSpPr>
          <p:cNvPr id="44" name="Text 21"/>
          <p:cNvSpPr txBox="1"/>
          <p:nvPr/>
        </p:nvSpPr>
        <p:spPr>
          <a:xfrm>
            <a:off x="6558111" y="3842147"/>
            <a:ext cx="299889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📝</a:t>
            </a:r>
            <a:endParaRPr lang="en-US" sz="1500" dirty="0"/>
          </a:p>
        </p:txBody>
      </p:sp>
      <p:sp>
        <p:nvSpPr>
          <p:cNvPr id="45" name="Text 22"/>
          <p:cNvSpPr txBox="1"/>
          <p:nvPr/>
        </p:nvSpPr>
        <p:spPr>
          <a:xfrm>
            <a:off x="6972300" y="3784997"/>
            <a:ext cx="3971627" cy="2875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اكتب ثلاث صفات للإمام في دفترك بخط كبير</a:t>
            </a:r>
            <a:endParaRPr lang="en-US" sz="1800" dirty="0"/>
          </a:p>
        </p:txBody>
      </p:sp>
      <p:sp>
        <p:nvSpPr>
          <p:cNvPr id="46" name="Text 23"/>
          <p:cNvSpPr txBox="1"/>
          <p:nvPr/>
        </p:nvSpPr>
        <p:spPr>
          <a:xfrm>
            <a:off x="6972300" y="4129683"/>
            <a:ext cx="3971627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spcBef>
                <a:spcPts val="300"/>
              </a:spcBef>
              <a:buNone/>
            </a:pPr>
            <a:r>
              <a:rPr lang="en-US" sz="1275" b="1" dirty="0">
                <a:solidFill>
                  <a:srgbClr val="E7ECF2">
                    <a:alpha val="6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مثال: ذكي - كريم - زاهد</a:t>
            </a:r>
            <a:endParaRPr lang="en-US" sz="12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91D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0"/>
            <a:ext cx="5715000" cy="4572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2095500"/>
            <a:ext cx="5715000" cy="4762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8311" y="1621185"/>
            <a:ext cx="2555230" cy="40005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99286" y="1725960"/>
            <a:ext cx="219328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spcAft>
                <a:spcPts val="1350"/>
              </a:spcAft>
              <a:buNone/>
            </a:pPr>
            <a:r>
              <a:rPr lang="en-US" sz="1200" b="1" kern="0" spc="38" dirty="0">
                <a:solidFill>
                  <a:srgbClr val="E7EC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الوحدة السادسة - الدرس الأول </a:t>
            </a:r>
            <a:endParaRPr lang="en-US" sz="1200" dirty="0"/>
          </a:p>
        </p:txBody>
      </p:sp>
      <p:sp>
        <p:nvSpPr>
          <p:cNvPr id="7" name="Shape 1"/>
          <p:cNvSpPr/>
          <p:nvPr/>
        </p:nvSpPr>
        <p:spPr>
          <a:xfrm>
            <a:off x="5000625" y="1704975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D93D"/>
          </a:solidFill>
          <a:ln/>
        </p:spPr>
      </p:sp>
      <p:sp>
        <p:nvSpPr>
          <p:cNvPr id="8" name="Shape 2"/>
          <p:cNvSpPr/>
          <p:nvPr/>
        </p:nvSpPr>
        <p:spPr>
          <a:xfrm>
            <a:off x="7096125" y="1704975"/>
            <a:ext cx="95250" cy="95250"/>
          </a:xfrm>
          <a:prstGeom prst="roundRect">
            <a:avLst>
              <a:gd name="adj" fmla="val 50000"/>
            </a:avLst>
          </a:prstGeom>
          <a:solidFill>
            <a:srgbClr val="7B9ED8"/>
          </a:solidFill>
          <a:ln/>
        </p:spPr>
      </p:sp>
      <p:sp>
        <p:nvSpPr>
          <p:cNvPr id="9" name="Text 3"/>
          <p:cNvSpPr txBox="1"/>
          <p:nvPr/>
        </p:nvSpPr>
        <p:spPr>
          <a:xfrm>
            <a:off x="3778448" y="2192685"/>
            <a:ext cx="4634954" cy="7295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70"/>
              </a:lnSpc>
              <a:buNone/>
            </a:pPr>
            <a:r>
              <a:rPr lang="en-US" sz="5400" b="1" kern="0" spc="-135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جَزَاكُمُ اللهُ</a:t>
            </a:r>
            <a:r>
              <a:rPr lang="en-US" sz="5400" b="1" kern="0" spc="-135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</a:t>
            </a:r>
            <a:r>
              <a:rPr lang="en-US" sz="5400" b="1" kern="0" spc="-135" dirty="0">
                <a:solidFill>
                  <a:srgbClr val="7B9E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خَيْرًا</a:t>
            </a:r>
            <a:r>
              <a:rPr lang="en-US" sz="5400" b="1" kern="0" spc="-135" dirty="0">
                <a:solidFill>
                  <a:srgbClr val="E7EC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 🌟</a:t>
            </a:r>
            <a:endParaRPr lang="en-US" sz="54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9943" y="3055590"/>
            <a:ext cx="4532114" cy="514350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3829943" y="3103215"/>
            <a:ext cx="4532114" cy="4667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50"/>
              </a:lnSpc>
              <a:spcBef>
                <a:spcPts val="1050"/>
              </a:spcBef>
              <a:buNone/>
            </a:pPr>
            <a:r>
              <a:rPr lang="en-US" sz="2700" b="1" dirty="0">
                <a:solidFill>
                  <a:srgbClr val="E7ECF2">
                    <a:alpha val="9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انتهى درس الإمام الأعظم أبو حنيفة</a:t>
            </a:r>
            <a:endParaRPr lang="en-US" sz="2700" dirty="0"/>
          </a:p>
        </p:txBody>
      </p:sp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8250" y="3741390"/>
            <a:ext cx="2095500" cy="57150"/>
          </a:xfrm>
          <a:prstGeom prst="rect">
            <a:avLst/>
          </a:prstGeom>
        </p:spPr>
      </p:pic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8609" y="3969990"/>
            <a:ext cx="6834634" cy="590550"/>
          </a:xfrm>
          <a:prstGeom prst="rect">
            <a:avLst/>
          </a:prstGeom>
        </p:spPr>
      </p:pic>
      <p:sp>
        <p:nvSpPr>
          <p:cNvPr id="14" name="Text 5"/>
          <p:cNvSpPr txBox="1"/>
          <p:nvPr/>
        </p:nvSpPr>
        <p:spPr>
          <a:xfrm>
            <a:off x="2935784" y="4122390"/>
            <a:ext cx="6320284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7ECF2">
                    <a:alpha val="7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💡 الأسئلة الصغيرة تساعد على الحفظ السريع • راجعوا الدرس في البيت</a:t>
            </a:r>
            <a:endParaRPr lang="en-US" sz="1800" dirty="0"/>
          </a:p>
        </p:txBody>
      </p:sp>
      <p:pic>
        <p:nvPicPr>
          <p:cNvPr id="1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2388" y="4770090"/>
            <a:ext cx="1820912" cy="466725"/>
          </a:xfrm>
          <a:prstGeom prst="rect">
            <a:avLst/>
          </a:prstGeom>
        </p:spPr>
      </p:pic>
      <p:sp>
        <p:nvSpPr>
          <p:cNvPr id="16" name="Text 6"/>
          <p:cNvSpPr txBox="1"/>
          <p:nvPr/>
        </p:nvSpPr>
        <p:spPr>
          <a:xfrm>
            <a:off x="3573363" y="4903440"/>
            <a:ext cx="1458962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D9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📖 حفظ القرآن صغيراً</a:t>
            </a:r>
            <a:endParaRPr lang="en-US" sz="1350" dirty="0"/>
          </a:p>
        </p:txBody>
      </p:sp>
      <p:pic>
        <p:nvPicPr>
          <p:cNvPr id="1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6650" y="4770090"/>
            <a:ext cx="1535162" cy="466725"/>
          </a:xfrm>
          <a:prstGeom prst="rect">
            <a:avLst/>
          </a:prstGeom>
        </p:spPr>
      </p:pic>
      <p:sp>
        <p:nvSpPr>
          <p:cNvPr id="18" name="Text 7"/>
          <p:cNvSpPr txBox="1"/>
          <p:nvPr/>
        </p:nvSpPr>
        <p:spPr>
          <a:xfrm>
            <a:off x="5527625" y="4903440"/>
            <a:ext cx="1173212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7B9E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⭐ إمام أهل الرأي</a:t>
            </a:r>
            <a:endParaRPr lang="en-US" sz="1350" dirty="0"/>
          </a:p>
        </p:txBody>
      </p:sp>
      <p:pic>
        <p:nvPicPr>
          <p:cNvPr id="19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5163" y="4770090"/>
            <a:ext cx="1784449" cy="466725"/>
          </a:xfrm>
          <a:prstGeom prst="rect">
            <a:avLst/>
          </a:prstGeom>
        </p:spPr>
      </p:pic>
      <p:sp>
        <p:nvSpPr>
          <p:cNvPr id="20" name="Text 8"/>
          <p:cNvSpPr txBox="1"/>
          <p:nvPr/>
        </p:nvSpPr>
        <p:spPr>
          <a:xfrm>
            <a:off x="7196138" y="4903440"/>
            <a:ext cx="1422499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FB1B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🕌 ولد 80 هـ بالكوفة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646</Words>
  <Application>Microsoft Office PowerPoint</Application>
  <PresentationFormat>Widescreen</PresentationFormat>
  <Paragraphs>179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DM Sans</vt:lpstr>
      <vt:lpstr>Fraunces</vt:lpstr>
      <vt:lpstr>Inter</vt:lpstr>
      <vt:lpstr>Lexend</vt:lpstr>
      <vt:lpstr>Newsreader</vt:lpstr>
      <vt:lpstr>Noto Sans Bengali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الإمام-الأعظم-أبو-حنيفة-درس-ملون-بخط-كبير-مع-أسئلة-صغيرة</dc:title>
  <dc:subject>PptxGenJS Presentation</dc:subject>
  <dc:creator>PptxGenJS</dc:creator>
  <cp:lastModifiedBy>DELL</cp:lastModifiedBy>
  <cp:revision>2</cp:revision>
  <dcterms:created xsi:type="dcterms:W3CDTF">2026-10-03T06:46:19Z</dcterms:created>
  <dcterms:modified xsi:type="dcterms:W3CDTF">2026-10-04T00:58:01Z</dcterms:modified>
</cp:coreProperties>
</file>