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sldIdLst>
    <p:sldId id="257" r:id="rId2"/>
    <p:sldId id="260" r:id="rId3"/>
    <p:sldId id="336" r:id="rId4"/>
    <p:sldId id="261" r:id="rId5"/>
    <p:sldId id="337" r:id="rId6"/>
    <p:sldId id="262" r:id="rId7"/>
    <p:sldId id="338" r:id="rId8"/>
    <p:sldId id="263" r:id="rId9"/>
    <p:sldId id="264" r:id="rId10"/>
    <p:sldId id="339" r:id="rId11"/>
    <p:sldId id="265" r:id="rId12"/>
    <p:sldId id="340" r:id="rId13"/>
    <p:sldId id="266" r:id="rId14"/>
    <p:sldId id="342" r:id="rId15"/>
    <p:sldId id="267"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1" d="100"/>
          <a:sy n="71" d="100"/>
        </p:scale>
        <p:origin x="672"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415A96-977B-4409-9EF0-2CC4958605AB}" type="datetimeFigureOut">
              <a:rPr lang="en-US" smtClean="0"/>
              <a:t>10/4/2026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F6F289-FE62-42C0-8DE4-8AEF69DA480F}" type="slidenum">
              <a:rPr lang="en-US" smtClean="0"/>
              <a:t>‹#›</a:t>
            </a:fld>
            <a:endParaRPr lang="en-US"/>
          </a:p>
        </p:txBody>
      </p:sp>
    </p:spTree>
    <p:extLst>
      <p:ext uri="{BB962C8B-B14F-4D97-AF65-F5344CB8AC3E}">
        <p14:creationId xmlns:p14="http://schemas.microsoft.com/office/powerpoint/2010/main" val="19863555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5B3C206-6B4C-47F9-AF9D-565FA82A1E32}" type="slidenum">
              <a:rPr lang="en-US" smtClean="0"/>
              <a:t>6</a:t>
            </a:fld>
            <a:endParaRPr lang="en-US"/>
          </a:p>
        </p:txBody>
      </p:sp>
    </p:spTree>
    <p:extLst>
      <p:ext uri="{BB962C8B-B14F-4D97-AF65-F5344CB8AC3E}">
        <p14:creationId xmlns:p14="http://schemas.microsoft.com/office/powerpoint/2010/main" val="17695224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A6508E2-924D-4071-83BA-9515BC5F1B51}" type="datetimeFigureOut">
              <a:rPr lang="en-US" smtClean="0"/>
              <a:t>10/4/2026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A1A997-A460-4DB7-80C6-E5E2D030A429}" type="slidenum">
              <a:rPr lang="en-US" smtClean="0"/>
              <a:t>‹#›</a:t>
            </a:fld>
            <a:endParaRPr lang="en-US"/>
          </a:p>
        </p:txBody>
      </p:sp>
    </p:spTree>
    <p:extLst>
      <p:ext uri="{BB962C8B-B14F-4D97-AF65-F5344CB8AC3E}">
        <p14:creationId xmlns:p14="http://schemas.microsoft.com/office/powerpoint/2010/main" val="21334329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7A6508E2-924D-4071-83BA-9515BC5F1B51}" type="datetimeFigureOut">
              <a:rPr lang="en-US" smtClean="0"/>
              <a:t>10/4/2026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A1A997-A460-4DB7-80C6-E5E2D030A429}" type="slidenum">
              <a:rPr lang="en-US" smtClean="0"/>
              <a:t>‹#›</a:t>
            </a:fld>
            <a:endParaRPr lang="en-US"/>
          </a:p>
        </p:txBody>
      </p:sp>
    </p:spTree>
    <p:extLst>
      <p:ext uri="{BB962C8B-B14F-4D97-AF65-F5344CB8AC3E}">
        <p14:creationId xmlns:p14="http://schemas.microsoft.com/office/powerpoint/2010/main" val="13602238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A6508E2-924D-4071-83BA-9515BC5F1B51}" type="datetimeFigureOut">
              <a:rPr lang="en-US" smtClean="0"/>
              <a:t>10/4/2026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A1A997-A460-4DB7-80C6-E5E2D030A429}" type="slidenum">
              <a:rPr lang="en-US" smtClean="0"/>
              <a:t>‹#›</a:t>
            </a:fld>
            <a:endParaRPr lang="en-US"/>
          </a:p>
        </p:txBody>
      </p:sp>
    </p:spTree>
    <p:extLst>
      <p:ext uri="{BB962C8B-B14F-4D97-AF65-F5344CB8AC3E}">
        <p14:creationId xmlns:p14="http://schemas.microsoft.com/office/powerpoint/2010/main" val="18071957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A6508E2-924D-4071-83BA-9515BC5F1B51}" type="datetimeFigureOut">
              <a:rPr lang="en-US" smtClean="0"/>
              <a:t>10/4/2026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A1A997-A460-4DB7-80C6-E5E2D030A429}" type="slidenum">
              <a:rPr lang="en-US" smtClean="0"/>
              <a:t>‹#›</a:t>
            </a:fld>
            <a:endParaRPr lang="en-US"/>
          </a:p>
        </p:txBody>
      </p:sp>
    </p:spTree>
    <p:extLst>
      <p:ext uri="{BB962C8B-B14F-4D97-AF65-F5344CB8AC3E}">
        <p14:creationId xmlns:p14="http://schemas.microsoft.com/office/powerpoint/2010/main" val="1056779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A6508E2-924D-4071-83BA-9515BC5F1B51}" type="datetimeFigureOut">
              <a:rPr lang="en-US" smtClean="0"/>
              <a:t>10/4/2026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A1A997-A460-4DB7-80C6-E5E2D030A429}" type="slidenum">
              <a:rPr lang="en-US" smtClean="0"/>
              <a:t>‹#›</a:t>
            </a:fld>
            <a:endParaRPr lang="en-US"/>
          </a:p>
        </p:txBody>
      </p:sp>
    </p:spTree>
    <p:extLst>
      <p:ext uri="{BB962C8B-B14F-4D97-AF65-F5344CB8AC3E}">
        <p14:creationId xmlns:p14="http://schemas.microsoft.com/office/powerpoint/2010/main" val="1948761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7A6508E2-924D-4071-83BA-9515BC5F1B51}" type="datetimeFigureOut">
              <a:rPr lang="en-US" smtClean="0"/>
              <a:t>10/4/2026</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A3A1A997-A460-4DB7-80C6-E5E2D030A429}" type="slidenum">
              <a:rPr lang="en-US" smtClean="0"/>
              <a:t>‹#›</a:t>
            </a:fld>
            <a:endParaRPr lang="en-US"/>
          </a:p>
        </p:txBody>
      </p:sp>
    </p:spTree>
    <p:extLst>
      <p:ext uri="{BB962C8B-B14F-4D97-AF65-F5344CB8AC3E}">
        <p14:creationId xmlns:p14="http://schemas.microsoft.com/office/powerpoint/2010/main" val="10136099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7A6508E2-924D-4071-83BA-9515BC5F1B51}" type="datetimeFigureOut">
              <a:rPr lang="en-US" smtClean="0"/>
              <a:t>10/4/2026</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A3A1A997-A460-4DB7-80C6-E5E2D030A429}" type="slidenum">
              <a:rPr lang="en-US" smtClean="0"/>
              <a:t>‹#›</a:t>
            </a:fld>
            <a:endParaRPr lang="en-US"/>
          </a:p>
        </p:txBody>
      </p:sp>
    </p:spTree>
    <p:extLst>
      <p:ext uri="{BB962C8B-B14F-4D97-AF65-F5344CB8AC3E}">
        <p14:creationId xmlns:p14="http://schemas.microsoft.com/office/powerpoint/2010/main" val="27540552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7A6508E2-924D-4071-83BA-9515BC5F1B51}" type="datetimeFigureOut">
              <a:rPr lang="en-US" smtClean="0"/>
              <a:t>10/4/2026</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A3A1A997-A460-4DB7-80C6-E5E2D030A429}" type="slidenum">
              <a:rPr lang="en-US" smtClean="0"/>
              <a:t>‹#›</a:t>
            </a:fld>
            <a:endParaRPr lang="en-US"/>
          </a:p>
        </p:txBody>
      </p:sp>
    </p:spTree>
    <p:extLst>
      <p:ext uri="{BB962C8B-B14F-4D97-AF65-F5344CB8AC3E}">
        <p14:creationId xmlns:p14="http://schemas.microsoft.com/office/powerpoint/2010/main" val="22313338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A6508E2-924D-4071-83BA-9515BC5F1B51}" type="datetimeFigureOut">
              <a:rPr lang="en-US" smtClean="0"/>
              <a:t>10/4/2026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A1A997-A460-4DB7-80C6-E5E2D030A429}" type="slidenum">
              <a:rPr lang="en-US" smtClean="0"/>
              <a:t>‹#›</a:t>
            </a:fld>
            <a:endParaRPr lang="en-US"/>
          </a:p>
        </p:txBody>
      </p:sp>
    </p:spTree>
    <p:extLst>
      <p:ext uri="{BB962C8B-B14F-4D97-AF65-F5344CB8AC3E}">
        <p14:creationId xmlns:p14="http://schemas.microsoft.com/office/powerpoint/2010/main" val="3100832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A6508E2-924D-4071-83BA-9515BC5F1B51}" type="datetimeFigureOut">
              <a:rPr lang="en-US" smtClean="0"/>
              <a:t>10/4/2026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A1A997-A460-4DB7-80C6-E5E2D030A429}" type="slidenum">
              <a:rPr lang="en-US" smtClean="0"/>
              <a:t>‹#›</a:t>
            </a:fld>
            <a:endParaRPr lang="en-US"/>
          </a:p>
        </p:txBody>
      </p:sp>
    </p:spTree>
    <p:extLst>
      <p:ext uri="{BB962C8B-B14F-4D97-AF65-F5344CB8AC3E}">
        <p14:creationId xmlns:p14="http://schemas.microsoft.com/office/powerpoint/2010/main" val="30618013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7A6508E2-924D-4071-83BA-9515BC5F1B51}" type="datetimeFigureOut">
              <a:rPr lang="en-US" smtClean="0"/>
              <a:t>10/4/2026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A1A997-A460-4DB7-80C6-E5E2D030A429}" type="slidenum">
              <a:rPr lang="en-US" smtClean="0"/>
              <a:t>‹#›</a:t>
            </a:fld>
            <a:endParaRPr lang="en-US"/>
          </a:p>
        </p:txBody>
      </p:sp>
    </p:spTree>
    <p:extLst>
      <p:ext uri="{BB962C8B-B14F-4D97-AF65-F5344CB8AC3E}">
        <p14:creationId xmlns:p14="http://schemas.microsoft.com/office/powerpoint/2010/main" val="12520432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7A6508E2-924D-4071-83BA-9515BC5F1B51}" type="datetimeFigureOut">
              <a:rPr lang="en-US" smtClean="0"/>
              <a:t>10/4/2026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A1A997-A460-4DB7-80C6-E5E2D030A429}"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0600894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A6508E2-924D-4071-83BA-9515BC5F1B51}" type="datetimeFigureOut">
              <a:rPr lang="en-US" smtClean="0"/>
              <a:t>10/4/2026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A1A997-A460-4DB7-80C6-E5E2D030A429}" type="slidenum">
              <a:rPr lang="en-US" smtClean="0"/>
              <a:t>‹#›</a:t>
            </a:fld>
            <a:endParaRPr lang="en-US"/>
          </a:p>
        </p:txBody>
      </p:sp>
    </p:spTree>
    <p:extLst>
      <p:ext uri="{BB962C8B-B14F-4D97-AF65-F5344CB8AC3E}">
        <p14:creationId xmlns:p14="http://schemas.microsoft.com/office/powerpoint/2010/main" val="25472847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7A6508E2-924D-4071-83BA-9515BC5F1B51}" type="datetimeFigureOut">
              <a:rPr lang="en-US" smtClean="0"/>
              <a:t>10/4/2026</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A1A997-A460-4DB7-80C6-E5E2D030A429}" type="slidenum">
              <a:rPr lang="en-US" smtClean="0"/>
              <a:t>‹#›</a:t>
            </a:fld>
            <a:endParaRPr lang="en-US"/>
          </a:p>
        </p:txBody>
      </p:sp>
    </p:spTree>
    <p:extLst>
      <p:ext uri="{BB962C8B-B14F-4D97-AF65-F5344CB8AC3E}">
        <p14:creationId xmlns:p14="http://schemas.microsoft.com/office/powerpoint/2010/main" val="36484023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7A6508E2-924D-4071-83BA-9515BC5F1B51}" type="datetimeFigureOut">
              <a:rPr lang="en-US" smtClean="0"/>
              <a:t>10/4/2026</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A1A997-A460-4DB7-80C6-E5E2D030A429}" type="slidenum">
              <a:rPr lang="en-US" smtClean="0"/>
              <a:t>‹#›</a:t>
            </a:fld>
            <a:endParaRPr lang="en-US"/>
          </a:p>
        </p:txBody>
      </p:sp>
    </p:spTree>
    <p:extLst>
      <p:ext uri="{BB962C8B-B14F-4D97-AF65-F5344CB8AC3E}">
        <p14:creationId xmlns:p14="http://schemas.microsoft.com/office/powerpoint/2010/main" val="41819709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6508E2-924D-4071-83BA-9515BC5F1B51}" type="datetimeFigureOut">
              <a:rPr lang="en-US" smtClean="0"/>
              <a:t>10/4/2026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A1A997-A460-4DB7-80C6-E5E2D030A429}" type="slidenum">
              <a:rPr lang="en-US" smtClean="0"/>
              <a:t>‹#›</a:t>
            </a:fld>
            <a:endParaRPr lang="en-US"/>
          </a:p>
        </p:txBody>
      </p:sp>
    </p:spTree>
    <p:extLst>
      <p:ext uri="{BB962C8B-B14F-4D97-AF65-F5344CB8AC3E}">
        <p14:creationId xmlns:p14="http://schemas.microsoft.com/office/powerpoint/2010/main" val="26820149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6508E2-924D-4071-83BA-9515BC5F1B51}" type="datetimeFigureOut">
              <a:rPr lang="en-US" smtClean="0"/>
              <a:t>10/4/2026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A1A997-A460-4DB7-80C6-E5E2D030A429}" type="slidenum">
              <a:rPr lang="en-US" smtClean="0"/>
              <a:t>‹#›</a:t>
            </a:fld>
            <a:endParaRPr lang="en-US"/>
          </a:p>
        </p:txBody>
      </p:sp>
    </p:spTree>
    <p:extLst>
      <p:ext uri="{BB962C8B-B14F-4D97-AF65-F5344CB8AC3E}">
        <p14:creationId xmlns:p14="http://schemas.microsoft.com/office/powerpoint/2010/main" val="6208144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7A6508E2-924D-4071-83BA-9515BC5F1B51}" type="datetimeFigureOut">
              <a:rPr lang="en-US" smtClean="0"/>
              <a:t>10/4/2026</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A3A1A997-A460-4DB7-80C6-E5E2D030A429}" type="slidenum">
              <a:rPr lang="en-US" smtClean="0"/>
              <a:t>‹#›</a:t>
            </a:fld>
            <a:endParaRPr lang="en-US"/>
          </a:p>
        </p:txBody>
      </p:sp>
    </p:spTree>
    <p:extLst>
      <p:ext uri="{BB962C8B-B14F-4D97-AF65-F5344CB8AC3E}">
        <p14:creationId xmlns:p14="http://schemas.microsoft.com/office/powerpoint/2010/main" val="1013286854"/>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2.jp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g"/><Relationship Id="rId1" Type="http://schemas.openxmlformats.org/officeDocument/2006/relationships/slideLayout" Target="../slideLayouts/slideLayout2.xml"/><Relationship Id="rId4" Type="http://schemas.openxmlformats.org/officeDocument/2006/relationships/image" Target="../media/image25.jpg"/></Relationships>
</file>

<file path=ppt/slides/_rels/slide1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jpg"/><Relationship Id="rId1" Type="http://schemas.openxmlformats.org/officeDocument/2006/relationships/slideLayout" Target="../slideLayouts/slideLayout2.xml"/><Relationship Id="rId4" Type="http://schemas.openxmlformats.org/officeDocument/2006/relationships/image" Target="../media/image28.jpg"/></Relationships>
</file>

<file path=ppt/slides/_rels/slide1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72018300"/>
      </p:ext>
    </p:extLst>
  </p:cSld>
  <p:clrMapOvr>
    <a:masterClrMapping/>
  </p:clrMapOvr>
  <p:transition spd="slow">
    <p:randomBar dir="ver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5C5ED-AC91-7FC7-1988-C3A3A89EC473}"/>
              </a:ext>
            </a:extLst>
          </p:cNvPr>
          <p:cNvSpPr>
            <a:spLocks noGrp="1"/>
          </p:cNvSpPr>
          <p:nvPr>
            <p:ph type="title"/>
          </p:nvPr>
        </p:nvSpPr>
        <p:spPr>
          <a:xfrm>
            <a:off x="4313938" y="2084294"/>
            <a:ext cx="3001263" cy="1344706"/>
          </a:xfrm>
        </p:spPr>
        <p:txBody>
          <a:bodyPr/>
          <a:lstStyle/>
          <a:p>
            <a:r>
              <a:rPr lang="en-US" sz="5400" dirty="0" err="1">
                <a:solidFill>
                  <a:srgbClr val="FF0000"/>
                </a:solidFill>
              </a:rPr>
              <a:t>স্বা</a:t>
            </a:r>
            <a:r>
              <a:rPr lang="en-US" sz="5400" dirty="0"/>
              <a:t> </a:t>
            </a:r>
            <a:r>
              <a:rPr lang="en-US" sz="5400" dirty="0">
                <a:solidFill>
                  <a:schemeClr val="accent3"/>
                </a:solidFill>
              </a:rPr>
              <a:t>গ</a:t>
            </a:r>
            <a:r>
              <a:rPr lang="en-US" sz="5400" dirty="0"/>
              <a:t> </a:t>
            </a:r>
            <a:r>
              <a:rPr lang="en-US" sz="5400" dirty="0">
                <a:solidFill>
                  <a:schemeClr val="accent4"/>
                </a:solidFill>
              </a:rPr>
              <a:t>ত</a:t>
            </a:r>
            <a:r>
              <a:rPr lang="en-US" sz="5400" dirty="0"/>
              <a:t> </a:t>
            </a:r>
            <a:r>
              <a:rPr lang="en-US" sz="5400" dirty="0">
                <a:solidFill>
                  <a:srgbClr val="FFC000"/>
                </a:solidFill>
              </a:rPr>
              <a:t>ম</a:t>
            </a:r>
            <a:endParaRPr lang="en-US" dirty="0">
              <a:solidFill>
                <a:srgbClr val="FFC000"/>
              </a:solidFill>
            </a:endParaRPr>
          </a:p>
        </p:txBody>
      </p:sp>
    </p:spTree>
    <p:extLst>
      <p:ext uri="{BB962C8B-B14F-4D97-AF65-F5344CB8AC3E}">
        <p14:creationId xmlns:p14="http://schemas.microsoft.com/office/powerpoint/2010/main" val="2788417365"/>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Horizontal Scroll 3">
            <a:extLst>
              <a:ext uri="{FF2B5EF4-FFF2-40B4-BE49-F238E27FC236}">
                <a16:creationId xmlns:a16="http://schemas.microsoft.com/office/drawing/2014/main" id="{B9908BC4-A90A-2455-E3BA-9BAE6F2EC0A0}"/>
              </a:ext>
            </a:extLst>
          </p:cNvPr>
          <p:cNvSpPr/>
          <p:nvPr/>
        </p:nvSpPr>
        <p:spPr>
          <a:xfrm>
            <a:off x="294715" y="174812"/>
            <a:ext cx="6002991" cy="3460376"/>
          </a:xfrm>
          <a:prstGeom prst="horizontalScroll">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3200" dirty="0" err="1">
                <a:solidFill>
                  <a:srgbClr val="FF0000"/>
                </a:solidFill>
                <a:latin typeface="SutonnyOMJ" panose="01010600010101010101" pitchFamily="2" charset="0"/>
                <a:cs typeface="SutonnyOMJ" panose="01010600010101010101" pitchFamily="2" charset="0"/>
              </a:rPr>
              <a:t>মশিউর</a:t>
            </a:r>
            <a:r>
              <a:rPr lang="en-US" sz="3200" dirty="0">
                <a:solidFill>
                  <a:srgbClr val="FF0000"/>
                </a:solidFill>
                <a:latin typeface="SutonnyOMJ" panose="01010600010101010101" pitchFamily="2" charset="0"/>
                <a:cs typeface="SutonnyOMJ" panose="01010600010101010101" pitchFamily="2" charset="0"/>
              </a:rPr>
              <a:t> </a:t>
            </a:r>
            <a:r>
              <a:rPr lang="en-US" sz="3200" dirty="0" err="1">
                <a:solidFill>
                  <a:srgbClr val="FF0000"/>
                </a:solidFill>
                <a:latin typeface="SutonnyOMJ" panose="01010600010101010101" pitchFamily="2" charset="0"/>
                <a:cs typeface="SutonnyOMJ" panose="01010600010101010101" pitchFamily="2" charset="0"/>
              </a:rPr>
              <a:t>রেজা</a:t>
            </a:r>
            <a:r>
              <a:rPr lang="en-US" sz="3200" dirty="0">
                <a:solidFill>
                  <a:srgbClr val="FF0000"/>
                </a:solidFill>
                <a:latin typeface="SutonnyOMJ" panose="01010600010101010101" pitchFamily="2" charset="0"/>
                <a:cs typeface="SutonnyOMJ" panose="01010600010101010101" pitchFamily="2" charset="0"/>
              </a:rPr>
              <a:t> </a:t>
            </a:r>
            <a:r>
              <a:rPr lang="en-US" sz="3200" dirty="0" err="1">
                <a:solidFill>
                  <a:srgbClr val="FF0000"/>
                </a:solidFill>
                <a:latin typeface="SutonnyOMJ" panose="01010600010101010101" pitchFamily="2" charset="0"/>
                <a:cs typeface="SutonnyOMJ" panose="01010600010101010101" pitchFamily="2" charset="0"/>
              </a:rPr>
              <a:t>চৌধুরী</a:t>
            </a:r>
            <a:endParaRPr lang="en-US" sz="3200" dirty="0">
              <a:solidFill>
                <a:srgbClr val="FF0000"/>
              </a:solidFill>
              <a:latin typeface="SutonnyOMJ" panose="01010600010101010101" pitchFamily="2" charset="0"/>
              <a:cs typeface="SutonnyOMJ" panose="01010600010101010101" pitchFamily="2" charset="0"/>
            </a:endParaRPr>
          </a:p>
          <a:p>
            <a:pPr algn="ctr"/>
            <a:r>
              <a:rPr lang="en-US" sz="3200" dirty="0" err="1">
                <a:solidFill>
                  <a:srgbClr val="FF0000"/>
                </a:solidFill>
                <a:latin typeface="SutonnyOMJ" panose="01010600010101010101" pitchFamily="2" charset="0"/>
                <a:cs typeface="SutonnyOMJ" panose="01010600010101010101" pitchFamily="2" charset="0"/>
              </a:rPr>
              <a:t>প্রভাষক</a:t>
            </a:r>
            <a:r>
              <a:rPr lang="en-US" sz="3200" dirty="0">
                <a:solidFill>
                  <a:srgbClr val="FF0000"/>
                </a:solidFill>
                <a:latin typeface="SutonnyOMJ" panose="01010600010101010101" pitchFamily="2" charset="0"/>
                <a:cs typeface="SutonnyOMJ" panose="01010600010101010101" pitchFamily="2" charset="0"/>
              </a:rPr>
              <a:t>, </a:t>
            </a:r>
            <a:r>
              <a:rPr lang="en-US" sz="3200" dirty="0" err="1">
                <a:solidFill>
                  <a:srgbClr val="FF0000"/>
                </a:solidFill>
                <a:latin typeface="SutonnyOMJ" panose="01010600010101010101" pitchFamily="2" charset="0"/>
                <a:cs typeface="SutonnyOMJ" panose="01010600010101010101" pitchFamily="2" charset="0"/>
              </a:rPr>
              <a:t>ব্যবসায়</a:t>
            </a:r>
            <a:r>
              <a:rPr lang="en-US" sz="3200" dirty="0">
                <a:solidFill>
                  <a:srgbClr val="FF0000"/>
                </a:solidFill>
                <a:latin typeface="SutonnyOMJ" panose="01010600010101010101" pitchFamily="2" charset="0"/>
                <a:cs typeface="SutonnyOMJ" panose="01010600010101010101" pitchFamily="2" charset="0"/>
              </a:rPr>
              <a:t> </a:t>
            </a:r>
            <a:r>
              <a:rPr lang="en-US" sz="3200" dirty="0" err="1">
                <a:solidFill>
                  <a:srgbClr val="FF0000"/>
                </a:solidFill>
                <a:latin typeface="SutonnyOMJ" panose="01010600010101010101" pitchFamily="2" charset="0"/>
                <a:cs typeface="SutonnyOMJ" panose="01010600010101010101" pitchFamily="2" charset="0"/>
              </a:rPr>
              <a:t>সংগঠন</a:t>
            </a:r>
            <a:r>
              <a:rPr lang="en-US" sz="3200" dirty="0">
                <a:solidFill>
                  <a:srgbClr val="FF0000"/>
                </a:solidFill>
                <a:latin typeface="SutonnyOMJ" panose="01010600010101010101" pitchFamily="2" charset="0"/>
                <a:cs typeface="SutonnyOMJ" panose="01010600010101010101" pitchFamily="2" charset="0"/>
              </a:rPr>
              <a:t> ও </a:t>
            </a:r>
            <a:r>
              <a:rPr lang="en-US" sz="3200" dirty="0" err="1">
                <a:solidFill>
                  <a:srgbClr val="FF0000"/>
                </a:solidFill>
                <a:latin typeface="SutonnyOMJ" panose="01010600010101010101" pitchFamily="2" charset="0"/>
                <a:cs typeface="SutonnyOMJ" panose="01010600010101010101" pitchFamily="2" charset="0"/>
              </a:rPr>
              <a:t>ব্যবস্থাপনা</a:t>
            </a:r>
            <a:endParaRPr lang="en-US" sz="3200" dirty="0">
              <a:solidFill>
                <a:srgbClr val="FF0000"/>
              </a:solidFill>
              <a:latin typeface="SutonnyOMJ" panose="01010600010101010101" pitchFamily="2" charset="0"/>
              <a:cs typeface="SutonnyOMJ" panose="01010600010101010101" pitchFamily="2" charset="0"/>
            </a:endParaRPr>
          </a:p>
          <a:p>
            <a:pPr algn="ctr"/>
            <a:r>
              <a:rPr lang="en-US" sz="3200" dirty="0" err="1">
                <a:solidFill>
                  <a:srgbClr val="FF0000"/>
                </a:solidFill>
                <a:latin typeface="SutonnyOMJ" panose="01010600010101010101" pitchFamily="2" charset="0"/>
                <a:cs typeface="SutonnyOMJ" panose="01010600010101010101" pitchFamily="2" charset="0"/>
              </a:rPr>
              <a:t>শহীদ</a:t>
            </a:r>
            <a:r>
              <a:rPr lang="en-US" sz="3200" dirty="0">
                <a:solidFill>
                  <a:srgbClr val="FF0000"/>
                </a:solidFill>
                <a:latin typeface="SutonnyOMJ" panose="01010600010101010101" pitchFamily="2" charset="0"/>
                <a:cs typeface="SutonnyOMJ" panose="01010600010101010101" pitchFamily="2" charset="0"/>
              </a:rPr>
              <a:t> </a:t>
            </a:r>
            <a:r>
              <a:rPr lang="en-US" sz="3200" dirty="0" err="1">
                <a:solidFill>
                  <a:srgbClr val="FF0000"/>
                </a:solidFill>
                <a:latin typeface="SutonnyOMJ" panose="01010600010101010101" pitchFamily="2" charset="0"/>
                <a:cs typeface="SutonnyOMJ" panose="01010600010101010101" pitchFamily="2" charset="0"/>
              </a:rPr>
              <a:t>স্মৃতি</a:t>
            </a:r>
            <a:r>
              <a:rPr lang="en-US" sz="3200" dirty="0">
                <a:solidFill>
                  <a:srgbClr val="FF0000"/>
                </a:solidFill>
                <a:latin typeface="SutonnyOMJ" panose="01010600010101010101" pitchFamily="2" charset="0"/>
                <a:cs typeface="SutonnyOMJ" panose="01010600010101010101" pitchFamily="2" charset="0"/>
              </a:rPr>
              <a:t> </a:t>
            </a:r>
            <a:r>
              <a:rPr lang="en-US" sz="3200" dirty="0" err="1">
                <a:solidFill>
                  <a:srgbClr val="FF0000"/>
                </a:solidFill>
                <a:latin typeface="SutonnyOMJ" panose="01010600010101010101" pitchFamily="2" charset="0"/>
                <a:cs typeface="SutonnyOMJ" panose="01010600010101010101" pitchFamily="2" charset="0"/>
              </a:rPr>
              <a:t>মহাবিদ্যালয়</a:t>
            </a:r>
            <a:r>
              <a:rPr lang="en-US" sz="3200" dirty="0">
                <a:solidFill>
                  <a:srgbClr val="FF0000"/>
                </a:solidFill>
                <a:latin typeface="SutonnyOMJ" panose="01010600010101010101" pitchFamily="2" charset="0"/>
                <a:cs typeface="SutonnyOMJ" panose="01010600010101010101" pitchFamily="2" charset="0"/>
              </a:rPr>
              <a:t>,</a:t>
            </a:r>
          </a:p>
          <a:p>
            <a:pPr algn="ctr"/>
            <a:r>
              <a:rPr lang="en-US" sz="3200" dirty="0" err="1">
                <a:solidFill>
                  <a:srgbClr val="FF0000"/>
                </a:solidFill>
                <a:latin typeface="SutonnyOMJ" panose="01010600010101010101" pitchFamily="2" charset="0"/>
                <a:cs typeface="SutonnyOMJ" panose="01010600010101010101" pitchFamily="2" charset="0"/>
              </a:rPr>
              <a:t>মোহনগঞ্জ</a:t>
            </a:r>
            <a:r>
              <a:rPr lang="en-US" sz="3200" dirty="0">
                <a:solidFill>
                  <a:srgbClr val="FF0000"/>
                </a:solidFill>
                <a:latin typeface="SutonnyOMJ" panose="01010600010101010101" pitchFamily="2" charset="0"/>
                <a:cs typeface="SutonnyOMJ" panose="01010600010101010101" pitchFamily="2" charset="0"/>
              </a:rPr>
              <a:t>, </a:t>
            </a:r>
            <a:r>
              <a:rPr lang="en-US" sz="3200" dirty="0" err="1">
                <a:solidFill>
                  <a:srgbClr val="FF0000"/>
                </a:solidFill>
                <a:latin typeface="SutonnyOMJ" panose="01010600010101010101" pitchFamily="2" charset="0"/>
                <a:cs typeface="SutonnyOMJ" panose="01010600010101010101" pitchFamily="2" charset="0"/>
              </a:rPr>
              <a:t>নেত্রকোনা</a:t>
            </a:r>
            <a:r>
              <a:rPr lang="en-US" sz="3200" dirty="0">
                <a:solidFill>
                  <a:srgbClr val="FF0000"/>
                </a:solidFill>
                <a:latin typeface="SutonnyOMJ" panose="01010600010101010101" pitchFamily="2" charset="0"/>
                <a:cs typeface="SutonnyOMJ" panose="01010600010101010101" pitchFamily="2" charset="0"/>
              </a:rPr>
              <a:t>।  </a:t>
            </a:r>
          </a:p>
        </p:txBody>
      </p:sp>
      <p:sp>
        <p:nvSpPr>
          <p:cNvPr id="2" name="Horizontal Scroll 3">
            <a:extLst>
              <a:ext uri="{FF2B5EF4-FFF2-40B4-BE49-F238E27FC236}">
                <a16:creationId xmlns:a16="http://schemas.microsoft.com/office/drawing/2014/main" id="{BADBEF9C-0B79-5AA1-D622-25C0B9EAAD03}"/>
              </a:ext>
            </a:extLst>
          </p:cNvPr>
          <p:cNvSpPr/>
          <p:nvPr/>
        </p:nvSpPr>
        <p:spPr>
          <a:xfrm>
            <a:off x="6297706" y="2837330"/>
            <a:ext cx="5465109" cy="3818966"/>
          </a:xfrm>
          <a:prstGeom prst="horizontalScroll">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3200" dirty="0">
              <a:solidFill>
                <a:schemeClr val="tx1"/>
              </a:solidFill>
              <a:effectLst>
                <a:outerShdw blurRad="38100" dist="38100" dir="2700000" algn="tl">
                  <a:srgbClr val="000000">
                    <a:alpha val="43137"/>
                  </a:srgbClr>
                </a:outerShdw>
              </a:effectLst>
              <a:latin typeface="SutonnyOMJ" panose="01010600010101010101" pitchFamily="2" charset="0"/>
              <a:cs typeface="SutonnyOMJ" panose="01010600010101010101" pitchFamily="2" charset="0"/>
            </a:endParaRPr>
          </a:p>
        </p:txBody>
      </p:sp>
      <p:sp>
        <p:nvSpPr>
          <p:cNvPr id="5" name="Title 1">
            <a:extLst>
              <a:ext uri="{FF2B5EF4-FFF2-40B4-BE49-F238E27FC236}">
                <a16:creationId xmlns:a16="http://schemas.microsoft.com/office/drawing/2014/main" id="{4FEBEE92-AA79-CECC-B7B3-D8A9FD507836}"/>
              </a:ext>
            </a:extLst>
          </p:cNvPr>
          <p:cNvSpPr>
            <a:spLocks noGrp="1"/>
          </p:cNvSpPr>
          <p:nvPr>
            <p:ph type="title"/>
          </p:nvPr>
        </p:nvSpPr>
        <p:spPr>
          <a:xfrm>
            <a:off x="6758267" y="551330"/>
            <a:ext cx="2668121" cy="842683"/>
          </a:xfrm>
        </p:spPr>
        <p:txBody>
          <a:bodyPr>
            <a:normAutofit/>
          </a:bodyPr>
          <a:lstStyle/>
          <a:p>
            <a:r>
              <a:rPr lang="en-US" sz="4000" dirty="0" err="1">
                <a:latin typeface="SutonnyOMJ" panose="01010600010101010101" pitchFamily="2" charset="0"/>
                <a:cs typeface="SutonnyOMJ" panose="01010600010101010101" pitchFamily="2" charset="0"/>
              </a:rPr>
              <a:t>শিক্ষক</a:t>
            </a:r>
            <a:r>
              <a:rPr lang="en-US" sz="4000" dirty="0">
                <a:latin typeface="SutonnyOMJ" panose="01010600010101010101" pitchFamily="2" charset="0"/>
                <a:cs typeface="SutonnyOMJ" panose="01010600010101010101" pitchFamily="2" charset="0"/>
              </a:rPr>
              <a:t> </a:t>
            </a:r>
            <a:r>
              <a:rPr lang="en-US" sz="4000" dirty="0" err="1">
                <a:latin typeface="SutonnyOMJ" panose="01010600010101010101" pitchFamily="2" charset="0"/>
                <a:cs typeface="SutonnyOMJ" panose="01010600010101010101" pitchFamily="2" charset="0"/>
              </a:rPr>
              <a:t>পরিচিতি</a:t>
            </a:r>
            <a:endParaRPr lang="en-US" sz="4000" dirty="0">
              <a:latin typeface="SutonnyOMJ" panose="01010600010101010101" pitchFamily="2" charset="0"/>
              <a:cs typeface="SutonnyOMJ" panose="01010600010101010101" pitchFamily="2" charset="0"/>
            </a:endParaRPr>
          </a:p>
        </p:txBody>
      </p:sp>
      <p:sp>
        <p:nvSpPr>
          <p:cNvPr id="3" name="Content Placeholder 2">
            <a:extLst>
              <a:ext uri="{FF2B5EF4-FFF2-40B4-BE49-F238E27FC236}">
                <a16:creationId xmlns:a16="http://schemas.microsoft.com/office/drawing/2014/main" id="{7F3AF9E3-9BD0-C795-A1E7-F3D2BFB545FD}"/>
              </a:ext>
            </a:extLst>
          </p:cNvPr>
          <p:cNvSpPr>
            <a:spLocks noGrp="1"/>
          </p:cNvSpPr>
          <p:nvPr>
            <p:ph idx="1"/>
          </p:nvPr>
        </p:nvSpPr>
        <p:spPr>
          <a:xfrm>
            <a:off x="6787404" y="3635188"/>
            <a:ext cx="4975411" cy="2097740"/>
          </a:xfrm>
        </p:spPr>
        <p:txBody>
          <a:bodyPr>
            <a:normAutofit fontScale="92500" lnSpcReduction="20000"/>
          </a:bodyPr>
          <a:lstStyle/>
          <a:p>
            <a:r>
              <a:rPr lang="en-US" sz="2400" dirty="0" err="1">
                <a:solidFill>
                  <a:srgbClr val="0070C0"/>
                </a:solidFill>
                <a:latin typeface="SutonnyOMJ" panose="01010600010101010101" pitchFamily="2" charset="0"/>
                <a:cs typeface="SutonnyOMJ" panose="01010600010101010101" pitchFamily="2" charset="0"/>
              </a:rPr>
              <a:t>শ্রেণি-একাদশ</a:t>
            </a:r>
            <a:endParaRPr lang="en-US" sz="2400" dirty="0">
              <a:solidFill>
                <a:srgbClr val="0070C0"/>
              </a:solidFill>
              <a:latin typeface="SutonnyOMJ" panose="01010600010101010101" pitchFamily="2" charset="0"/>
              <a:cs typeface="SutonnyOMJ" panose="01010600010101010101" pitchFamily="2" charset="0"/>
            </a:endParaRPr>
          </a:p>
          <a:p>
            <a:r>
              <a:rPr lang="en-US" sz="2400" dirty="0" err="1">
                <a:solidFill>
                  <a:srgbClr val="0070C0"/>
                </a:solidFill>
                <a:latin typeface="SutonnyOMJ" panose="01010600010101010101" pitchFamily="2" charset="0"/>
                <a:cs typeface="SutonnyOMJ" panose="01010600010101010101" pitchFamily="2" charset="0"/>
              </a:rPr>
              <a:t>বিষয়:ব্যবসায়</a:t>
            </a:r>
            <a:r>
              <a:rPr lang="en-US" sz="2400" dirty="0">
                <a:solidFill>
                  <a:srgbClr val="0070C0"/>
                </a:solidFill>
                <a:latin typeface="SutonnyOMJ" panose="01010600010101010101" pitchFamily="2" charset="0"/>
                <a:cs typeface="SutonnyOMJ" panose="01010600010101010101" pitchFamily="2" charset="0"/>
              </a:rPr>
              <a:t> </a:t>
            </a:r>
            <a:r>
              <a:rPr lang="en-US" sz="2400" dirty="0" err="1">
                <a:solidFill>
                  <a:srgbClr val="0070C0"/>
                </a:solidFill>
                <a:latin typeface="SutonnyOMJ" panose="01010600010101010101" pitchFamily="2" charset="0"/>
                <a:cs typeface="SutonnyOMJ" panose="01010600010101010101" pitchFamily="2" charset="0"/>
              </a:rPr>
              <a:t>সংগঠন</a:t>
            </a:r>
            <a:r>
              <a:rPr lang="en-US" sz="2400" dirty="0">
                <a:solidFill>
                  <a:srgbClr val="0070C0"/>
                </a:solidFill>
                <a:latin typeface="SutonnyOMJ" panose="01010600010101010101" pitchFamily="2" charset="0"/>
                <a:cs typeface="SutonnyOMJ" panose="01010600010101010101" pitchFamily="2" charset="0"/>
              </a:rPr>
              <a:t> ও ব্যবস্থাপনা-১ম </a:t>
            </a:r>
            <a:r>
              <a:rPr lang="en-US" sz="2400" dirty="0" err="1">
                <a:solidFill>
                  <a:srgbClr val="0070C0"/>
                </a:solidFill>
                <a:latin typeface="SutonnyOMJ" panose="01010600010101010101" pitchFamily="2" charset="0"/>
                <a:cs typeface="SutonnyOMJ" panose="01010600010101010101" pitchFamily="2" charset="0"/>
              </a:rPr>
              <a:t>পত্র</a:t>
            </a:r>
            <a:endParaRPr lang="en-US" sz="2400" dirty="0">
              <a:solidFill>
                <a:srgbClr val="0070C0"/>
              </a:solidFill>
              <a:latin typeface="SutonnyOMJ" panose="01010600010101010101" pitchFamily="2" charset="0"/>
              <a:cs typeface="SutonnyOMJ" panose="01010600010101010101" pitchFamily="2" charset="0"/>
            </a:endParaRPr>
          </a:p>
          <a:p>
            <a:r>
              <a:rPr lang="en-US" sz="2400" dirty="0" err="1">
                <a:solidFill>
                  <a:srgbClr val="0070C0"/>
                </a:solidFill>
                <a:latin typeface="SutonnyOMJ" panose="01010600010101010101" pitchFamily="2" charset="0"/>
                <a:cs typeface="SutonnyOMJ" panose="01010600010101010101" pitchFamily="2" charset="0"/>
              </a:rPr>
              <a:t>অধ্যায়</a:t>
            </a:r>
            <a:r>
              <a:rPr lang="en-US" sz="2400" dirty="0">
                <a:solidFill>
                  <a:srgbClr val="0070C0"/>
                </a:solidFill>
                <a:latin typeface="SutonnyOMJ" panose="01010600010101010101" pitchFamily="2" charset="0"/>
                <a:cs typeface="SutonnyOMJ" panose="01010600010101010101" pitchFamily="2" charset="0"/>
              </a:rPr>
              <a:t>: </a:t>
            </a:r>
            <a:r>
              <a:rPr lang="en-US" sz="2400" dirty="0" err="1">
                <a:solidFill>
                  <a:srgbClr val="0070C0"/>
                </a:solidFill>
                <a:latin typeface="SutonnyOMJ" panose="01010600010101010101" pitchFamily="2" charset="0"/>
                <a:cs typeface="SutonnyOMJ" panose="01010600010101010101" pitchFamily="2" charset="0"/>
              </a:rPr>
              <a:t>ব্যবসায়ের</a:t>
            </a:r>
            <a:r>
              <a:rPr lang="en-US" sz="2400" dirty="0">
                <a:solidFill>
                  <a:srgbClr val="0070C0"/>
                </a:solidFill>
                <a:latin typeface="SutonnyOMJ" panose="01010600010101010101" pitchFamily="2" charset="0"/>
                <a:cs typeface="SutonnyOMJ" panose="01010600010101010101" pitchFamily="2" charset="0"/>
              </a:rPr>
              <a:t> </a:t>
            </a:r>
            <a:r>
              <a:rPr lang="en-US" sz="2400" dirty="0" err="1">
                <a:solidFill>
                  <a:srgbClr val="0070C0"/>
                </a:solidFill>
                <a:latin typeface="SutonnyOMJ" panose="01010600010101010101" pitchFamily="2" charset="0"/>
                <a:cs typeface="SutonnyOMJ" panose="01010600010101010101" pitchFamily="2" charset="0"/>
              </a:rPr>
              <a:t>মৌলিক</a:t>
            </a:r>
            <a:r>
              <a:rPr lang="en-US" sz="2400" dirty="0">
                <a:solidFill>
                  <a:srgbClr val="0070C0"/>
                </a:solidFill>
                <a:latin typeface="SutonnyOMJ" panose="01010600010101010101" pitchFamily="2" charset="0"/>
                <a:cs typeface="SutonnyOMJ" panose="01010600010101010101" pitchFamily="2" charset="0"/>
              </a:rPr>
              <a:t> </a:t>
            </a:r>
            <a:r>
              <a:rPr lang="en-US" sz="2400" dirty="0" err="1">
                <a:solidFill>
                  <a:srgbClr val="0070C0"/>
                </a:solidFill>
                <a:latin typeface="SutonnyOMJ" panose="01010600010101010101" pitchFamily="2" charset="0"/>
                <a:cs typeface="SutonnyOMJ" panose="01010600010101010101" pitchFamily="2" charset="0"/>
              </a:rPr>
              <a:t>ধারণা</a:t>
            </a:r>
            <a:endParaRPr lang="en-US" sz="2400" dirty="0">
              <a:solidFill>
                <a:srgbClr val="0070C0"/>
              </a:solidFill>
              <a:latin typeface="SutonnyOMJ" panose="01010600010101010101" pitchFamily="2" charset="0"/>
              <a:cs typeface="SutonnyOMJ" panose="01010600010101010101" pitchFamily="2" charset="0"/>
            </a:endParaRPr>
          </a:p>
          <a:p>
            <a:r>
              <a:rPr lang="en-US" sz="2400" dirty="0">
                <a:solidFill>
                  <a:srgbClr val="0070C0"/>
                </a:solidFill>
                <a:latin typeface="SutonnyOMJ" panose="01010600010101010101" pitchFamily="2" charset="0"/>
                <a:cs typeface="SutonnyOMJ" panose="01010600010101010101" pitchFamily="2" charset="0"/>
              </a:rPr>
              <a:t>ক্লাস-৫</a:t>
            </a:r>
          </a:p>
          <a:p>
            <a:r>
              <a:rPr lang="en-US" sz="2400" dirty="0" err="1">
                <a:solidFill>
                  <a:srgbClr val="0070C0"/>
                </a:solidFill>
                <a:latin typeface="SutonnyOMJ" panose="01010600010101010101" pitchFamily="2" charset="0"/>
                <a:cs typeface="SutonnyOMJ" panose="01010600010101010101" pitchFamily="2" charset="0"/>
              </a:rPr>
              <a:t>তারিখ</a:t>
            </a:r>
            <a:r>
              <a:rPr lang="en-US" sz="2400" dirty="0">
                <a:solidFill>
                  <a:srgbClr val="0070C0"/>
                </a:solidFill>
                <a:latin typeface="SutonnyOMJ" panose="01010600010101010101" pitchFamily="2" charset="0"/>
                <a:cs typeface="SutonnyOMJ" panose="01010600010101010101" pitchFamily="2" charset="0"/>
              </a:rPr>
              <a:t>: </a:t>
            </a:r>
          </a:p>
          <a:p>
            <a:pPr marL="0" indent="0">
              <a:buNone/>
            </a:pPr>
            <a:endParaRPr lang="en-US" dirty="0"/>
          </a:p>
        </p:txBody>
      </p:sp>
      <p:pic>
        <p:nvPicPr>
          <p:cNvPr id="7" name="Picture 6">
            <a:extLst>
              <a:ext uri="{FF2B5EF4-FFF2-40B4-BE49-F238E27FC236}">
                <a16:creationId xmlns:a16="http://schemas.microsoft.com/office/drawing/2014/main" id="{288D720F-345E-DCE7-1F37-AC38CB3267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86005" y="0"/>
            <a:ext cx="2311280" cy="250115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4098352774"/>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barn(inVertical)">
                                      <p:cBhvr>
                                        <p:cTn id="13" dur="500"/>
                                        <p:tgtEl>
                                          <p:spTgt spid="4">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4">
                                            <p:txEl>
                                              <p:pRg st="1" end="1"/>
                                            </p:txEl>
                                          </p:spTgt>
                                        </p:tgtEl>
                                        <p:attrNameLst>
                                          <p:attrName>style.visibility</p:attrName>
                                        </p:attrNameLst>
                                      </p:cBhvr>
                                      <p:to>
                                        <p:strVal val="visible"/>
                                      </p:to>
                                    </p:set>
                                    <p:anim calcmode="lin" valueType="num">
                                      <p:cBhvr additive="base">
                                        <p:cTn id="18"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wipe(down)">
                                      <p:cBhvr>
                                        <p:cTn id="28" dur="500"/>
                                        <p:tgtEl>
                                          <p:spTgt spid="4">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2"/>
                                        </p:tgtEl>
                                        <p:attrNameLst>
                                          <p:attrName>style.visibility</p:attrName>
                                        </p:attrNameLst>
                                      </p:cBhvr>
                                      <p:to>
                                        <p:strVal val="visible"/>
                                      </p:to>
                                    </p:set>
                                    <p:anim calcmode="lin" valueType="num">
                                      <p:cBhvr additive="base">
                                        <p:cTn id="33" dur="500" fill="hold"/>
                                        <p:tgtEl>
                                          <p:spTgt spid="2"/>
                                        </p:tgtEl>
                                        <p:attrNameLst>
                                          <p:attrName>ppt_x</p:attrName>
                                        </p:attrNameLst>
                                      </p:cBhvr>
                                      <p:tavLst>
                                        <p:tav tm="0">
                                          <p:val>
                                            <p:strVal val="#ppt_x"/>
                                          </p:val>
                                        </p:tav>
                                        <p:tav tm="100000">
                                          <p:val>
                                            <p:strVal val="#ppt_x"/>
                                          </p:val>
                                        </p:tav>
                                      </p:tavLst>
                                    </p:anim>
                                    <p:anim calcmode="lin" valueType="num">
                                      <p:cBhvr additive="base">
                                        <p:cTn id="3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nodeType="clickEffect" nodePh="1">
                                  <p:stCondLst>
                                    <p:cond delay="0"/>
                                  </p:stCondLst>
                                  <p:endCondLst>
                                    <p:cond evt="begin" delay="0">
                                      <p:tn val="37"/>
                                    </p:cond>
                                  </p:endCondLst>
                                  <p:childTnLst>
                                    <p:set>
                                      <p:cBhvr>
                                        <p:cTn id="38" dur="1" fill="hold">
                                          <p:stCondLst>
                                            <p:cond delay="0"/>
                                          </p:stCondLst>
                                        </p:cTn>
                                        <p:tgtEl>
                                          <p:spTgt spid="2">
                                            <p:txEl>
                                              <p:pRg st="0" end="0"/>
                                            </p:txEl>
                                          </p:spTgt>
                                        </p:tgtEl>
                                        <p:attrNameLst>
                                          <p:attrName>style.visibility</p:attrName>
                                        </p:attrNameLst>
                                      </p:cBhvr>
                                      <p:to>
                                        <p:strVal val="visible"/>
                                      </p:to>
                                    </p:set>
                                    <p:animEffect transition="in" filter="barn(inVertical)">
                                      <p:cBhvr>
                                        <p:cTn id="39" dur="500"/>
                                        <p:tgtEl>
                                          <p:spTgt spid="2">
                                            <p:txEl>
                                              <p:pRg st="0" end="0"/>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nodeType="clickEffect">
                                  <p:stCondLst>
                                    <p:cond delay="0"/>
                                  </p:stCondLst>
                                  <p:childTnLst>
                                    <p:set>
                                      <p:cBhvr>
                                        <p:cTn id="43" dur="1" fill="hold">
                                          <p:stCondLst>
                                            <p:cond delay="0"/>
                                          </p:stCondLst>
                                        </p:cTn>
                                        <p:tgtEl>
                                          <p:spTgt spid="3">
                                            <p:txEl>
                                              <p:pRg st="0" end="0"/>
                                            </p:txEl>
                                          </p:spTgt>
                                        </p:tgtEl>
                                        <p:attrNameLst>
                                          <p:attrName>style.visibility</p:attrName>
                                        </p:attrNameLst>
                                      </p:cBhvr>
                                      <p:to>
                                        <p:strVal val="visible"/>
                                      </p:to>
                                    </p:set>
                                    <p:anim calcmode="lin" valueType="num">
                                      <p:cBhvr additive="base">
                                        <p:cTn id="44"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45"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3">
                                            <p:txEl>
                                              <p:pRg st="1" end="1"/>
                                            </p:txEl>
                                          </p:spTgt>
                                        </p:tgtEl>
                                        <p:attrNameLst>
                                          <p:attrName>style.visibility</p:attrName>
                                        </p:attrNameLst>
                                      </p:cBhvr>
                                      <p:to>
                                        <p:strVal val="visible"/>
                                      </p:to>
                                    </p:set>
                                    <p:animEffect transition="in" filter="fade">
                                      <p:cBhvr>
                                        <p:cTn id="50" dur="1000"/>
                                        <p:tgtEl>
                                          <p:spTgt spid="3">
                                            <p:txEl>
                                              <p:pRg st="1" end="1"/>
                                            </p:txEl>
                                          </p:spTgt>
                                        </p:tgtEl>
                                      </p:cBhvr>
                                    </p:animEffect>
                                    <p:anim calcmode="lin" valueType="num">
                                      <p:cBhvr>
                                        <p:cTn id="51"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52"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nodeType="clickEffect">
                                  <p:stCondLst>
                                    <p:cond delay="0"/>
                                  </p:stCondLst>
                                  <p:childTnLst>
                                    <p:set>
                                      <p:cBhvr>
                                        <p:cTn id="56" dur="1" fill="hold">
                                          <p:stCondLst>
                                            <p:cond delay="0"/>
                                          </p:stCondLst>
                                        </p:cTn>
                                        <p:tgtEl>
                                          <p:spTgt spid="3">
                                            <p:txEl>
                                              <p:pRg st="2" end="2"/>
                                            </p:txEl>
                                          </p:spTgt>
                                        </p:tgtEl>
                                        <p:attrNameLst>
                                          <p:attrName>style.visibility</p:attrName>
                                        </p:attrNameLst>
                                      </p:cBhvr>
                                      <p:to>
                                        <p:strVal val="visible"/>
                                      </p:to>
                                    </p:set>
                                    <p:animEffect transition="in" filter="fade">
                                      <p:cBhvr>
                                        <p:cTn id="57" dur="1000"/>
                                        <p:tgtEl>
                                          <p:spTgt spid="3">
                                            <p:txEl>
                                              <p:pRg st="2" end="2"/>
                                            </p:txEl>
                                          </p:spTgt>
                                        </p:tgtEl>
                                      </p:cBhvr>
                                    </p:animEffect>
                                    <p:anim calcmode="lin" valueType="num">
                                      <p:cBhvr>
                                        <p:cTn id="5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5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nodeType="clickEffect">
                                  <p:stCondLst>
                                    <p:cond delay="0"/>
                                  </p:stCondLst>
                                  <p:childTnLst>
                                    <p:set>
                                      <p:cBhvr>
                                        <p:cTn id="63" dur="1" fill="hold">
                                          <p:stCondLst>
                                            <p:cond delay="0"/>
                                          </p:stCondLst>
                                        </p:cTn>
                                        <p:tgtEl>
                                          <p:spTgt spid="3">
                                            <p:txEl>
                                              <p:pRg st="3" end="3"/>
                                            </p:txEl>
                                          </p:spTgt>
                                        </p:tgtEl>
                                        <p:attrNameLst>
                                          <p:attrName>style.visibility</p:attrName>
                                        </p:attrNameLst>
                                      </p:cBhvr>
                                      <p:to>
                                        <p:strVal val="visible"/>
                                      </p:to>
                                    </p:set>
                                    <p:anim calcmode="lin" valueType="num">
                                      <p:cBhvr additive="base">
                                        <p:cTn id="64"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65"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 presetClass="entr" presetSubtype="4" fill="hold" nodeType="clickEffect">
                                  <p:stCondLst>
                                    <p:cond delay="0"/>
                                  </p:stCondLst>
                                  <p:childTnLst>
                                    <p:set>
                                      <p:cBhvr>
                                        <p:cTn id="69" dur="1" fill="hold">
                                          <p:stCondLst>
                                            <p:cond delay="0"/>
                                          </p:stCondLst>
                                        </p:cTn>
                                        <p:tgtEl>
                                          <p:spTgt spid="3">
                                            <p:txEl>
                                              <p:pRg st="4" end="4"/>
                                            </p:txEl>
                                          </p:spTgt>
                                        </p:tgtEl>
                                        <p:attrNameLst>
                                          <p:attrName>style.visibility</p:attrName>
                                        </p:attrNameLst>
                                      </p:cBhvr>
                                      <p:to>
                                        <p:strVal val="visible"/>
                                      </p:to>
                                    </p:set>
                                    <p:anim calcmode="lin" valueType="num">
                                      <p:cBhvr additive="base">
                                        <p:cTn id="70"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71"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42" presetClass="entr" presetSubtype="0" fill="hold" grpId="0" nodeType="clickEffect">
                                  <p:stCondLst>
                                    <p:cond delay="0"/>
                                  </p:stCondLst>
                                  <p:childTnLst>
                                    <p:set>
                                      <p:cBhvr>
                                        <p:cTn id="75" dur="1" fill="hold">
                                          <p:stCondLst>
                                            <p:cond delay="0"/>
                                          </p:stCondLst>
                                        </p:cTn>
                                        <p:tgtEl>
                                          <p:spTgt spid="5"/>
                                        </p:tgtEl>
                                        <p:attrNameLst>
                                          <p:attrName>style.visibility</p:attrName>
                                        </p:attrNameLst>
                                      </p:cBhvr>
                                      <p:to>
                                        <p:strVal val="visible"/>
                                      </p:to>
                                    </p:set>
                                    <p:animEffect transition="in" filter="fade">
                                      <p:cBhvr>
                                        <p:cTn id="76" dur="1000"/>
                                        <p:tgtEl>
                                          <p:spTgt spid="5"/>
                                        </p:tgtEl>
                                      </p:cBhvr>
                                    </p:animEffect>
                                    <p:anim calcmode="lin" valueType="num">
                                      <p:cBhvr>
                                        <p:cTn id="77" dur="1000" fill="hold"/>
                                        <p:tgtEl>
                                          <p:spTgt spid="5"/>
                                        </p:tgtEl>
                                        <p:attrNameLst>
                                          <p:attrName>ppt_x</p:attrName>
                                        </p:attrNameLst>
                                      </p:cBhvr>
                                      <p:tavLst>
                                        <p:tav tm="0">
                                          <p:val>
                                            <p:strVal val="#ppt_x"/>
                                          </p:val>
                                        </p:tav>
                                        <p:tav tm="100000">
                                          <p:val>
                                            <p:strVal val="#ppt_x"/>
                                          </p:val>
                                        </p:tav>
                                      </p:tavLst>
                                    </p:anim>
                                    <p:anim calcmode="lin" valueType="num">
                                      <p:cBhvr>
                                        <p:cTn id="78"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1358825-385C-43D4-5433-B52AF2ECEE11}"/>
              </a:ext>
            </a:extLst>
          </p:cNvPr>
          <p:cNvSpPr txBox="1"/>
          <p:nvPr/>
        </p:nvSpPr>
        <p:spPr>
          <a:xfrm>
            <a:off x="1085850" y="402912"/>
            <a:ext cx="6098240" cy="523220"/>
          </a:xfrm>
          <a:prstGeom prst="rect">
            <a:avLst/>
          </a:prstGeom>
          <a:noFill/>
        </p:spPr>
        <p:txBody>
          <a:bodyPr wrap="square">
            <a:spAutoFit/>
          </a:bodyPr>
          <a:lstStyle/>
          <a:p>
            <a:pPr marL="0" marR="0">
              <a:lnSpc>
                <a:spcPct val="100000"/>
              </a:lnSpc>
              <a:spcAft>
                <a:spcPts val="800"/>
              </a:spcAft>
              <a:buNone/>
            </a:pPr>
            <a:r>
              <a:rPr lang="en-US" sz="2800" kern="100" dirty="0">
                <a:effectLst/>
                <a:latin typeface="+mn-lt"/>
                <a:ea typeface="Times New Roman" panose="02020603050405020304" pitchFamily="18" charset="0"/>
                <a:cs typeface="Cambria" panose="02040503050406030204" pitchFamily="18" charset="0"/>
              </a:rPr>
              <a:t> </a:t>
            </a:r>
            <a:r>
              <a:rPr lang="bn-BD" sz="2800" kern="100" dirty="0">
                <a:effectLst/>
                <a:latin typeface="+mn-lt"/>
                <a:ea typeface="Times New Roman" panose="02020603050405020304" pitchFamily="18" charset="0"/>
                <a:cs typeface="SutonnyOMJ" panose="01010600010101010101" pitchFamily="2" charset="0"/>
              </a:rPr>
              <a:t>অধ্যায়ের পাঠগুলো পড়ে যা যা শিখব</a:t>
            </a:r>
            <a:r>
              <a:rPr lang="en-US" sz="2800" kern="100" dirty="0">
                <a:effectLst/>
                <a:latin typeface="+mn-lt"/>
                <a:ea typeface="Times New Roman" panose="02020603050405020304" pitchFamily="18" charset="0"/>
                <a:cs typeface="SutonnyOMJ" panose="01010600010101010101" pitchFamily="2" charset="0"/>
              </a:rPr>
              <a:t>,,,</a:t>
            </a:r>
            <a:endParaRPr lang="en-US" sz="2800" kern="100" dirty="0">
              <a:effectLst/>
              <a:latin typeface="+mn-lt"/>
              <a:ea typeface="Times New Roman" panose="02020603050405020304" pitchFamily="18" charset="0"/>
              <a:cs typeface="Vrinda"/>
            </a:endParaRPr>
          </a:p>
        </p:txBody>
      </p:sp>
      <p:sp>
        <p:nvSpPr>
          <p:cNvPr id="7" name="TextBox 6">
            <a:extLst>
              <a:ext uri="{FF2B5EF4-FFF2-40B4-BE49-F238E27FC236}">
                <a16:creationId xmlns:a16="http://schemas.microsoft.com/office/drawing/2014/main" id="{AA7D3A63-2AB5-376F-48BE-3E29F84D3147}"/>
              </a:ext>
            </a:extLst>
          </p:cNvPr>
          <p:cNvSpPr txBox="1"/>
          <p:nvPr/>
        </p:nvSpPr>
        <p:spPr>
          <a:xfrm>
            <a:off x="1838885" y="1426288"/>
            <a:ext cx="2975162" cy="584775"/>
          </a:xfrm>
          <a:prstGeom prst="rect">
            <a:avLst/>
          </a:prstGeom>
          <a:noFill/>
        </p:spPr>
        <p:txBody>
          <a:bodyPr wrap="square">
            <a:spAutoFit/>
          </a:bodyPr>
          <a:lstStyle/>
          <a:p>
            <a:pPr>
              <a:spcAft>
                <a:spcPts val="800"/>
              </a:spcAft>
            </a:pPr>
            <a:r>
              <a:rPr lang="en-US" sz="3200" kern="100" dirty="0">
                <a:solidFill>
                  <a:srgbClr val="00B0F0"/>
                </a:solidFill>
                <a:effectLst/>
                <a:latin typeface="+mn-lt"/>
                <a:ea typeface="Times New Roman" panose="02020603050405020304" pitchFamily="18" charset="0"/>
                <a:cs typeface="Cambria" panose="02040503050406030204" pitchFamily="18" charset="0"/>
              </a:rPr>
              <a:t> </a:t>
            </a:r>
            <a:r>
              <a:rPr lang="bn-BD" sz="3200" kern="100" dirty="0">
                <a:solidFill>
                  <a:srgbClr val="00B0F0"/>
                </a:solidFill>
                <a:effectLst/>
                <a:latin typeface="+mn-lt"/>
                <a:ea typeface="Times New Roman" panose="02020603050405020304" pitchFamily="18" charset="0"/>
                <a:cs typeface="SutonnyOMJ" panose="01010600010101010101" pitchFamily="2" charset="0"/>
              </a:rPr>
              <a:t>ব্যবসায়ের কার্যাবলি</a:t>
            </a:r>
            <a:r>
              <a:rPr lang="en-US" sz="3200" kern="100" dirty="0">
                <a:solidFill>
                  <a:srgbClr val="00B0F0"/>
                </a:solidFill>
                <a:effectLst/>
                <a:latin typeface="+mn-lt"/>
                <a:ea typeface="Times New Roman" panose="02020603050405020304" pitchFamily="18" charset="0"/>
                <a:cs typeface="Vrinda"/>
              </a:rPr>
              <a:t>; </a:t>
            </a:r>
          </a:p>
        </p:txBody>
      </p:sp>
      <p:sp>
        <p:nvSpPr>
          <p:cNvPr id="11" name="TextBox 10">
            <a:extLst>
              <a:ext uri="{FF2B5EF4-FFF2-40B4-BE49-F238E27FC236}">
                <a16:creationId xmlns:a16="http://schemas.microsoft.com/office/drawing/2014/main" id="{2821343D-7AAF-0DDC-56C5-563DA058D613}"/>
              </a:ext>
            </a:extLst>
          </p:cNvPr>
          <p:cNvSpPr txBox="1"/>
          <p:nvPr/>
        </p:nvSpPr>
        <p:spPr>
          <a:xfrm>
            <a:off x="5748056" y="3657706"/>
            <a:ext cx="5534025" cy="584775"/>
          </a:xfrm>
          <a:prstGeom prst="rect">
            <a:avLst/>
          </a:prstGeom>
          <a:noFill/>
        </p:spPr>
        <p:txBody>
          <a:bodyPr wrap="square">
            <a:spAutoFit/>
          </a:bodyPr>
          <a:lstStyle/>
          <a:p>
            <a:pPr marL="0" marR="0">
              <a:lnSpc>
                <a:spcPct val="100000"/>
              </a:lnSpc>
              <a:spcAft>
                <a:spcPts val="800"/>
              </a:spcAft>
              <a:buNone/>
            </a:pPr>
            <a:r>
              <a:rPr lang="en-US" sz="3200" kern="100" dirty="0">
                <a:solidFill>
                  <a:srgbClr val="92D050"/>
                </a:solidFill>
                <a:effectLst/>
                <a:ea typeface="Times New Roman" panose="02020603050405020304" pitchFamily="18" charset="0"/>
                <a:cs typeface="Cambria" panose="02040503050406030204" pitchFamily="18" charset="0"/>
              </a:rPr>
              <a:t> </a:t>
            </a:r>
            <a:r>
              <a:rPr lang="bn-BD" sz="3200" kern="100" dirty="0">
                <a:solidFill>
                  <a:srgbClr val="92D050"/>
                </a:solidFill>
                <a:effectLst/>
                <a:ea typeface="Times New Roman" panose="02020603050405020304" pitchFamily="18" charset="0"/>
                <a:cs typeface="SutonnyOMJ" panose="01010600010101010101" pitchFamily="2" charset="0"/>
              </a:rPr>
              <a:t>অর্থনৈতিক উন্নয়নে ব্যবসায়ের অবদান</a:t>
            </a:r>
            <a:r>
              <a:rPr lang="en-US" sz="3200" kern="100" dirty="0">
                <a:solidFill>
                  <a:srgbClr val="92D050"/>
                </a:solidFill>
                <a:effectLst/>
                <a:ea typeface="Times New Roman" panose="02020603050405020304" pitchFamily="18" charset="0"/>
                <a:cs typeface="Vrinda"/>
              </a:rPr>
              <a:t>;</a:t>
            </a:r>
            <a:endParaRPr lang="en-US" sz="2000" kern="100" dirty="0">
              <a:solidFill>
                <a:srgbClr val="92D050"/>
              </a:solidFill>
              <a:effectLst/>
              <a:latin typeface="Aptos" panose="02110004020202020204"/>
              <a:ea typeface="Times New Roman" panose="02020603050405020304" pitchFamily="18" charset="0"/>
              <a:cs typeface="Vrinda"/>
            </a:endParaRPr>
          </a:p>
        </p:txBody>
      </p:sp>
      <p:sp>
        <p:nvSpPr>
          <p:cNvPr id="13" name="TextBox 12">
            <a:extLst>
              <a:ext uri="{FF2B5EF4-FFF2-40B4-BE49-F238E27FC236}">
                <a16:creationId xmlns:a16="http://schemas.microsoft.com/office/drawing/2014/main" id="{9E8C535C-A4D6-7A1D-5D16-49DFF94114D2}"/>
              </a:ext>
            </a:extLst>
          </p:cNvPr>
          <p:cNvSpPr txBox="1"/>
          <p:nvPr/>
        </p:nvSpPr>
        <p:spPr>
          <a:xfrm>
            <a:off x="4106676" y="2511219"/>
            <a:ext cx="3978648" cy="646331"/>
          </a:xfrm>
          <a:prstGeom prst="rect">
            <a:avLst/>
          </a:prstGeom>
          <a:noFill/>
        </p:spPr>
        <p:txBody>
          <a:bodyPr wrap="square">
            <a:spAutoFit/>
          </a:bodyPr>
          <a:lstStyle/>
          <a:p>
            <a:pPr marL="0" marR="0" algn="just">
              <a:lnSpc>
                <a:spcPct val="100000"/>
              </a:lnSpc>
              <a:spcAft>
                <a:spcPts val="800"/>
              </a:spcAft>
              <a:buNone/>
            </a:pPr>
            <a:r>
              <a:rPr lang="bn-BD" sz="3600" kern="100" dirty="0">
                <a:solidFill>
                  <a:srgbClr val="FFFF00"/>
                </a:solidFill>
                <a:effectLst/>
                <a:latin typeface="+mn-lt"/>
                <a:ea typeface="Times New Roman" panose="02020603050405020304" pitchFamily="18" charset="0"/>
                <a:cs typeface="SutonnyOMJ" panose="01010600010101010101" pitchFamily="2" charset="0"/>
              </a:rPr>
              <a:t>ব্যবসায়ের গুরুত্ব</a:t>
            </a:r>
            <a:r>
              <a:rPr lang="en-US" sz="3600" kern="100" dirty="0">
                <a:solidFill>
                  <a:srgbClr val="FFFF00"/>
                </a:solidFill>
                <a:effectLst/>
                <a:latin typeface="+mn-lt"/>
                <a:ea typeface="Times New Roman" panose="02020603050405020304" pitchFamily="18" charset="0"/>
                <a:cs typeface="Vrinda"/>
              </a:rPr>
              <a:t>;</a:t>
            </a:r>
          </a:p>
        </p:txBody>
      </p:sp>
    </p:spTree>
    <p:extLst>
      <p:ext uri="{BB962C8B-B14F-4D97-AF65-F5344CB8AC3E}">
        <p14:creationId xmlns:p14="http://schemas.microsoft.com/office/powerpoint/2010/main" val="8530552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fill="hold"/>
                                        <p:tgtEl>
                                          <p:spTgt spid="7"/>
                                        </p:tgtEl>
                                        <p:attrNameLst>
                                          <p:attrName>ppt_x</p:attrName>
                                        </p:attrNameLst>
                                      </p:cBhvr>
                                      <p:tavLst>
                                        <p:tav tm="0">
                                          <p:val>
                                            <p:strVal val="#ppt_x"/>
                                          </p:val>
                                        </p:tav>
                                        <p:tav tm="100000">
                                          <p:val>
                                            <p:strVal val="#ppt_x"/>
                                          </p:val>
                                        </p:tav>
                                      </p:tavLst>
                                    </p:anim>
                                    <p:anim calcmode="lin" valueType="num">
                                      <p:cBhvr additive="base">
                                        <p:cTn id="15"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500" fill="hold"/>
                                        <p:tgtEl>
                                          <p:spTgt spid="13"/>
                                        </p:tgtEl>
                                        <p:attrNameLst>
                                          <p:attrName>ppt_x</p:attrName>
                                        </p:attrNameLst>
                                      </p:cBhvr>
                                      <p:tavLst>
                                        <p:tav tm="0">
                                          <p:val>
                                            <p:strVal val="#ppt_x"/>
                                          </p:val>
                                        </p:tav>
                                        <p:tav tm="100000">
                                          <p:val>
                                            <p:strVal val="#ppt_x"/>
                                          </p:val>
                                        </p:tav>
                                      </p:tavLst>
                                    </p:anim>
                                    <p:anim calcmode="lin" valueType="num">
                                      <p:cBhvr additive="base">
                                        <p:cTn id="21"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barn(inVertical)">
                                      <p:cBhvr>
                                        <p:cTn id="2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11" grpId="0"/>
      <p:bldP spid="1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98C9C27-1BE9-0F34-EFC2-0525BAE0519A}"/>
              </a:ext>
            </a:extLst>
          </p:cNvPr>
          <p:cNvSpPr txBox="1"/>
          <p:nvPr/>
        </p:nvSpPr>
        <p:spPr>
          <a:xfrm>
            <a:off x="292474" y="331103"/>
            <a:ext cx="6098240" cy="461665"/>
          </a:xfrm>
          <a:prstGeom prst="rect">
            <a:avLst/>
          </a:prstGeom>
          <a:noFill/>
        </p:spPr>
        <p:txBody>
          <a:bodyPr wrap="square">
            <a:spAutoFit/>
          </a:bodyPr>
          <a:lstStyle/>
          <a:p>
            <a:r>
              <a:rPr lang="bn-IN" sz="2400" u="sng" dirty="0">
                <a:solidFill>
                  <a:srgbClr val="FFC000"/>
                </a:solidFill>
                <a:effectLst/>
                <a:ea typeface="Times New Roman" panose="02020603050405020304" pitchFamily="18" charset="0"/>
                <a:cs typeface="SutonnyOMJ" panose="01010600010101010101" pitchFamily="2" charset="0"/>
              </a:rPr>
              <a:t>ব্যবসায়ের কার্যাবলি (</a:t>
            </a:r>
            <a:r>
              <a:rPr lang="en-IN" sz="2400" u="sng" dirty="0">
                <a:solidFill>
                  <a:srgbClr val="FFC000"/>
                </a:solidFill>
                <a:effectLst/>
                <a:ea typeface="Times New Roman" panose="02020603050405020304" pitchFamily="18" charset="0"/>
              </a:rPr>
              <a:t>Functions of Business)</a:t>
            </a:r>
            <a:endParaRPr lang="en-US" sz="2400" u="sng" dirty="0">
              <a:solidFill>
                <a:srgbClr val="FFC000"/>
              </a:solidFill>
            </a:endParaRPr>
          </a:p>
        </p:txBody>
      </p:sp>
      <p:sp>
        <p:nvSpPr>
          <p:cNvPr id="7" name="TextBox 6">
            <a:extLst>
              <a:ext uri="{FF2B5EF4-FFF2-40B4-BE49-F238E27FC236}">
                <a16:creationId xmlns:a16="http://schemas.microsoft.com/office/drawing/2014/main" id="{3504AF26-EFFF-ACD1-D5A9-AC518CA8B9E9}"/>
              </a:ext>
            </a:extLst>
          </p:cNvPr>
          <p:cNvSpPr txBox="1"/>
          <p:nvPr/>
        </p:nvSpPr>
        <p:spPr>
          <a:xfrm>
            <a:off x="292474" y="792768"/>
            <a:ext cx="6098240" cy="1015663"/>
          </a:xfrm>
          <a:prstGeom prst="rect">
            <a:avLst/>
          </a:prstGeom>
          <a:noFill/>
        </p:spPr>
        <p:txBody>
          <a:bodyPr wrap="square">
            <a:spAutoFit/>
          </a:bodyPr>
          <a:lstStyle/>
          <a:p>
            <a:pPr marL="0" marR="0" algn="just">
              <a:lnSpc>
                <a:spcPct val="100000"/>
              </a:lnSpc>
              <a:spcAft>
                <a:spcPts val="800"/>
              </a:spcAft>
              <a:buNone/>
            </a:pPr>
            <a:r>
              <a:rPr lang="bn-IN" sz="2000" kern="100" dirty="0">
                <a:effectLst/>
                <a:latin typeface="+mn-lt"/>
                <a:ea typeface="Times New Roman" panose="02020603050405020304" pitchFamily="18" charset="0"/>
                <a:cs typeface="SutonnyOMJ" panose="01010600010101010101" pitchFamily="2" charset="0"/>
              </a:rPr>
              <a:t>মুনাফার লক্ষ্যে পণ্য ও সেবাকর্ম </a:t>
            </a:r>
            <a:r>
              <a:rPr lang="en-US" sz="2000" kern="100" dirty="0">
                <a:effectLst/>
                <a:latin typeface="+mn-lt"/>
                <a:ea typeface="Times New Roman" panose="02020603050405020304" pitchFamily="18" charset="0"/>
                <a:cs typeface="SutonnyOMJ" panose="01010600010101010101" pitchFamily="2" charset="0"/>
              </a:rPr>
              <a:t> </a:t>
            </a:r>
            <a:r>
              <a:rPr lang="bn-IN" sz="2000" kern="100" dirty="0">
                <a:effectLst/>
                <a:latin typeface="+mn-lt"/>
                <a:ea typeface="Times New Roman" panose="02020603050405020304" pitchFamily="18" charset="0"/>
                <a:cs typeface="SutonnyOMJ" panose="01010600010101010101" pitchFamily="2" charset="0"/>
              </a:rPr>
              <a:t>উৎপাদন, সংগ্রহ, বণ্টন, কেনা-বেচা প্রভৃতিকে ব্যবসায়িক কার্যাবলি বলে। তাই মানুষের অভাব মেটানোর জন্য মুনাফার লক্ষ্যে সম্পাদিত বৈধ অর্থনৈতিক কার্যক্রম ব্যবসায় হিসেবে বিবেচিত।</a:t>
            </a:r>
            <a:endParaRPr lang="en-US" sz="1400" kern="100" dirty="0">
              <a:effectLst/>
              <a:latin typeface="Aptos" panose="02110004020202020204"/>
              <a:ea typeface="Times New Roman" panose="02020603050405020304" pitchFamily="18" charset="0"/>
              <a:cs typeface="Vrinda"/>
            </a:endParaRPr>
          </a:p>
        </p:txBody>
      </p:sp>
      <p:sp>
        <p:nvSpPr>
          <p:cNvPr id="9" name="TextBox 8">
            <a:extLst>
              <a:ext uri="{FF2B5EF4-FFF2-40B4-BE49-F238E27FC236}">
                <a16:creationId xmlns:a16="http://schemas.microsoft.com/office/drawing/2014/main" id="{EED8C3B9-D648-5335-073D-9855ED2BD0EF}"/>
              </a:ext>
            </a:extLst>
          </p:cNvPr>
          <p:cNvSpPr txBox="1"/>
          <p:nvPr/>
        </p:nvSpPr>
        <p:spPr>
          <a:xfrm>
            <a:off x="292474" y="1905427"/>
            <a:ext cx="6098240" cy="461665"/>
          </a:xfrm>
          <a:prstGeom prst="rect">
            <a:avLst/>
          </a:prstGeom>
          <a:noFill/>
        </p:spPr>
        <p:txBody>
          <a:bodyPr wrap="square">
            <a:spAutoFit/>
          </a:bodyPr>
          <a:lstStyle/>
          <a:p>
            <a:pPr marL="0" marR="0" algn="just">
              <a:lnSpc>
                <a:spcPct val="100000"/>
              </a:lnSpc>
              <a:spcAft>
                <a:spcPts val="800"/>
              </a:spcAft>
              <a:buNone/>
            </a:pPr>
            <a:r>
              <a:rPr lang="bn-IN" sz="2400" kern="100" dirty="0">
                <a:effectLst/>
                <a:latin typeface="+mn-lt"/>
                <a:ea typeface="Times New Roman" panose="02020603050405020304" pitchFamily="18" charset="0"/>
                <a:cs typeface="SutonnyOMJ" panose="01010600010101010101" pitchFamily="2" charset="0"/>
              </a:rPr>
              <a:t>নিচে ব্যবসায়ের গুরুত্বপূর্ণ কার্যাবলি আলোচনা করা হলো-</a:t>
            </a:r>
            <a:endParaRPr lang="en-US" sz="1600" kern="100" dirty="0">
              <a:effectLst/>
              <a:latin typeface="Aptos" panose="02110004020202020204"/>
              <a:ea typeface="Times New Roman" panose="02020603050405020304" pitchFamily="18" charset="0"/>
              <a:cs typeface="Vrinda"/>
            </a:endParaRPr>
          </a:p>
        </p:txBody>
      </p:sp>
      <p:sp>
        <p:nvSpPr>
          <p:cNvPr id="11" name="TextBox 10">
            <a:extLst>
              <a:ext uri="{FF2B5EF4-FFF2-40B4-BE49-F238E27FC236}">
                <a16:creationId xmlns:a16="http://schemas.microsoft.com/office/drawing/2014/main" id="{D834E54D-E9D3-F431-9E97-8EE2C732BC08}"/>
              </a:ext>
            </a:extLst>
          </p:cNvPr>
          <p:cNvSpPr txBox="1"/>
          <p:nvPr/>
        </p:nvSpPr>
        <p:spPr>
          <a:xfrm>
            <a:off x="292474" y="2367092"/>
            <a:ext cx="8649820" cy="400110"/>
          </a:xfrm>
          <a:prstGeom prst="rect">
            <a:avLst/>
          </a:prstGeom>
          <a:noFill/>
        </p:spPr>
        <p:txBody>
          <a:bodyPr wrap="square">
            <a:spAutoFit/>
          </a:bodyPr>
          <a:lstStyle/>
          <a:p>
            <a:pPr marL="0" marR="0">
              <a:lnSpc>
                <a:spcPct val="100000"/>
              </a:lnSpc>
              <a:spcAft>
                <a:spcPts val="800"/>
              </a:spcAft>
              <a:buNone/>
            </a:pPr>
            <a:r>
              <a:rPr lang="bn-IN" sz="2000" u="sng" kern="100" dirty="0">
                <a:solidFill>
                  <a:srgbClr val="FFFF00"/>
                </a:solidFill>
                <a:effectLst/>
                <a:ea typeface="Times New Roman" panose="02020603050405020304" pitchFamily="18" charset="0"/>
                <a:cs typeface="SutonnyOMJ" panose="01010600010101010101" pitchFamily="2" charset="0"/>
              </a:rPr>
              <a:t>কাঁচামাল ও উপকরণ ক্রয় (</a:t>
            </a:r>
            <a:r>
              <a:rPr lang="en-IN" sz="2000" u="sng" kern="100" dirty="0">
                <a:solidFill>
                  <a:srgbClr val="FFFF00"/>
                </a:solidFill>
                <a:effectLst/>
                <a:ea typeface="Times New Roman" panose="02020603050405020304" pitchFamily="18" charset="0"/>
                <a:cs typeface="Vrinda"/>
              </a:rPr>
              <a:t>Purchasing raw materials and elements):</a:t>
            </a:r>
            <a:endParaRPr lang="en-US" sz="1400" u="sng" kern="100" dirty="0">
              <a:solidFill>
                <a:srgbClr val="FFFF00"/>
              </a:solidFill>
              <a:effectLst/>
              <a:latin typeface="Aptos" panose="02110004020202020204"/>
              <a:ea typeface="Times New Roman" panose="02020603050405020304" pitchFamily="18" charset="0"/>
              <a:cs typeface="Vrinda"/>
            </a:endParaRPr>
          </a:p>
        </p:txBody>
      </p:sp>
      <p:sp>
        <p:nvSpPr>
          <p:cNvPr id="13" name="TextBox 12">
            <a:extLst>
              <a:ext uri="{FF2B5EF4-FFF2-40B4-BE49-F238E27FC236}">
                <a16:creationId xmlns:a16="http://schemas.microsoft.com/office/drawing/2014/main" id="{5B10C4D3-298E-DF96-11DD-EA25C46BEF8E}"/>
              </a:ext>
            </a:extLst>
          </p:cNvPr>
          <p:cNvSpPr txBox="1"/>
          <p:nvPr/>
        </p:nvSpPr>
        <p:spPr>
          <a:xfrm>
            <a:off x="292474" y="2828757"/>
            <a:ext cx="6242797" cy="1015663"/>
          </a:xfrm>
          <a:prstGeom prst="rect">
            <a:avLst/>
          </a:prstGeom>
          <a:noFill/>
        </p:spPr>
        <p:txBody>
          <a:bodyPr wrap="square">
            <a:spAutoFit/>
          </a:bodyPr>
          <a:lstStyle/>
          <a:p>
            <a:pPr algn="just"/>
            <a:r>
              <a:rPr lang="bn-IN" sz="2000" kern="100" dirty="0">
                <a:effectLst/>
                <a:latin typeface="+mn-lt"/>
                <a:ea typeface="Times New Roman" panose="02020603050405020304" pitchFamily="18" charset="0"/>
                <a:cs typeface="SutonnyOMJ" panose="01010600010101010101" pitchFamily="2" charset="0"/>
              </a:rPr>
              <a:t>নির্দিষ্ট মূল্যের বিনিময়ে কোনো কিছুর মালিকানা লাভ করাকে ক্রয় বলে। কাঁচামাল হলো উৎপাদনের ভিত্তি। উৎপাদন কাজ অব্যাহত রাখতে কাঁচামাল ও অন্যান্য উপকরণ কিনতে হয়। কাঁচামালের গুণাগুণের ওপর পণ্যের মান নির্ভর করে। </a:t>
            </a:r>
            <a:endParaRPr lang="en-US" sz="2000" dirty="0"/>
          </a:p>
        </p:txBody>
      </p:sp>
      <p:sp>
        <p:nvSpPr>
          <p:cNvPr id="15" name="TextBox 14">
            <a:extLst>
              <a:ext uri="{FF2B5EF4-FFF2-40B4-BE49-F238E27FC236}">
                <a16:creationId xmlns:a16="http://schemas.microsoft.com/office/drawing/2014/main" id="{AB8DA0A0-2F67-22F0-7C97-62302B1E4D50}"/>
              </a:ext>
            </a:extLst>
          </p:cNvPr>
          <p:cNvSpPr txBox="1"/>
          <p:nvPr/>
        </p:nvSpPr>
        <p:spPr>
          <a:xfrm>
            <a:off x="416859" y="4041686"/>
            <a:ext cx="2997013" cy="461665"/>
          </a:xfrm>
          <a:prstGeom prst="rect">
            <a:avLst/>
          </a:prstGeom>
          <a:noFill/>
        </p:spPr>
        <p:txBody>
          <a:bodyPr wrap="square">
            <a:spAutoFit/>
          </a:bodyPr>
          <a:lstStyle/>
          <a:p>
            <a:pPr marL="0" marR="0" algn="just">
              <a:lnSpc>
                <a:spcPct val="100000"/>
              </a:lnSpc>
              <a:spcAft>
                <a:spcPts val="800"/>
              </a:spcAft>
              <a:buNone/>
            </a:pPr>
            <a:r>
              <a:rPr lang="bn-IN" sz="2400" u="sng" kern="100" dirty="0">
                <a:solidFill>
                  <a:srgbClr val="FFFF00"/>
                </a:solidFill>
                <a:effectLst/>
                <a:ea typeface="Times New Roman" panose="02020603050405020304" pitchFamily="18" charset="0"/>
                <a:cs typeface="SutonnyOMJ" panose="01010600010101010101" pitchFamily="2" charset="0"/>
              </a:rPr>
              <a:t>উৎপাদন (</a:t>
            </a:r>
            <a:r>
              <a:rPr lang="en-IN" sz="2400" u="sng" kern="100" dirty="0">
                <a:solidFill>
                  <a:srgbClr val="FFFF00"/>
                </a:solidFill>
                <a:effectLst/>
                <a:ea typeface="Times New Roman" panose="02020603050405020304" pitchFamily="18" charset="0"/>
                <a:cs typeface="Vrinda"/>
              </a:rPr>
              <a:t>Producing);</a:t>
            </a:r>
            <a:endParaRPr lang="en-US" sz="1600" u="sng" kern="100" dirty="0">
              <a:solidFill>
                <a:srgbClr val="FFFF00"/>
              </a:solidFill>
              <a:effectLst/>
              <a:latin typeface="Aptos" panose="02110004020202020204"/>
              <a:ea typeface="Times New Roman" panose="02020603050405020304" pitchFamily="18" charset="0"/>
              <a:cs typeface="Vrinda"/>
            </a:endParaRPr>
          </a:p>
        </p:txBody>
      </p:sp>
      <p:sp>
        <p:nvSpPr>
          <p:cNvPr id="17" name="TextBox 16">
            <a:extLst>
              <a:ext uri="{FF2B5EF4-FFF2-40B4-BE49-F238E27FC236}">
                <a16:creationId xmlns:a16="http://schemas.microsoft.com/office/drawing/2014/main" id="{672FE24F-0B2E-9F50-1B42-2ECF1C98D4A5}"/>
              </a:ext>
            </a:extLst>
          </p:cNvPr>
          <p:cNvSpPr txBox="1"/>
          <p:nvPr/>
        </p:nvSpPr>
        <p:spPr>
          <a:xfrm>
            <a:off x="292474" y="4699203"/>
            <a:ext cx="4183547" cy="1631216"/>
          </a:xfrm>
          <a:prstGeom prst="rect">
            <a:avLst/>
          </a:prstGeom>
          <a:noFill/>
        </p:spPr>
        <p:txBody>
          <a:bodyPr wrap="square">
            <a:spAutoFit/>
          </a:bodyPr>
          <a:lstStyle/>
          <a:p>
            <a:pPr algn="just"/>
            <a:r>
              <a:rPr lang="bn-IN" sz="2000" kern="100" dirty="0">
                <a:effectLst/>
                <a:latin typeface="+mn-lt"/>
                <a:ea typeface="Times New Roman" panose="02020603050405020304" pitchFamily="18" charset="0"/>
                <a:cs typeface="SutonnyOMJ" panose="01010600010101010101" pitchFamily="2" charset="0"/>
              </a:rPr>
              <a:t>ব্যবসায়ের মূল ও প্রাথমিক কাজ হলো উৎপাদন। প্রকৃতি প্রদত্ত সম্পদের রূপ পরিবর্তন </a:t>
            </a:r>
            <a:r>
              <a:rPr lang="bn-IN" kern="100" dirty="0">
                <a:effectLst/>
                <a:latin typeface="+mn-lt"/>
                <a:ea typeface="Times New Roman" panose="02020603050405020304" pitchFamily="18" charset="0"/>
                <a:cs typeface="SutonnyOMJ" panose="01010600010101010101" pitchFamily="2" charset="0"/>
              </a:rPr>
              <a:t>(</a:t>
            </a:r>
            <a:r>
              <a:rPr lang="en-IN" kern="100" dirty="0">
                <a:effectLst/>
                <a:latin typeface="+mn-lt"/>
                <a:ea typeface="Times New Roman" panose="02020603050405020304" pitchFamily="18" charset="0"/>
                <a:cs typeface="Vrinda"/>
              </a:rPr>
              <a:t>Transformation</a:t>
            </a:r>
            <a:r>
              <a:rPr lang="en-IN" sz="2000" kern="100" dirty="0">
                <a:effectLst/>
                <a:latin typeface="+mn-lt"/>
                <a:ea typeface="Times New Roman" panose="02020603050405020304" pitchFamily="18" charset="0"/>
                <a:cs typeface="Vrinda"/>
              </a:rPr>
              <a:t>) </a:t>
            </a:r>
            <a:r>
              <a:rPr lang="bn-IN" sz="2000" kern="100" dirty="0">
                <a:effectLst/>
                <a:latin typeface="+mn-lt"/>
                <a:ea typeface="Times New Roman" panose="02020603050405020304" pitchFamily="18" charset="0"/>
                <a:cs typeface="SutonnyOMJ" panose="01010600010101010101" pitchFamily="2" charset="0"/>
              </a:rPr>
              <a:t>করে ব্যবহার উপযোগী পণ্যে পরিণত করাকে উৎপাদন বলে। এটি বস্তুর রূপগত উপযোগ সৃষ্টি করে। </a:t>
            </a:r>
            <a:endParaRPr lang="en-US" sz="2000" dirty="0"/>
          </a:p>
        </p:txBody>
      </p:sp>
      <p:pic>
        <p:nvPicPr>
          <p:cNvPr id="19" name="Picture 18">
            <a:extLst>
              <a:ext uri="{FF2B5EF4-FFF2-40B4-BE49-F238E27FC236}">
                <a16:creationId xmlns:a16="http://schemas.microsoft.com/office/drawing/2014/main" id="{B0BEAABC-DC48-9508-0CFE-E9C1FC913E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93269" y="101192"/>
            <a:ext cx="3940728" cy="220434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21" name="TextBox 20">
            <a:extLst>
              <a:ext uri="{FF2B5EF4-FFF2-40B4-BE49-F238E27FC236}">
                <a16:creationId xmlns:a16="http://schemas.microsoft.com/office/drawing/2014/main" id="{F017B275-BE86-3018-B160-A623E4D77C6E}"/>
              </a:ext>
            </a:extLst>
          </p:cNvPr>
          <p:cNvSpPr txBox="1"/>
          <p:nvPr/>
        </p:nvSpPr>
        <p:spPr>
          <a:xfrm>
            <a:off x="6814298" y="935930"/>
            <a:ext cx="2006973" cy="461665"/>
          </a:xfrm>
          <a:prstGeom prst="rect">
            <a:avLst/>
          </a:prstGeom>
          <a:noFill/>
        </p:spPr>
        <p:txBody>
          <a:bodyPr wrap="square">
            <a:spAutoFit/>
          </a:bodyPr>
          <a:lstStyle/>
          <a:p>
            <a:r>
              <a:rPr lang="bn-IN" sz="2400" dirty="0">
                <a:solidFill>
                  <a:srgbClr val="FFC000"/>
                </a:solidFill>
                <a:effectLst/>
                <a:ea typeface="Times New Roman" panose="02020603050405020304" pitchFamily="18" charset="0"/>
                <a:cs typeface="SutonnyOMJ" panose="01010600010101010101" pitchFamily="2" charset="0"/>
              </a:rPr>
              <a:t>ব্যবসায়ের কার্যাবলি </a:t>
            </a:r>
            <a:endParaRPr lang="en-US" dirty="0"/>
          </a:p>
        </p:txBody>
      </p:sp>
      <p:pic>
        <p:nvPicPr>
          <p:cNvPr id="23" name="Picture 22">
            <a:extLst>
              <a:ext uri="{FF2B5EF4-FFF2-40B4-BE49-F238E27FC236}">
                <a16:creationId xmlns:a16="http://schemas.microsoft.com/office/drawing/2014/main" id="{55DF9A58-ECE3-0E24-3A1F-97D91F784A88}"/>
              </a:ext>
            </a:extLst>
          </p:cNvPr>
          <p:cNvPicPr>
            <a:picLocks noChangeAspect="1"/>
          </p:cNvPicPr>
          <p:nvPr/>
        </p:nvPicPr>
        <p:blipFill>
          <a:blip r:embed="rId3">
            <a:extLst>
              <a:ext uri="{28A0092B-C50C-407E-A947-70E740481C1C}">
                <a14:useLocalDpi xmlns:a14="http://schemas.microsoft.com/office/drawing/2010/main" val="0"/>
              </a:ext>
            </a:extLst>
          </a:blip>
          <a:srcRect t="11647" b="11050"/>
          <a:stretch>
            <a:fillRect/>
          </a:stretch>
        </p:blipFill>
        <p:spPr>
          <a:xfrm>
            <a:off x="8008453" y="2475247"/>
            <a:ext cx="4183547" cy="234170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25" name="TextBox 24">
            <a:extLst>
              <a:ext uri="{FF2B5EF4-FFF2-40B4-BE49-F238E27FC236}">
                <a16:creationId xmlns:a16="http://schemas.microsoft.com/office/drawing/2014/main" id="{024235EE-5CC6-10B1-0AD8-2E65F5E93458}"/>
              </a:ext>
            </a:extLst>
          </p:cNvPr>
          <p:cNvSpPr txBox="1"/>
          <p:nvPr/>
        </p:nvSpPr>
        <p:spPr>
          <a:xfrm>
            <a:off x="8942294" y="3942271"/>
            <a:ext cx="2591921" cy="461665"/>
          </a:xfrm>
          <a:prstGeom prst="rect">
            <a:avLst/>
          </a:prstGeom>
          <a:noFill/>
        </p:spPr>
        <p:txBody>
          <a:bodyPr wrap="square">
            <a:spAutoFit/>
          </a:bodyPr>
          <a:lstStyle/>
          <a:p>
            <a:r>
              <a:rPr lang="bn-IN" sz="2400" kern="100" dirty="0">
                <a:solidFill>
                  <a:srgbClr val="FFFF00"/>
                </a:solidFill>
                <a:effectLst/>
                <a:ea typeface="Times New Roman" panose="02020603050405020304" pitchFamily="18" charset="0"/>
                <a:cs typeface="SutonnyOMJ" panose="01010600010101010101" pitchFamily="2" charset="0"/>
              </a:rPr>
              <a:t>কাঁচামাল ও উপকরণ ক্রয় </a:t>
            </a:r>
            <a:endParaRPr lang="en-US" dirty="0"/>
          </a:p>
        </p:txBody>
      </p:sp>
      <p:pic>
        <p:nvPicPr>
          <p:cNvPr id="27" name="Picture 26">
            <a:extLst>
              <a:ext uri="{FF2B5EF4-FFF2-40B4-BE49-F238E27FC236}">
                <a16:creationId xmlns:a16="http://schemas.microsoft.com/office/drawing/2014/main" id="{44128E65-9FD5-C280-C95E-6D8EAF7876D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50149" y="4538173"/>
            <a:ext cx="3697726" cy="2218635"/>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29" name="TextBox 28">
            <a:extLst>
              <a:ext uri="{FF2B5EF4-FFF2-40B4-BE49-F238E27FC236}">
                <a16:creationId xmlns:a16="http://schemas.microsoft.com/office/drawing/2014/main" id="{561DBF86-7842-D19F-366B-ECBE7BE8D6A3}"/>
              </a:ext>
            </a:extLst>
          </p:cNvPr>
          <p:cNvSpPr txBox="1"/>
          <p:nvPr/>
        </p:nvSpPr>
        <p:spPr>
          <a:xfrm>
            <a:off x="7026279" y="4816953"/>
            <a:ext cx="1242989" cy="461665"/>
          </a:xfrm>
          <a:prstGeom prst="rect">
            <a:avLst/>
          </a:prstGeom>
          <a:noFill/>
        </p:spPr>
        <p:txBody>
          <a:bodyPr wrap="square">
            <a:spAutoFit/>
          </a:bodyPr>
          <a:lstStyle/>
          <a:p>
            <a:r>
              <a:rPr lang="bn-IN" sz="2400" kern="100" dirty="0">
                <a:solidFill>
                  <a:srgbClr val="FF0000"/>
                </a:solidFill>
                <a:effectLst/>
                <a:ea typeface="Times New Roman" panose="02020603050405020304" pitchFamily="18" charset="0"/>
                <a:cs typeface="SutonnyOMJ" panose="01010600010101010101" pitchFamily="2" charset="0"/>
              </a:rPr>
              <a:t>উৎপাদন </a:t>
            </a:r>
            <a:endParaRPr lang="en-US" dirty="0">
              <a:solidFill>
                <a:srgbClr val="FF0000"/>
              </a:solidFill>
            </a:endParaRPr>
          </a:p>
        </p:txBody>
      </p:sp>
    </p:spTree>
    <p:extLst>
      <p:ext uri="{BB962C8B-B14F-4D97-AF65-F5344CB8AC3E}">
        <p14:creationId xmlns:p14="http://schemas.microsoft.com/office/powerpoint/2010/main" val="18627658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barn(inVertical)">
                                      <p:cBhvr>
                                        <p:cTn id="14" dur="500"/>
                                        <p:tgtEl>
                                          <p:spTgt spid="21"/>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fill="hold"/>
                                        <p:tgtEl>
                                          <p:spTgt spid="7"/>
                                        </p:tgtEl>
                                        <p:attrNameLst>
                                          <p:attrName>ppt_x</p:attrName>
                                        </p:attrNameLst>
                                      </p:cBhvr>
                                      <p:tavLst>
                                        <p:tav tm="0">
                                          <p:val>
                                            <p:strVal val="#ppt_x"/>
                                          </p:val>
                                        </p:tav>
                                        <p:tav tm="100000">
                                          <p:val>
                                            <p:strVal val="#ppt_x"/>
                                          </p:val>
                                        </p:tav>
                                      </p:tavLst>
                                    </p:anim>
                                    <p:anim calcmode="lin" valueType="num">
                                      <p:cBhvr additive="base">
                                        <p:cTn id="27"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23"/>
                                        </p:tgtEl>
                                        <p:attrNameLst>
                                          <p:attrName>style.visibility</p:attrName>
                                        </p:attrNameLst>
                                      </p:cBhvr>
                                      <p:to>
                                        <p:strVal val="visible"/>
                                      </p:to>
                                    </p:set>
                                    <p:anim calcmode="lin" valueType="num">
                                      <p:cBhvr additive="base">
                                        <p:cTn id="32" dur="500" fill="hold"/>
                                        <p:tgtEl>
                                          <p:spTgt spid="23"/>
                                        </p:tgtEl>
                                        <p:attrNameLst>
                                          <p:attrName>ppt_x</p:attrName>
                                        </p:attrNameLst>
                                      </p:cBhvr>
                                      <p:tavLst>
                                        <p:tav tm="0">
                                          <p:val>
                                            <p:strVal val="#ppt_x"/>
                                          </p:val>
                                        </p:tav>
                                        <p:tav tm="100000">
                                          <p:val>
                                            <p:strVal val="#ppt_x"/>
                                          </p:val>
                                        </p:tav>
                                      </p:tavLst>
                                    </p:anim>
                                    <p:anim calcmode="lin" valueType="num">
                                      <p:cBhvr additive="base">
                                        <p:cTn id="33"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fade">
                                      <p:cBhvr>
                                        <p:cTn id="38" dur="1000"/>
                                        <p:tgtEl>
                                          <p:spTgt spid="25"/>
                                        </p:tgtEl>
                                      </p:cBhvr>
                                    </p:animEffect>
                                    <p:anim calcmode="lin" valueType="num">
                                      <p:cBhvr>
                                        <p:cTn id="39" dur="1000" fill="hold"/>
                                        <p:tgtEl>
                                          <p:spTgt spid="25"/>
                                        </p:tgtEl>
                                        <p:attrNameLst>
                                          <p:attrName>ppt_x</p:attrName>
                                        </p:attrNameLst>
                                      </p:cBhvr>
                                      <p:tavLst>
                                        <p:tav tm="0">
                                          <p:val>
                                            <p:strVal val="#ppt_x"/>
                                          </p:val>
                                        </p:tav>
                                        <p:tav tm="100000">
                                          <p:val>
                                            <p:strVal val="#ppt_x"/>
                                          </p:val>
                                        </p:tav>
                                      </p:tavLst>
                                    </p:anim>
                                    <p:anim calcmode="lin" valueType="num">
                                      <p:cBhvr>
                                        <p:cTn id="40"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fade">
                                      <p:cBhvr>
                                        <p:cTn id="45" dur="1000"/>
                                        <p:tgtEl>
                                          <p:spTgt spid="11"/>
                                        </p:tgtEl>
                                      </p:cBhvr>
                                    </p:animEffect>
                                    <p:anim calcmode="lin" valueType="num">
                                      <p:cBhvr>
                                        <p:cTn id="46" dur="1000" fill="hold"/>
                                        <p:tgtEl>
                                          <p:spTgt spid="11"/>
                                        </p:tgtEl>
                                        <p:attrNameLst>
                                          <p:attrName>ppt_x</p:attrName>
                                        </p:attrNameLst>
                                      </p:cBhvr>
                                      <p:tavLst>
                                        <p:tav tm="0">
                                          <p:val>
                                            <p:strVal val="#ppt_x"/>
                                          </p:val>
                                        </p:tav>
                                        <p:tav tm="100000">
                                          <p:val>
                                            <p:strVal val="#ppt_x"/>
                                          </p:val>
                                        </p:tav>
                                      </p:tavLst>
                                    </p:anim>
                                    <p:anim calcmode="lin" valueType="num">
                                      <p:cBhvr>
                                        <p:cTn id="47"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additive="base">
                                        <p:cTn id="52" dur="500" fill="hold"/>
                                        <p:tgtEl>
                                          <p:spTgt spid="13"/>
                                        </p:tgtEl>
                                        <p:attrNameLst>
                                          <p:attrName>ppt_x</p:attrName>
                                        </p:attrNameLst>
                                      </p:cBhvr>
                                      <p:tavLst>
                                        <p:tav tm="0">
                                          <p:val>
                                            <p:strVal val="#ppt_x"/>
                                          </p:val>
                                        </p:tav>
                                        <p:tav tm="100000">
                                          <p:val>
                                            <p:strVal val="#ppt_x"/>
                                          </p:val>
                                        </p:tav>
                                      </p:tavLst>
                                    </p:anim>
                                    <p:anim calcmode="lin" valueType="num">
                                      <p:cBhvr additive="base">
                                        <p:cTn id="53"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2" presetClass="entr" presetSubtype="4" fill="hold" nodeType="clickEffect">
                                  <p:stCondLst>
                                    <p:cond delay="0"/>
                                  </p:stCondLst>
                                  <p:childTnLst>
                                    <p:set>
                                      <p:cBhvr>
                                        <p:cTn id="57" dur="1" fill="hold">
                                          <p:stCondLst>
                                            <p:cond delay="0"/>
                                          </p:stCondLst>
                                        </p:cTn>
                                        <p:tgtEl>
                                          <p:spTgt spid="27"/>
                                        </p:tgtEl>
                                        <p:attrNameLst>
                                          <p:attrName>style.visibility</p:attrName>
                                        </p:attrNameLst>
                                      </p:cBhvr>
                                      <p:to>
                                        <p:strVal val="visible"/>
                                      </p:to>
                                    </p:set>
                                    <p:animEffect transition="in" filter="wipe(down)">
                                      <p:cBhvr>
                                        <p:cTn id="58" dur="500"/>
                                        <p:tgtEl>
                                          <p:spTgt spid="27"/>
                                        </p:tgtEl>
                                      </p:cBhvr>
                                    </p:animEffect>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29"/>
                                        </p:tgtEl>
                                        <p:attrNameLst>
                                          <p:attrName>style.visibility</p:attrName>
                                        </p:attrNameLst>
                                      </p:cBhvr>
                                      <p:to>
                                        <p:strVal val="visible"/>
                                      </p:to>
                                    </p:set>
                                    <p:animEffect transition="in" filter="fade">
                                      <p:cBhvr>
                                        <p:cTn id="63" dur="1000"/>
                                        <p:tgtEl>
                                          <p:spTgt spid="29"/>
                                        </p:tgtEl>
                                      </p:cBhvr>
                                    </p:animEffect>
                                    <p:anim calcmode="lin" valueType="num">
                                      <p:cBhvr>
                                        <p:cTn id="64" dur="1000" fill="hold"/>
                                        <p:tgtEl>
                                          <p:spTgt spid="29"/>
                                        </p:tgtEl>
                                        <p:attrNameLst>
                                          <p:attrName>ppt_x</p:attrName>
                                        </p:attrNameLst>
                                      </p:cBhvr>
                                      <p:tavLst>
                                        <p:tav tm="0">
                                          <p:val>
                                            <p:strVal val="#ppt_x"/>
                                          </p:val>
                                        </p:tav>
                                        <p:tav tm="100000">
                                          <p:val>
                                            <p:strVal val="#ppt_x"/>
                                          </p:val>
                                        </p:tav>
                                      </p:tavLst>
                                    </p:anim>
                                    <p:anim calcmode="lin" valueType="num">
                                      <p:cBhvr>
                                        <p:cTn id="65"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15"/>
                                        </p:tgtEl>
                                        <p:attrNameLst>
                                          <p:attrName>style.visibility</p:attrName>
                                        </p:attrNameLst>
                                      </p:cBhvr>
                                      <p:to>
                                        <p:strVal val="visible"/>
                                      </p:to>
                                    </p:set>
                                    <p:animEffect transition="in" filter="fade">
                                      <p:cBhvr>
                                        <p:cTn id="70" dur="1000"/>
                                        <p:tgtEl>
                                          <p:spTgt spid="15"/>
                                        </p:tgtEl>
                                      </p:cBhvr>
                                    </p:animEffect>
                                    <p:anim calcmode="lin" valueType="num">
                                      <p:cBhvr>
                                        <p:cTn id="71" dur="1000" fill="hold"/>
                                        <p:tgtEl>
                                          <p:spTgt spid="15"/>
                                        </p:tgtEl>
                                        <p:attrNameLst>
                                          <p:attrName>ppt_x</p:attrName>
                                        </p:attrNameLst>
                                      </p:cBhvr>
                                      <p:tavLst>
                                        <p:tav tm="0">
                                          <p:val>
                                            <p:strVal val="#ppt_x"/>
                                          </p:val>
                                        </p:tav>
                                        <p:tav tm="100000">
                                          <p:val>
                                            <p:strVal val="#ppt_x"/>
                                          </p:val>
                                        </p:tav>
                                      </p:tavLst>
                                    </p:anim>
                                    <p:anim calcmode="lin" valueType="num">
                                      <p:cBhvr>
                                        <p:cTn id="72"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16" presetClass="entr" presetSubtype="21" fill="hold" grpId="0" nodeType="clickEffect">
                                  <p:stCondLst>
                                    <p:cond delay="0"/>
                                  </p:stCondLst>
                                  <p:childTnLst>
                                    <p:set>
                                      <p:cBhvr>
                                        <p:cTn id="76" dur="1" fill="hold">
                                          <p:stCondLst>
                                            <p:cond delay="0"/>
                                          </p:stCondLst>
                                        </p:cTn>
                                        <p:tgtEl>
                                          <p:spTgt spid="17"/>
                                        </p:tgtEl>
                                        <p:attrNameLst>
                                          <p:attrName>style.visibility</p:attrName>
                                        </p:attrNameLst>
                                      </p:cBhvr>
                                      <p:to>
                                        <p:strVal val="visible"/>
                                      </p:to>
                                    </p:set>
                                    <p:animEffect transition="in" filter="barn(inVertical)">
                                      <p:cBhvr>
                                        <p:cTn id="77" dur="500"/>
                                        <p:tgtEl>
                                          <p:spTgt spid="17"/>
                                        </p:tgtEl>
                                      </p:cBhvr>
                                    </p:animEffect>
                                  </p:childTnLst>
                                </p:cTn>
                              </p:par>
                            </p:childTnLst>
                          </p:cTn>
                        </p:par>
                      </p:childTnLst>
                    </p:cTn>
                  </p:par>
                  <p:par>
                    <p:cTn id="78" fill="hold">
                      <p:stCondLst>
                        <p:cond delay="indefinite"/>
                      </p:stCondLst>
                      <p:childTnLst>
                        <p:par>
                          <p:cTn id="79" fill="hold">
                            <p:stCondLst>
                              <p:cond delay="0"/>
                            </p:stCondLst>
                            <p:childTnLst>
                              <p:par>
                                <p:cTn id="80" presetID="2" presetClass="entr" presetSubtype="4" fill="hold" grpId="0" nodeType="clickEffect">
                                  <p:stCondLst>
                                    <p:cond delay="0"/>
                                  </p:stCondLst>
                                  <p:childTnLst>
                                    <p:set>
                                      <p:cBhvr>
                                        <p:cTn id="81" dur="1" fill="hold">
                                          <p:stCondLst>
                                            <p:cond delay="0"/>
                                          </p:stCondLst>
                                        </p:cTn>
                                        <p:tgtEl>
                                          <p:spTgt spid="9"/>
                                        </p:tgtEl>
                                        <p:attrNameLst>
                                          <p:attrName>style.visibility</p:attrName>
                                        </p:attrNameLst>
                                      </p:cBhvr>
                                      <p:to>
                                        <p:strVal val="visible"/>
                                      </p:to>
                                    </p:set>
                                    <p:anim calcmode="lin" valueType="num">
                                      <p:cBhvr additive="base">
                                        <p:cTn id="82" dur="500" fill="hold"/>
                                        <p:tgtEl>
                                          <p:spTgt spid="9"/>
                                        </p:tgtEl>
                                        <p:attrNameLst>
                                          <p:attrName>ppt_x</p:attrName>
                                        </p:attrNameLst>
                                      </p:cBhvr>
                                      <p:tavLst>
                                        <p:tav tm="0">
                                          <p:val>
                                            <p:strVal val="#ppt_x"/>
                                          </p:val>
                                        </p:tav>
                                        <p:tav tm="100000">
                                          <p:val>
                                            <p:strVal val="#ppt_x"/>
                                          </p:val>
                                        </p:tav>
                                      </p:tavLst>
                                    </p:anim>
                                    <p:anim calcmode="lin" valueType="num">
                                      <p:cBhvr additive="base">
                                        <p:cTn id="83"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p:bldP spid="11" grpId="0"/>
      <p:bldP spid="13" grpId="0"/>
      <p:bldP spid="15" grpId="0"/>
      <p:bldP spid="17" grpId="0"/>
      <p:bldP spid="21" grpId="0"/>
      <p:bldP spid="25" grpId="0"/>
      <p:bldP spid="2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5E68F8A-86ED-E059-BA2E-A48A1FF6B74A}"/>
              </a:ext>
            </a:extLst>
          </p:cNvPr>
          <p:cNvSpPr txBox="1"/>
          <p:nvPr/>
        </p:nvSpPr>
        <p:spPr>
          <a:xfrm>
            <a:off x="453838" y="252363"/>
            <a:ext cx="1818715" cy="400110"/>
          </a:xfrm>
          <a:prstGeom prst="rect">
            <a:avLst/>
          </a:prstGeom>
          <a:noFill/>
        </p:spPr>
        <p:txBody>
          <a:bodyPr wrap="square">
            <a:spAutoFit/>
          </a:bodyPr>
          <a:lstStyle/>
          <a:p>
            <a:pPr marL="0" marR="0" algn="just">
              <a:lnSpc>
                <a:spcPct val="100000"/>
              </a:lnSpc>
              <a:spcAft>
                <a:spcPts val="800"/>
              </a:spcAft>
              <a:buNone/>
            </a:pPr>
            <a:r>
              <a:rPr lang="bn-IN" sz="2000" u="sng" kern="100" dirty="0">
                <a:solidFill>
                  <a:srgbClr val="FFFF00"/>
                </a:solidFill>
                <a:effectLst/>
                <a:ea typeface="Times New Roman" panose="02020603050405020304" pitchFamily="18" charset="0"/>
                <a:cs typeface="SutonnyOMJ" panose="01010600010101010101" pitchFamily="2" charset="0"/>
              </a:rPr>
              <a:t>বিক্রয় (</a:t>
            </a:r>
            <a:r>
              <a:rPr lang="en-IN" sz="2000" u="sng" kern="100" dirty="0">
                <a:solidFill>
                  <a:srgbClr val="FFFF00"/>
                </a:solidFill>
                <a:effectLst/>
                <a:ea typeface="Times New Roman" panose="02020603050405020304" pitchFamily="18" charset="0"/>
                <a:cs typeface="Vrinda"/>
              </a:rPr>
              <a:t>Selling):</a:t>
            </a:r>
            <a:endParaRPr lang="en-US" sz="1400" u="sng" kern="100" dirty="0">
              <a:solidFill>
                <a:srgbClr val="FFFF00"/>
              </a:solidFill>
              <a:effectLst/>
              <a:latin typeface="Aptos" panose="02110004020202020204"/>
              <a:ea typeface="Times New Roman" panose="02020603050405020304" pitchFamily="18" charset="0"/>
              <a:cs typeface="Vrinda"/>
            </a:endParaRPr>
          </a:p>
        </p:txBody>
      </p:sp>
      <p:sp>
        <p:nvSpPr>
          <p:cNvPr id="6" name="TextBox 5">
            <a:extLst>
              <a:ext uri="{FF2B5EF4-FFF2-40B4-BE49-F238E27FC236}">
                <a16:creationId xmlns:a16="http://schemas.microsoft.com/office/drawing/2014/main" id="{1B974DF4-F384-5AB2-7F0F-D2F931F1DAF7}"/>
              </a:ext>
            </a:extLst>
          </p:cNvPr>
          <p:cNvSpPr txBox="1"/>
          <p:nvPr/>
        </p:nvSpPr>
        <p:spPr>
          <a:xfrm>
            <a:off x="453837" y="652473"/>
            <a:ext cx="6592421" cy="707886"/>
          </a:xfrm>
          <a:prstGeom prst="rect">
            <a:avLst/>
          </a:prstGeom>
          <a:noFill/>
        </p:spPr>
        <p:txBody>
          <a:bodyPr wrap="square">
            <a:spAutoFit/>
          </a:bodyPr>
          <a:lstStyle/>
          <a:p>
            <a:r>
              <a:rPr lang="bn-IN" sz="2000" dirty="0">
                <a:effectLst/>
                <a:ea typeface="Times New Roman" panose="02020603050405020304" pitchFamily="18" charset="0"/>
                <a:cs typeface="SutonnyOMJ" panose="01010600010101010101" pitchFamily="2" charset="0"/>
              </a:rPr>
              <a:t>নির্দিষ্ট মূল্যের বিনিময়ে কোনো কিছুর মালিকানা হস্তান্তর করাকে বিক্রয় বলে। ব্যবসায়ী তার সংগৃহীত বা তৈরিকৃত পণ্য ন্যায্য মূল্যে বিক্রি করে অর্থ উপার্জন করেন। </a:t>
            </a:r>
            <a:endParaRPr lang="en-US" sz="2000" dirty="0"/>
          </a:p>
        </p:txBody>
      </p:sp>
      <p:sp>
        <p:nvSpPr>
          <p:cNvPr id="10" name="TextBox 9">
            <a:extLst>
              <a:ext uri="{FF2B5EF4-FFF2-40B4-BE49-F238E27FC236}">
                <a16:creationId xmlns:a16="http://schemas.microsoft.com/office/drawing/2014/main" id="{6B583D46-0FD2-E5F1-E024-0D4440A88653}"/>
              </a:ext>
            </a:extLst>
          </p:cNvPr>
          <p:cNvSpPr txBox="1"/>
          <p:nvPr/>
        </p:nvSpPr>
        <p:spPr>
          <a:xfrm>
            <a:off x="453837" y="1498099"/>
            <a:ext cx="2706222" cy="400110"/>
          </a:xfrm>
          <a:prstGeom prst="rect">
            <a:avLst/>
          </a:prstGeom>
          <a:noFill/>
        </p:spPr>
        <p:txBody>
          <a:bodyPr wrap="square">
            <a:spAutoFit/>
          </a:bodyPr>
          <a:lstStyle/>
          <a:p>
            <a:pPr marL="0" marR="0" algn="just">
              <a:lnSpc>
                <a:spcPct val="100000"/>
              </a:lnSpc>
              <a:spcAft>
                <a:spcPts val="800"/>
              </a:spcAft>
              <a:buNone/>
            </a:pPr>
            <a:r>
              <a:rPr lang="bn-IN" sz="2000" u="sng" kern="100" dirty="0">
                <a:solidFill>
                  <a:srgbClr val="FFFF00"/>
                </a:solidFill>
                <a:effectLst/>
                <a:ea typeface="Times New Roman" panose="02020603050405020304" pitchFamily="18" charset="0"/>
                <a:cs typeface="SutonnyOMJ" panose="01010600010101010101" pitchFamily="2" charset="0"/>
              </a:rPr>
              <a:t>অর্থসংস্থান (</a:t>
            </a:r>
            <a:r>
              <a:rPr lang="en-IN" sz="2000" u="sng" kern="100" dirty="0">
                <a:solidFill>
                  <a:srgbClr val="FFFF00"/>
                </a:solidFill>
                <a:effectLst/>
                <a:ea typeface="Times New Roman" panose="02020603050405020304" pitchFamily="18" charset="0"/>
                <a:cs typeface="Vrinda"/>
              </a:rPr>
              <a:t>Financing):</a:t>
            </a:r>
            <a:endParaRPr lang="en-US" sz="1400" u="sng" kern="100" dirty="0">
              <a:solidFill>
                <a:srgbClr val="FFFF00"/>
              </a:solidFill>
              <a:effectLst/>
              <a:latin typeface="Aptos" panose="02110004020202020204"/>
              <a:ea typeface="Times New Roman" panose="02020603050405020304" pitchFamily="18" charset="0"/>
              <a:cs typeface="Vrinda"/>
            </a:endParaRPr>
          </a:p>
        </p:txBody>
      </p:sp>
      <p:sp>
        <p:nvSpPr>
          <p:cNvPr id="14" name="TextBox 13">
            <a:extLst>
              <a:ext uri="{FF2B5EF4-FFF2-40B4-BE49-F238E27FC236}">
                <a16:creationId xmlns:a16="http://schemas.microsoft.com/office/drawing/2014/main" id="{C3C04469-2AAB-0116-E9E5-14962BA14316}"/>
              </a:ext>
            </a:extLst>
          </p:cNvPr>
          <p:cNvSpPr txBox="1"/>
          <p:nvPr/>
        </p:nvSpPr>
        <p:spPr>
          <a:xfrm>
            <a:off x="453837" y="1868597"/>
            <a:ext cx="6098240" cy="1015663"/>
          </a:xfrm>
          <a:prstGeom prst="rect">
            <a:avLst/>
          </a:prstGeom>
          <a:noFill/>
        </p:spPr>
        <p:txBody>
          <a:bodyPr wrap="square">
            <a:spAutoFit/>
          </a:bodyPr>
          <a:lstStyle/>
          <a:p>
            <a:pPr algn="just"/>
            <a:r>
              <a:rPr lang="bn-IN" sz="2000" kern="100" dirty="0">
                <a:effectLst/>
                <a:latin typeface="+mn-lt"/>
                <a:ea typeface="Times New Roman" panose="02020603050405020304" pitchFamily="18" charset="0"/>
                <a:cs typeface="SutonnyOMJ" panose="01010600010101010101" pitchFamily="2" charset="0"/>
              </a:rPr>
              <a:t>ব্যবসায়ের কাজ পরিচালনার জন্য প্রয়োজনীয় অর্থ সংগ্রহ ও এর সঠিক ব্যবহারকে অর্থসংস্থান বলা হয়। অর্থ বা মূলধনকে ব্যবসায়ের জীবনীশক্তি বা প্রাণ বলা হয়। ব্যবসায়ে স্থায়ী (</a:t>
            </a:r>
            <a:r>
              <a:rPr lang="en-IN" sz="2000" kern="100" dirty="0">
                <a:effectLst/>
                <a:latin typeface="+mn-lt"/>
                <a:ea typeface="Times New Roman" panose="02020603050405020304" pitchFamily="18" charset="0"/>
                <a:cs typeface="Vrinda"/>
              </a:rPr>
              <a:t>Fixed) </a:t>
            </a:r>
            <a:r>
              <a:rPr lang="bn-IN" sz="2000" kern="100" dirty="0">
                <a:effectLst/>
                <a:latin typeface="+mn-lt"/>
                <a:ea typeface="Times New Roman" panose="02020603050405020304" pitchFamily="18" charset="0"/>
                <a:cs typeface="SutonnyOMJ" panose="01010600010101010101" pitchFamily="2" charset="0"/>
              </a:rPr>
              <a:t>ও চলতি (</a:t>
            </a:r>
            <a:r>
              <a:rPr lang="en-IN" sz="2000" kern="100" dirty="0">
                <a:effectLst/>
                <a:latin typeface="+mn-lt"/>
                <a:ea typeface="Times New Roman" panose="02020603050405020304" pitchFamily="18" charset="0"/>
                <a:cs typeface="Vrinda"/>
              </a:rPr>
              <a:t>Current) </a:t>
            </a:r>
            <a:endParaRPr lang="en-US" sz="2000" dirty="0"/>
          </a:p>
        </p:txBody>
      </p:sp>
      <p:sp>
        <p:nvSpPr>
          <p:cNvPr id="18" name="TextBox 17">
            <a:extLst>
              <a:ext uri="{FF2B5EF4-FFF2-40B4-BE49-F238E27FC236}">
                <a16:creationId xmlns:a16="http://schemas.microsoft.com/office/drawing/2014/main" id="{05BFB2A6-20FF-CFCB-C221-CB3DD0BAF991}"/>
              </a:ext>
            </a:extLst>
          </p:cNvPr>
          <p:cNvSpPr txBox="1"/>
          <p:nvPr/>
        </p:nvSpPr>
        <p:spPr>
          <a:xfrm>
            <a:off x="453837" y="3017302"/>
            <a:ext cx="3634069" cy="461665"/>
          </a:xfrm>
          <a:prstGeom prst="rect">
            <a:avLst/>
          </a:prstGeom>
          <a:noFill/>
        </p:spPr>
        <p:txBody>
          <a:bodyPr wrap="square">
            <a:spAutoFit/>
          </a:bodyPr>
          <a:lstStyle/>
          <a:p>
            <a:pPr marL="0" marR="0" algn="just">
              <a:lnSpc>
                <a:spcPct val="100000"/>
              </a:lnSpc>
              <a:spcAft>
                <a:spcPts val="800"/>
              </a:spcAft>
              <a:buNone/>
            </a:pPr>
            <a:r>
              <a:rPr lang="bn-IN" sz="2000" u="sng" kern="100" dirty="0">
                <a:solidFill>
                  <a:srgbClr val="FFFF00"/>
                </a:solidFill>
                <a:effectLst/>
                <a:ea typeface="Times New Roman" panose="02020603050405020304" pitchFamily="18" charset="0"/>
                <a:cs typeface="SutonnyOMJ" panose="01010600010101010101" pitchFamily="2" charset="0"/>
              </a:rPr>
              <a:t>মোড়কিকরণ (</a:t>
            </a:r>
            <a:r>
              <a:rPr lang="en-IN" sz="2400" u="sng" kern="100" dirty="0">
                <a:solidFill>
                  <a:srgbClr val="FFFF00"/>
                </a:solidFill>
                <a:effectLst/>
                <a:ea typeface="Times New Roman" panose="02020603050405020304" pitchFamily="18" charset="0"/>
                <a:cs typeface="Vrinda"/>
              </a:rPr>
              <a:t>Packaging</a:t>
            </a:r>
            <a:r>
              <a:rPr lang="en-IN" sz="2000" u="sng" kern="100" dirty="0">
                <a:solidFill>
                  <a:srgbClr val="FFFF00"/>
                </a:solidFill>
                <a:effectLst/>
                <a:ea typeface="Times New Roman" panose="02020603050405020304" pitchFamily="18" charset="0"/>
                <a:cs typeface="Vrinda"/>
              </a:rPr>
              <a:t>):</a:t>
            </a:r>
            <a:endParaRPr lang="en-US" sz="1400" u="sng" kern="100" dirty="0">
              <a:solidFill>
                <a:srgbClr val="FFFF00"/>
              </a:solidFill>
              <a:effectLst/>
              <a:latin typeface="Aptos" panose="02110004020202020204"/>
              <a:ea typeface="Times New Roman" panose="02020603050405020304" pitchFamily="18" charset="0"/>
              <a:cs typeface="Vrinda"/>
            </a:endParaRPr>
          </a:p>
        </p:txBody>
      </p:sp>
      <p:sp>
        <p:nvSpPr>
          <p:cNvPr id="22" name="TextBox 21">
            <a:extLst>
              <a:ext uri="{FF2B5EF4-FFF2-40B4-BE49-F238E27FC236}">
                <a16:creationId xmlns:a16="http://schemas.microsoft.com/office/drawing/2014/main" id="{6A430B0E-5CFD-DE40-C5A1-C369BD5E1592}"/>
              </a:ext>
            </a:extLst>
          </p:cNvPr>
          <p:cNvSpPr txBox="1"/>
          <p:nvPr/>
        </p:nvSpPr>
        <p:spPr>
          <a:xfrm>
            <a:off x="373160" y="3510113"/>
            <a:ext cx="6098240" cy="1015663"/>
          </a:xfrm>
          <a:prstGeom prst="rect">
            <a:avLst/>
          </a:prstGeom>
          <a:noFill/>
        </p:spPr>
        <p:txBody>
          <a:bodyPr wrap="square">
            <a:spAutoFit/>
          </a:bodyPr>
          <a:lstStyle/>
          <a:p>
            <a:pPr algn="just"/>
            <a:r>
              <a:rPr lang="bn-IN" sz="2000" dirty="0">
                <a:effectLst/>
                <a:ea typeface="Times New Roman" panose="02020603050405020304" pitchFamily="18" charset="0"/>
                <a:cs typeface="SutonnyOMJ" panose="01010600010101010101" pitchFamily="2" charset="0"/>
              </a:rPr>
              <a:t>আকর্ষণীয়ভাবে ক্রেতাদের কাছে উপস্থাপনের জন্য পণ্যকে কোনো কিছু দিয়ে আবৃত করাকে মোড়কিকরণ বলা হয়। খাদ্য মান সুরক্ষায় মোড়কিকরণ কালগত উপযোগ সৃষ্টিতে ভূমিকা রাখে। </a:t>
            </a:r>
            <a:endParaRPr lang="en-US" sz="2000" dirty="0"/>
          </a:p>
        </p:txBody>
      </p:sp>
      <p:pic>
        <p:nvPicPr>
          <p:cNvPr id="26" name="Picture 25">
            <a:extLst>
              <a:ext uri="{FF2B5EF4-FFF2-40B4-BE49-F238E27FC236}">
                <a16:creationId xmlns:a16="http://schemas.microsoft.com/office/drawing/2014/main" id="{C81170C3-3F35-CA50-0DB0-7F04CC1C30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66342" y="29612"/>
            <a:ext cx="3325658" cy="1868597"/>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30" name="TextBox 29">
            <a:extLst>
              <a:ext uri="{FF2B5EF4-FFF2-40B4-BE49-F238E27FC236}">
                <a16:creationId xmlns:a16="http://schemas.microsoft.com/office/drawing/2014/main" id="{9024667D-3972-D4CC-8AD1-0CA21FB2A33D}"/>
              </a:ext>
            </a:extLst>
          </p:cNvPr>
          <p:cNvSpPr txBox="1"/>
          <p:nvPr/>
        </p:nvSpPr>
        <p:spPr>
          <a:xfrm>
            <a:off x="9180980" y="930158"/>
            <a:ext cx="917761" cy="523220"/>
          </a:xfrm>
          <a:prstGeom prst="rect">
            <a:avLst/>
          </a:prstGeom>
          <a:noFill/>
        </p:spPr>
        <p:txBody>
          <a:bodyPr wrap="square">
            <a:spAutoFit/>
          </a:bodyPr>
          <a:lstStyle/>
          <a:p>
            <a:r>
              <a:rPr lang="bn-IN" sz="2800" dirty="0">
                <a:solidFill>
                  <a:srgbClr val="FFFF00"/>
                </a:solidFill>
                <a:effectLst/>
                <a:ea typeface="Times New Roman" panose="02020603050405020304" pitchFamily="18" charset="0"/>
                <a:cs typeface="SutonnyOMJ" panose="01010600010101010101" pitchFamily="2" charset="0"/>
              </a:rPr>
              <a:t>বিক্রয়</a:t>
            </a:r>
            <a:endParaRPr lang="en-US" sz="2000" dirty="0">
              <a:solidFill>
                <a:srgbClr val="FFFF00"/>
              </a:solidFill>
            </a:endParaRPr>
          </a:p>
        </p:txBody>
      </p:sp>
      <p:pic>
        <p:nvPicPr>
          <p:cNvPr id="32" name="Picture 31">
            <a:extLst>
              <a:ext uri="{FF2B5EF4-FFF2-40B4-BE49-F238E27FC236}">
                <a16:creationId xmlns:a16="http://schemas.microsoft.com/office/drawing/2014/main" id="{C72D5F57-AEEC-C962-D831-5874AE9500C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90450" y="1868597"/>
            <a:ext cx="4348269" cy="22611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34" name="TextBox 33">
            <a:extLst>
              <a:ext uri="{FF2B5EF4-FFF2-40B4-BE49-F238E27FC236}">
                <a16:creationId xmlns:a16="http://schemas.microsoft.com/office/drawing/2014/main" id="{6178280B-C7CF-AA2E-28CD-9FCBA56B8EE2}"/>
              </a:ext>
            </a:extLst>
          </p:cNvPr>
          <p:cNvSpPr txBox="1"/>
          <p:nvPr/>
        </p:nvSpPr>
        <p:spPr>
          <a:xfrm>
            <a:off x="7374648" y="2422595"/>
            <a:ext cx="1361514" cy="461665"/>
          </a:xfrm>
          <a:prstGeom prst="rect">
            <a:avLst/>
          </a:prstGeom>
          <a:noFill/>
        </p:spPr>
        <p:txBody>
          <a:bodyPr wrap="square">
            <a:spAutoFit/>
          </a:bodyPr>
          <a:lstStyle/>
          <a:p>
            <a:r>
              <a:rPr lang="bn-IN" sz="2400" u="sng" kern="100" dirty="0">
                <a:solidFill>
                  <a:srgbClr val="FFFF00"/>
                </a:solidFill>
                <a:effectLst/>
                <a:ea typeface="Times New Roman" panose="02020603050405020304" pitchFamily="18" charset="0"/>
                <a:cs typeface="SutonnyOMJ" panose="01010600010101010101" pitchFamily="2" charset="0"/>
              </a:rPr>
              <a:t>অর্থসংস্থান</a:t>
            </a:r>
            <a:endParaRPr lang="en-US" sz="2000" dirty="0"/>
          </a:p>
        </p:txBody>
      </p:sp>
      <p:pic>
        <p:nvPicPr>
          <p:cNvPr id="36" name="Picture 35">
            <a:extLst>
              <a:ext uri="{FF2B5EF4-FFF2-40B4-BE49-F238E27FC236}">
                <a16:creationId xmlns:a16="http://schemas.microsoft.com/office/drawing/2014/main" id="{66B380C7-7FB1-130F-B89A-86BF1402586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64791" y="4234827"/>
            <a:ext cx="4271371" cy="2544925"/>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38" name="TextBox 37">
            <a:extLst>
              <a:ext uri="{FF2B5EF4-FFF2-40B4-BE49-F238E27FC236}">
                <a16:creationId xmlns:a16="http://schemas.microsoft.com/office/drawing/2014/main" id="{061BA260-F48C-59EB-38BE-D47242E34C74}"/>
              </a:ext>
            </a:extLst>
          </p:cNvPr>
          <p:cNvSpPr txBox="1"/>
          <p:nvPr/>
        </p:nvSpPr>
        <p:spPr>
          <a:xfrm>
            <a:off x="6855881" y="5276458"/>
            <a:ext cx="1467849" cy="461665"/>
          </a:xfrm>
          <a:prstGeom prst="rect">
            <a:avLst/>
          </a:prstGeom>
          <a:noFill/>
        </p:spPr>
        <p:txBody>
          <a:bodyPr wrap="square">
            <a:spAutoFit/>
          </a:bodyPr>
          <a:lstStyle/>
          <a:p>
            <a:r>
              <a:rPr lang="bn-IN" sz="2400" kern="100" dirty="0">
                <a:solidFill>
                  <a:srgbClr val="FF0000"/>
                </a:solidFill>
                <a:effectLst/>
                <a:ea typeface="Times New Roman" panose="02020603050405020304" pitchFamily="18" charset="0"/>
                <a:cs typeface="SutonnyOMJ" panose="01010600010101010101" pitchFamily="2" charset="0"/>
              </a:rPr>
              <a:t>মোড়কিকরণ</a:t>
            </a:r>
            <a:endParaRPr lang="en-US" sz="2000" dirty="0">
              <a:solidFill>
                <a:srgbClr val="FF0000"/>
              </a:solidFill>
            </a:endParaRPr>
          </a:p>
        </p:txBody>
      </p:sp>
    </p:spTree>
    <p:extLst>
      <p:ext uri="{BB962C8B-B14F-4D97-AF65-F5344CB8AC3E}">
        <p14:creationId xmlns:p14="http://schemas.microsoft.com/office/powerpoint/2010/main" val="20085565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0"/>
                                        </p:tgtEl>
                                        <p:attrNameLst>
                                          <p:attrName>style.visibility</p:attrName>
                                        </p:attrNameLst>
                                      </p:cBhvr>
                                      <p:to>
                                        <p:strVal val="visible"/>
                                      </p:to>
                                    </p:set>
                                    <p:animEffect transition="in" filter="barn(inVertical)">
                                      <p:cBhvr>
                                        <p:cTn id="14" dur="500"/>
                                        <p:tgtEl>
                                          <p:spTgt spid="30"/>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barn(inVertical)">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32"/>
                                        </p:tgtEl>
                                        <p:attrNameLst>
                                          <p:attrName>style.visibility</p:attrName>
                                        </p:attrNameLst>
                                      </p:cBhvr>
                                      <p:to>
                                        <p:strVal val="visible"/>
                                      </p:to>
                                    </p:set>
                                    <p:anim calcmode="lin" valueType="num">
                                      <p:cBhvr additive="base">
                                        <p:cTn id="30" dur="500" fill="hold"/>
                                        <p:tgtEl>
                                          <p:spTgt spid="32"/>
                                        </p:tgtEl>
                                        <p:attrNameLst>
                                          <p:attrName>ppt_x</p:attrName>
                                        </p:attrNameLst>
                                      </p:cBhvr>
                                      <p:tavLst>
                                        <p:tav tm="0">
                                          <p:val>
                                            <p:strVal val="#ppt_x"/>
                                          </p:val>
                                        </p:tav>
                                        <p:tav tm="100000">
                                          <p:val>
                                            <p:strVal val="#ppt_x"/>
                                          </p:val>
                                        </p:tav>
                                      </p:tavLst>
                                    </p:anim>
                                    <p:anim calcmode="lin" valueType="num">
                                      <p:cBhvr additive="base">
                                        <p:cTn id="31"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grpId="0" nodeType="clickEffect">
                                  <p:stCondLst>
                                    <p:cond delay="0"/>
                                  </p:stCondLst>
                                  <p:childTnLst>
                                    <p:set>
                                      <p:cBhvr>
                                        <p:cTn id="35" dur="1" fill="hold">
                                          <p:stCondLst>
                                            <p:cond delay="0"/>
                                          </p:stCondLst>
                                        </p:cTn>
                                        <p:tgtEl>
                                          <p:spTgt spid="34"/>
                                        </p:tgtEl>
                                        <p:attrNameLst>
                                          <p:attrName>style.visibility</p:attrName>
                                        </p:attrNameLst>
                                      </p:cBhvr>
                                      <p:to>
                                        <p:strVal val="visible"/>
                                      </p:to>
                                    </p:set>
                                    <p:animEffect transition="in" filter="barn(inVertical)">
                                      <p:cBhvr>
                                        <p:cTn id="36" dur="500"/>
                                        <p:tgtEl>
                                          <p:spTgt spid="34"/>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500" fill="hold"/>
                                        <p:tgtEl>
                                          <p:spTgt spid="10"/>
                                        </p:tgtEl>
                                        <p:attrNameLst>
                                          <p:attrName>ppt_x</p:attrName>
                                        </p:attrNameLst>
                                      </p:cBhvr>
                                      <p:tavLst>
                                        <p:tav tm="0">
                                          <p:val>
                                            <p:strVal val="#ppt_x"/>
                                          </p:val>
                                        </p:tav>
                                        <p:tav tm="100000">
                                          <p:val>
                                            <p:strVal val="#ppt_x"/>
                                          </p:val>
                                        </p:tav>
                                      </p:tavLst>
                                    </p:anim>
                                    <p:anim calcmode="lin" valueType="num">
                                      <p:cBhvr additive="base">
                                        <p:cTn id="4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barn(inVertical)">
                                      <p:cBhvr>
                                        <p:cTn id="47" dur="500"/>
                                        <p:tgtEl>
                                          <p:spTgt spid="14"/>
                                        </p:tgtEl>
                                      </p:cBhvr>
                                    </p:animEffect>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nodeType="clickEffect">
                                  <p:stCondLst>
                                    <p:cond delay="0"/>
                                  </p:stCondLst>
                                  <p:childTnLst>
                                    <p:set>
                                      <p:cBhvr>
                                        <p:cTn id="51" dur="1" fill="hold">
                                          <p:stCondLst>
                                            <p:cond delay="0"/>
                                          </p:stCondLst>
                                        </p:cTn>
                                        <p:tgtEl>
                                          <p:spTgt spid="36"/>
                                        </p:tgtEl>
                                        <p:attrNameLst>
                                          <p:attrName>style.visibility</p:attrName>
                                        </p:attrNameLst>
                                      </p:cBhvr>
                                      <p:to>
                                        <p:strVal val="visible"/>
                                      </p:to>
                                    </p:set>
                                    <p:animEffect transition="in" filter="fade">
                                      <p:cBhvr>
                                        <p:cTn id="52" dur="1000"/>
                                        <p:tgtEl>
                                          <p:spTgt spid="36"/>
                                        </p:tgtEl>
                                      </p:cBhvr>
                                    </p:animEffect>
                                    <p:anim calcmode="lin" valueType="num">
                                      <p:cBhvr>
                                        <p:cTn id="53" dur="1000" fill="hold"/>
                                        <p:tgtEl>
                                          <p:spTgt spid="36"/>
                                        </p:tgtEl>
                                        <p:attrNameLst>
                                          <p:attrName>ppt_x</p:attrName>
                                        </p:attrNameLst>
                                      </p:cBhvr>
                                      <p:tavLst>
                                        <p:tav tm="0">
                                          <p:val>
                                            <p:strVal val="#ppt_x"/>
                                          </p:val>
                                        </p:tav>
                                        <p:tav tm="100000">
                                          <p:val>
                                            <p:strVal val="#ppt_x"/>
                                          </p:val>
                                        </p:tav>
                                      </p:tavLst>
                                    </p:anim>
                                    <p:anim calcmode="lin" valueType="num">
                                      <p:cBhvr>
                                        <p:cTn id="54"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grpId="0" nodeType="clickEffect">
                                  <p:stCondLst>
                                    <p:cond delay="0"/>
                                  </p:stCondLst>
                                  <p:childTnLst>
                                    <p:set>
                                      <p:cBhvr>
                                        <p:cTn id="58" dur="1" fill="hold">
                                          <p:stCondLst>
                                            <p:cond delay="0"/>
                                          </p:stCondLst>
                                        </p:cTn>
                                        <p:tgtEl>
                                          <p:spTgt spid="38"/>
                                        </p:tgtEl>
                                        <p:attrNameLst>
                                          <p:attrName>style.visibility</p:attrName>
                                        </p:attrNameLst>
                                      </p:cBhvr>
                                      <p:to>
                                        <p:strVal val="visible"/>
                                      </p:to>
                                    </p:set>
                                    <p:animEffect transition="in" filter="barn(inVertical)">
                                      <p:cBhvr>
                                        <p:cTn id="59" dur="500"/>
                                        <p:tgtEl>
                                          <p:spTgt spid="38"/>
                                        </p:tgtEl>
                                      </p:cBhvr>
                                    </p:animEffect>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grpId="0" nodeType="clickEffect">
                                  <p:stCondLst>
                                    <p:cond delay="0"/>
                                  </p:stCondLst>
                                  <p:childTnLst>
                                    <p:set>
                                      <p:cBhvr>
                                        <p:cTn id="63" dur="1" fill="hold">
                                          <p:stCondLst>
                                            <p:cond delay="0"/>
                                          </p:stCondLst>
                                        </p:cTn>
                                        <p:tgtEl>
                                          <p:spTgt spid="18"/>
                                        </p:tgtEl>
                                        <p:attrNameLst>
                                          <p:attrName>style.visibility</p:attrName>
                                        </p:attrNameLst>
                                      </p:cBhvr>
                                      <p:to>
                                        <p:strVal val="visible"/>
                                      </p:to>
                                    </p:set>
                                    <p:anim calcmode="lin" valueType="num">
                                      <p:cBhvr additive="base">
                                        <p:cTn id="64" dur="500" fill="hold"/>
                                        <p:tgtEl>
                                          <p:spTgt spid="18"/>
                                        </p:tgtEl>
                                        <p:attrNameLst>
                                          <p:attrName>ppt_x</p:attrName>
                                        </p:attrNameLst>
                                      </p:cBhvr>
                                      <p:tavLst>
                                        <p:tav tm="0">
                                          <p:val>
                                            <p:strVal val="#ppt_x"/>
                                          </p:val>
                                        </p:tav>
                                        <p:tav tm="100000">
                                          <p:val>
                                            <p:strVal val="#ppt_x"/>
                                          </p:val>
                                        </p:tav>
                                      </p:tavLst>
                                    </p:anim>
                                    <p:anim calcmode="lin" valueType="num">
                                      <p:cBhvr additive="base">
                                        <p:cTn id="65"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22"/>
                                        </p:tgtEl>
                                        <p:attrNameLst>
                                          <p:attrName>style.visibility</p:attrName>
                                        </p:attrNameLst>
                                      </p:cBhvr>
                                      <p:to>
                                        <p:strVal val="visible"/>
                                      </p:to>
                                    </p:set>
                                    <p:animEffect transition="in" filter="fade">
                                      <p:cBhvr>
                                        <p:cTn id="70" dur="1000"/>
                                        <p:tgtEl>
                                          <p:spTgt spid="22"/>
                                        </p:tgtEl>
                                      </p:cBhvr>
                                    </p:animEffect>
                                    <p:anim calcmode="lin" valueType="num">
                                      <p:cBhvr>
                                        <p:cTn id="71" dur="1000" fill="hold"/>
                                        <p:tgtEl>
                                          <p:spTgt spid="22"/>
                                        </p:tgtEl>
                                        <p:attrNameLst>
                                          <p:attrName>ppt_x</p:attrName>
                                        </p:attrNameLst>
                                      </p:cBhvr>
                                      <p:tavLst>
                                        <p:tav tm="0">
                                          <p:val>
                                            <p:strVal val="#ppt_x"/>
                                          </p:val>
                                        </p:tav>
                                        <p:tav tm="100000">
                                          <p:val>
                                            <p:strVal val="#ppt_x"/>
                                          </p:val>
                                        </p:tav>
                                      </p:tavLst>
                                    </p:anim>
                                    <p:anim calcmode="lin" valueType="num">
                                      <p:cBhvr>
                                        <p:cTn id="72"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10" grpId="0"/>
      <p:bldP spid="14" grpId="0"/>
      <p:bldP spid="18" grpId="0"/>
      <p:bldP spid="22" grpId="0"/>
      <p:bldP spid="30" grpId="0"/>
      <p:bldP spid="34" grpId="0"/>
      <p:bldP spid="3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8C5ADEE-E258-020D-4465-69BE132FC6B9}"/>
              </a:ext>
            </a:extLst>
          </p:cNvPr>
          <p:cNvSpPr txBox="1"/>
          <p:nvPr/>
        </p:nvSpPr>
        <p:spPr>
          <a:xfrm>
            <a:off x="467286" y="363501"/>
            <a:ext cx="2692773" cy="400110"/>
          </a:xfrm>
          <a:prstGeom prst="rect">
            <a:avLst/>
          </a:prstGeom>
          <a:noFill/>
        </p:spPr>
        <p:txBody>
          <a:bodyPr wrap="square">
            <a:spAutoFit/>
          </a:bodyPr>
          <a:lstStyle/>
          <a:p>
            <a:pPr marL="0" marR="0" algn="just">
              <a:lnSpc>
                <a:spcPct val="100000"/>
              </a:lnSpc>
              <a:spcAft>
                <a:spcPts val="800"/>
              </a:spcAft>
              <a:buNone/>
            </a:pPr>
            <a:r>
              <a:rPr lang="bn-IN" sz="2000" u="sng" kern="100" dirty="0">
                <a:solidFill>
                  <a:srgbClr val="FFFF00"/>
                </a:solidFill>
                <a:effectLst/>
                <a:ea typeface="Times New Roman" panose="02020603050405020304" pitchFamily="18" charset="0"/>
                <a:cs typeface="SutonnyOMJ" panose="01010600010101010101" pitchFamily="2" charset="0"/>
              </a:rPr>
              <a:t>পরিবহন (</a:t>
            </a:r>
            <a:r>
              <a:rPr lang="en-IN" sz="2000" u="sng" kern="100" dirty="0">
                <a:solidFill>
                  <a:srgbClr val="FFFF00"/>
                </a:solidFill>
                <a:effectLst/>
                <a:ea typeface="Times New Roman" panose="02020603050405020304" pitchFamily="18" charset="0"/>
                <a:cs typeface="Vrinda"/>
              </a:rPr>
              <a:t>Transporting):</a:t>
            </a:r>
            <a:endParaRPr lang="en-US" sz="1400" u="sng" kern="100" dirty="0">
              <a:solidFill>
                <a:srgbClr val="FFFF00"/>
              </a:solidFill>
              <a:effectLst/>
              <a:latin typeface="Aptos" panose="02110004020202020204"/>
              <a:ea typeface="Times New Roman" panose="02020603050405020304" pitchFamily="18" charset="0"/>
              <a:cs typeface="Vrinda"/>
            </a:endParaRPr>
          </a:p>
        </p:txBody>
      </p:sp>
      <p:sp>
        <p:nvSpPr>
          <p:cNvPr id="7" name="TextBox 6">
            <a:extLst>
              <a:ext uri="{FF2B5EF4-FFF2-40B4-BE49-F238E27FC236}">
                <a16:creationId xmlns:a16="http://schemas.microsoft.com/office/drawing/2014/main" id="{280EC67B-F96B-1846-EB39-C0147DE6CCEB}"/>
              </a:ext>
            </a:extLst>
          </p:cNvPr>
          <p:cNvSpPr txBox="1"/>
          <p:nvPr/>
        </p:nvSpPr>
        <p:spPr>
          <a:xfrm>
            <a:off x="619126" y="746632"/>
            <a:ext cx="6202455" cy="1015663"/>
          </a:xfrm>
          <a:prstGeom prst="rect">
            <a:avLst/>
          </a:prstGeom>
          <a:noFill/>
        </p:spPr>
        <p:txBody>
          <a:bodyPr wrap="square">
            <a:spAutoFit/>
          </a:bodyPr>
          <a:lstStyle/>
          <a:p>
            <a:pPr algn="just"/>
            <a:r>
              <a:rPr lang="bn-IN" sz="2000" kern="100" dirty="0">
                <a:effectLst/>
                <a:latin typeface="+mn-lt"/>
                <a:ea typeface="Times New Roman" panose="02020603050405020304" pitchFamily="18" charset="0"/>
                <a:cs typeface="SutonnyOMJ" panose="01010600010101010101" pitchFamily="2" charset="0"/>
              </a:rPr>
              <a:t>এক স্থান থেকে কোনো কিছু অন্য স্থানে স্থানান্তর করার কাজ পরিবহনের মাধ্যমে করা হয়। এটি পণ্যের স্থানগত বাধা দূর করে। পরিবহনের মাধ্যমে প্রয়োজনীয় কাঁচামাল, যন্ত্রপাতি ও অন্যান্য সরঞ্জাম শিল্প কারখানায় আনা হয়। </a:t>
            </a:r>
            <a:endParaRPr lang="en-US" sz="2000" dirty="0"/>
          </a:p>
        </p:txBody>
      </p:sp>
      <p:sp>
        <p:nvSpPr>
          <p:cNvPr id="9" name="TextBox 8">
            <a:extLst>
              <a:ext uri="{FF2B5EF4-FFF2-40B4-BE49-F238E27FC236}">
                <a16:creationId xmlns:a16="http://schemas.microsoft.com/office/drawing/2014/main" id="{A7A334E6-47CA-603F-03F1-37BC626AAF88}"/>
              </a:ext>
            </a:extLst>
          </p:cNvPr>
          <p:cNvSpPr txBox="1"/>
          <p:nvPr/>
        </p:nvSpPr>
        <p:spPr>
          <a:xfrm>
            <a:off x="584947" y="2343890"/>
            <a:ext cx="3720352" cy="400110"/>
          </a:xfrm>
          <a:prstGeom prst="rect">
            <a:avLst/>
          </a:prstGeom>
          <a:noFill/>
        </p:spPr>
        <p:txBody>
          <a:bodyPr wrap="square">
            <a:spAutoFit/>
          </a:bodyPr>
          <a:lstStyle/>
          <a:p>
            <a:pPr marL="0" marR="0" algn="just">
              <a:lnSpc>
                <a:spcPct val="100000"/>
              </a:lnSpc>
              <a:spcAft>
                <a:spcPts val="800"/>
              </a:spcAft>
              <a:buNone/>
            </a:pPr>
            <a:r>
              <a:rPr lang="bn-IN" sz="2000" u="sng" kern="100" dirty="0">
                <a:solidFill>
                  <a:srgbClr val="FFFF00"/>
                </a:solidFill>
                <a:effectLst/>
                <a:ea typeface="Times New Roman" panose="02020603050405020304" pitchFamily="18" charset="0"/>
                <a:cs typeface="SutonnyOMJ" panose="01010600010101010101" pitchFamily="2" charset="0"/>
              </a:rPr>
              <a:t>গুদামজাতকরণ (</a:t>
            </a:r>
            <a:r>
              <a:rPr lang="en-IN" sz="2000" u="sng" kern="100" dirty="0">
                <a:solidFill>
                  <a:srgbClr val="FFFF00"/>
                </a:solidFill>
                <a:effectLst/>
                <a:ea typeface="Times New Roman" panose="02020603050405020304" pitchFamily="18" charset="0"/>
                <a:cs typeface="Vrinda"/>
              </a:rPr>
              <a:t>Warehousing):</a:t>
            </a:r>
            <a:endParaRPr lang="en-US" sz="1400" u="sng" kern="100" dirty="0">
              <a:solidFill>
                <a:srgbClr val="FFFF00"/>
              </a:solidFill>
              <a:effectLst/>
              <a:latin typeface="Aptos" panose="02110004020202020204"/>
              <a:ea typeface="Times New Roman" panose="02020603050405020304" pitchFamily="18" charset="0"/>
              <a:cs typeface="Vrinda"/>
            </a:endParaRPr>
          </a:p>
        </p:txBody>
      </p:sp>
      <p:sp>
        <p:nvSpPr>
          <p:cNvPr id="11" name="TextBox 10">
            <a:extLst>
              <a:ext uri="{FF2B5EF4-FFF2-40B4-BE49-F238E27FC236}">
                <a16:creationId xmlns:a16="http://schemas.microsoft.com/office/drawing/2014/main" id="{4C46F365-0E78-F199-449D-F0AF55DDD6FC}"/>
              </a:ext>
            </a:extLst>
          </p:cNvPr>
          <p:cNvSpPr txBox="1"/>
          <p:nvPr/>
        </p:nvSpPr>
        <p:spPr>
          <a:xfrm>
            <a:off x="584947" y="2891527"/>
            <a:ext cx="6098240" cy="1015663"/>
          </a:xfrm>
          <a:prstGeom prst="rect">
            <a:avLst/>
          </a:prstGeom>
          <a:noFill/>
        </p:spPr>
        <p:txBody>
          <a:bodyPr wrap="square">
            <a:spAutoFit/>
          </a:bodyPr>
          <a:lstStyle/>
          <a:p>
            <a:pPr algn="just"/>
            <a:r>
              <a:rPr lang="bn-IN" sz="2000" kern="100" dirty="0">
                <a:effectLst/>
                <a:ea typeface="Times New Roman" panose="02020603050405020304" pitchFamily="18" charset="0"/>
                <a:cs typeface="SutonnyOMJ" panose="01010600010101010101" pitchFamily="2" charset="0"/>
              </a:rPr>
              <a:t>নির্দিষ্ট স্থানে সংরক্ষণের ব্যবস্থা নেওয়াকে গুদামজাতকরণ বলে। এটি ব্যবসায়ের কালগত বা সম</a:t>
            </a:r>
            <a:r>
              <a:rPr lang="bn-IN" sz="2000" kern="100" dirty="0">
                <a:ea typeface="Times New Roman" panose="02020603050405020304" pitchFamily="18" charset="0"/>
                <a:cs typeface="SutonnyOMJ" panose="01010600010101010101" pitchFamily="2" charset="0"/>
              </a:rPr>
              <a:t>কোনো কিছু </a:t>
            </a:r>
            <a:r>
              <a:rPr lang="bn-IN" sz="2000" kern="100" dirty="0">
                <a:effectLst/>
                <a:ea typeface="Times New Roman" panose="02020603050405020304" pitchFamily="18" charset="0"/>
                <a:cs typeface="SutonnyOMJ" panose="01010600010101010101" pitchFamily="2" charset="0"/>
              </a:rPr>
              <a:t>য়গত বাধা দূর করে। উৎপাদন ও বিপণনের সব পর্যায়ে পণ্য সংরক্ষণের প্রয়োজন হয়। </a:t>
            </a:r>
            <a:endParaRPr lang="en-US" sz="2000" dirty="0"/>
          </a:p>
        </p:txBody>
      </p:sp>
      <p:sp>
        <p:nvSpPr>
          <p:cNvPr id="13" name="TextBox 12">
            <a:extLst>
              <a:ext uri="{FF2B5EF4-FFF2-40B4-BE49-F238E27FC236}">
                <a16:creationId xmlns:a16="http://schemas.microsoft.com/office/drawing/2014/main" id="{722EDCA1-BBAE-62E1-109B-8914DA7CABB1}"/>
              </a:ext>
            </a:extLst>
          </p:cNvPr>
          <p:cNvSpPr txBox="1"/>
          <p:nvPr/>
        </p:nvSpPr>
        <p:spPr>
          <a:xfrm>
            <a:off x="788333" y="4375216"/>
            <a:ext cx="5422527" cy="400110"/>
          </a:xfrm>
          <a:prstGeom prst="rect">
            <a:avLst/>
          </a:prstGeom>
          <a:noFill/>
        </p:spPr>
        <p:txBody>
          <a:bodyPr wrap="square">
            <a:spAutoFit/>
          </a:bodyPr>
          <a:lstStyle/>
          <a:p>
            <a:pPr marL="0" marR="0" algn="just">
              <a:lnSpc>
                <a:spcPct val="100000"/>
              </a:lnSpc>
              <a:spcAft>
                <a:spcPts val="800"/>
              </a:spcAft>
              <a:buNone/>
            </a:pPr>
            <a:r>
              <a:rPr lang="bn-IN" sz="2000" u="sng" kern="100" dirty="0">
                <a:solidFill>
                  <a:srgbClr val="FFFF00"/>
                </a:solidFill>
                <a:effectLst/>
                <a:ea typeface="Times New Roman" panose="02020603050405020304" pitchFamily="18" charset="0"/>
                <a:cs typeface="SutonnyOMJ" panose="01010600010101010101" pitchFamily="2" charset="0"/>
              </a:rPr>
              <a:t>বিজ্ঞাপন ও প্রচার (</a:t>
            </a:r>
            <a:r>
              <a:rPr lang="en-IN" sz="2000" u="sng" kern="100" dirty="0">
                <a:solidFill>
                  <a:srgbClr val="FFFF00"/>
                </a:solidFill>
                <a:effectLst/>
                <a:ea typeface="Times New Roman" panose="02020603050405020304" pitchFamily="18" charset="0"/>
                <a:cs typeface="Vrinda"/>
              </a:rPr>
              <a:t>Advertisement and publicity):</a:t>
            </a:r>
            <a:endParaRPr lang="en-US" sz="1400" u="sng" kern="100" dirty="0">
              <a:solidFill>
                <a:srgbClr val="FFFF00"/>
              </a:solidFill>
              <a:effectLst/>
              <a:latin typeface="Aptos" panose="02110004020202020204"/>
              <a:ea typeface="Times New Roman" panose="02020603050405020304" pitchFamily="18" charset="0"/>
              <a:cs typeface="Vrinda"/>
            </a:endParaRPr>
          </a:p>
        </p:txBody>
      </p:sp>
      <p:sp>
        <p:nvSpPr>
          <p:cNvPr id="15" name="TextBox 14">
            <a:extLst>
              <a:ext uri="{FF2B5EF4-FFF2-40B4-BE49-F238E27FC236}">
                <a16:creationId xmlns:a16="http://schemas.microsoft.com/office/drawing/2014/main" id="{CBB97289-705D-C1F2-B867-7E7D145F32CF}"/>
              </a:ext>
            </a:extLst>
          </p:cNvPr>
          <p:cNvSpPr txBox="1"/>
          <p:nvPr/>
        </p:nvSpPr>
        <p:spPr>
          <a:xfrm>
            <a:off x="761439" y="4922853"/>
            <a:ext cx="6098240" cy="1015663"/>
          </a:xfrm>
          <a:prstGeom prst="rect">
            <a:avLst/>
          </a:prstGeom>
          <a:noFill/>
        </p:spPr>
        <p:txBody>
          <a:bodyPr wrap="square">
            <a:spAutoFit/>
          </a:bodyPr>
          <a:lstStyle/>
          <a:p>
            <a:pPr algn="just"/>
            <a:r>
              <a:rPr lang="bn-IN" sz="2000" kern="100" dirty="0">
                <a:effectLst/>
                <a:latin typeface="+mn-lt"/>
                <a:ea typeface="Times New Roman" panose="02020603050405020304" pitchFamily="18" charset="0"/>
                <a:cs typeface="SutonnyOMJ" panose="01010600010101010101" pitchFamily="2" charset="0"/>
              </a:rPr>
              <a:t>বিজ্ঞাপন হচ্ছে পণ্য বা সেবাসামগ্রীর প্রতি জনসাধারণের দৃষ্টি আকর্ষণের উপায় বা কৌশল। এটি সম্ভাব্য ক্রেতাকে পণ্যদ্রব্য সম্পর্কে অবহিত করে তা কিনতে উৎসাহিত করে। </a:t>
            </a:r>
            <a:endParaRPr lang="en-US" sz="2000" dirty="0"/>
          </a:p>
        </p:txBody>
      </p:sp>
      <p:pic>
        <p:nvPicPr>
          <p:cNvPr id="17" name="Picture 16">
            <a:extLst>
              <a:ext uri="{FF2B5EF4-FFF2-40B4-BE49-F238E27FC236}">
                <a16:creationId xmlns:a16="http://schemas.microsoft.com/office/drawing/2014/main" id="{5BC5B415-71E7-E659-4CC4-E3B412CF7F0A}"/>
              </a:ext>
            </a:extLst>
          </p:cNvPr>
          <p:cNvPicPr>
            <a:picLocks noChangeAspect="1"/>
          </p:cNvPicPr>
          <p:nvPr/>
        </p:nvPicPr>
        <p:blipFill>
          <a:blip r:embed="rId2">
            <a:extLst>
              <a:ext uri="{28A0092B-C50C-407E-A947-70E740481C1C}">
                <a14:useLocalDpi xmlns:a14="http://schemas.microsoft.com/office/drawing/2010/main" val="0"/>
              </a:ext>
            </a:extLst>
          </a:blip>
          <a:srcRect l="11712" r="11865"/>
          <a:stretch>
            <a:fillRect/>
          </a:stretch>
        </p:blipFill>
        <p:spPr>
          <a:xfrm>
            <a:off x="8408894" y="149877"/>
            <a:ext cx="3625650" cy="222462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19" name="TextBox 18">
            <a:extLst>
              <a:ext uri="{FF2B5EF4-FFF2-40B4-BE49-F238E27FC236}">
                <a16:creationId xmlns:a16="http://schemas.microsoft.com/office/drawing/2014/main" id="{D56DFAB9-1802-E587-BC0C-8037F8B284D6}"/>
              </a:ext>
            </a:extLst>
          </p:cNvPr>
          <p:cNvSpPr txBox="1"/>
          <p:nvPr/>
        </p:nvSpPr>
        <p:spPr>
          <a:xfrm>
            <a:off x="8408894" y="1714157"/>
            <a:ext cx="1032061" cy="461665"/>
          </a:xfrm>
          <a:prstGeom prst="rect">
            <a:avLst/>
          </a:prstGeom>
          <a:noFill/>
        </p:spPr>
        <p:txBody>
          <a:bodyPr wrap="square">
            <a:spAutoFit/>
          </a:bodyPr>
          <a:lstStyle/>
          <a:p>
            <a:r>
              <a:rPr lang="bn-IN" sz="2400" kern="100" dirty="0">
                <a:solidFill>
                  <a:srgbClr val="FF0000"/>
                </a:solidFill>
                <a:effectLst/>
                <a:ea typeface="Times New Roman" panose="02020603050405020304" pitchFamily="18" charset="0"/>
                <a:cs typeface="SutonnyOMJ" panose="01010600010101010101" pitchFamily="2" charset="0"/>
              </a:rPr>
              <a:t>পরিবহন</a:t>
            </a:r>
            <a:endParaRPr lang="en-US" sz="2000" dirty="0">
              <a:solidFill>
                <a:srgbClr val="FF0000"/>
              </a:solidFill>
            </a:endParaRPr>
          </a:p>
        </p:txBody>
      </p:sp>
      <p:pic>
        <p:nvPicPr>
          <p:cNvPr id="21" name="Picture 20">
            <a:extLst>
              <a:ext uri="{FF2B5EF4-FFF2-40B4-BE49-F238E27FC236}">
                <a16:creationId xmlns:a16="http://schemas.microsoft.com/office/drawing/2014/main" id="{8AC4288E-8ED1-C197-D5F3-EB6296A26746}"/>
              </a:ext>
            </a:extLst>
          </p:cNvPr>
          <p:cNvPicPr>
            <a:picLocks noChangeAspect="1"/>
          </p:cNvPicPr>
          <p:nvPr/>
        </p:nvPicPr>
        <p:blipFill>
          <a:blip r:embed="rId3">
            <a:extLst>
              <a:ext uri="{28A0092B-C50C-407E-A947-70E740481C1C}">
                <a14:useLocalDpi xmlns:a14="http://schemas.microsoft.com/office/drawing/2010/main" val="0"/>
              </a:ext>
            </a:extLst>
          </a:blip>
          <a:srcRect b="7279"/>
          <a:stretch>
            <a:fillRect/>
          </a:stretch>
        </p:blipFill>
        <p:spPr>
          <a:xfrm>
            <a:off x="8408894" y="2651497"/>
            <a:ext cx="3625650" cy="193722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23" name="TextBox 22">
            <a:extLst>
              <a:ext uri="{FF2B5EF4-FFF2-40B4-BE49-F238E27FC236}">
                <a16:creationId xmlns:a16="http://schemas.microsoft.com/office/drawing/2014/main" id="{19E0D6D8-7D17-4BEC-F209-AD66A08D88D4}"/>
              </a:ext>
            </a:extLst>
          </p:cNvPr>
          <p:cNvSpPr txBox="1"/>
          <p:nvPr/>
        </p:nvSpPr>
        <p:spPr>
          <a:xfrm>
            <a:off x="8098771" y="2660694"/>
            <a:ext cx="1564899" cy="461665"/>
          </a:xfrm>
          <a:prstGeom prst="rect">
            <a:avLst/>
          </a:prstGeom>
          <a:noFill/>
        </p:spPr>
        <p:txBody>
          <a:bodyPr wrap="square">
            <a:spAutoFit/>
          </a:bodyPr>
          <a:lstStyle/>
          <a:p>
            <a:r>
              <a:rPr lang="bn-IN" sz="2400" kern="100" dirty="0">
                <a:solidFill>
                  <a:srgbClr val="FFFF00"/>
                </a:solidFill>
                <a:effectLst/>
                <a:ea typeface="Times New Roman" panose="02020603050405020304" pitchFamily="18" charset="0"/>
                <a:cs typeface="SutonnyOMJ" panose="01010600010101010101" pitchFamily="2" charset="0"/>
              </a:rPr>
              <a:t>গুদামজাতকরণ</a:t>
            </a:r>
            <a:endParaRPr lang="en-US" sz="2000" dirty="0"/>
          </a:p>
        </p:txBody>
      </p:sp>
      <p:pic>
        <p:nvPicPr>
          <p:cNvPr id="25" name="Picture 24">
            <a:extLst>
              <a:ext uri="{FF2B5EF4-FFF2-40B4-BE49-F238E27FC236}">
                <a16:creationId xmlns:a16="http://schemas.microsoft.com/office/drawing/2014/main" id="{86E87F65-2DCD-C48A-E6EA-BAC06930BE7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54418" y="4708632"/>
            <a:ext cx="3554809" cy="2082894"/>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27" name="TextBox 26">
            <a:extLst>
              <a:ext uri="{FF2B5EF4-FFF2-40B4-BE49-F238E27FC236}">
                <a16:creationId xmlns:a16="http://schemas.microsoft.com/office/drawing/2014/main" id="{5D88E4FB-EDEF-0C7E-F811-5F91AFEBA7F7}"/>
              </a:ext>
            </a:extLst>
          </p:cNvPr>
          <p:cNvSpPr txBox="1"/>
          <p:nvPr/>
        </p:nvSpPr>
        <p:spPr>
          <a:xfrm>
            <a:off x="9369921" y="6135562"/>
            <a:ext cx="961902" cy="400110"/>
          </a:xfrm>
          <a:prstGeom prst="rect">
            <a:avLst/>
          </a:prstGeom>
          <a:noFill/>
        </p:spPr>
        <p:txBody>
          <a:bodyPr wrap="square">
            <a:spAutoFit/>
          </a:bodyPr>
          <a:lstStyle/>
          <a:p>
            <a:r>
              <a:rPr lang="bn-IN" sz="2000" kern="100" dirty="0">
                <a:solidFill>
                  <a:srgbClr val="FF0000"/>
                </a:solidFill>
                <a:effectLst/>
                <a:highlight>
                  <a:srgbClr val="FFFF00"/>
                </a:highlight>
                <a:latin typeface="+mn-lt"/>
                <a:ea typeface="Times New Roman" panose="02020603050405020304" pitchFamily="18" charset="0"/>
                <a:cs typeface="SutonnyOMJ" panose="01010600010101010101" pitchFamily="2" charset="0"/>
              </a:rPr>
              <a:t>বিজ্ঞাপন</a:t>
            </a:r>
            <a:endParaRPr lang="en-US" dirty="0">
              <a:solidFill>
                <a:srgbClr val="FF0000"/>
              </a:solidFill>
              <a:highlight>
                <a:srgbClr val="FFFF00"/>
              </a:highlight>
            </a:endParaRPr>
          </a:p>
        </p:txBody>
      </p:sp>
    </p:spTree>
    <p:extLst>
      <p:ext uri="{BB962C8B-B14F-4D97-AF65-F5344CB8AC3E}">
        <p14:creationId xmlns:p14="http://schemas.microsoft.com/office/powerpoint/2010/main" val="23261319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barn(inVertical)">
                                      <p:cBhvr>
                                        <p:cTn id="13" dur="500"/>
                                        <p:tgtEl>
                                          <p:spTgt spid="19"/>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down)">
                                      <p:cBhvr>
                                        <p:cTn id="25" dur="500"/>
                                        <p:tgtEl>
                                          <p:spTgt spid="7"/>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wipe(down)">
                                      <p:cBhvr>
                                        <p:cTn id="30" dur="500"/>
                                        <p:tgtEl>
                                          <p:spTgt spid="21"/>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grpId="0" nodeType="click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barn(inVertical)">
                                      <p:cBhvr>
                                        <p:cTn id="35" dur="500"/>
                                        <p:tgtEl>
                                          <p:spTgt spid="23"/>
                                        </p:tgtEl>
                                      </p:cBhvr>
                                    </p:animEffect>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1000"/>
                                        <p:tgtEl>
                                          <p:spTgt spid="9"/>
                                        </p:tgtEl>
                                      </p:cBhvr>
                                    </p:animEffect>
                                    <p:anim calcmode="lin" valueType="num">
                                      <p:cBhvr>
                                        <p:cTn id="41" dur="1000" fill="hold"/>
                                        <p:tgtEl>
                                          <p:spTgt spid="9"/>
                                        </p:tgtEl>
                                        <p:attrNameLst>
                                          <p:attrName>ppt_x</p:attrName>
                                        </p:attrNameLst>
                                      </p:cBhvr>
                                      <p:tavLst>
                                        <p:tav tm="0">
                                          <p:val>
                                            <p:strVal val="#ppt_x"/>
                                          </p:val>
                                        </p:tav>
                                        <p:tav tm="100000">
                                          <p:val>
                                            <p:strVal val="#ppt_x"/>
                                          </p:val>
                                        </p:tav>
                                      </p:tavLst>
                                    </p:anim>
                                    <p:anim calcmode="lin" valueType="num">
                                      <p:cBhvr>
                                        <p:cTn id="42"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additive="base">
                                        <p:cTn id="47" dur="500" fill="hold"/>
                                        <p:tgtEl>
                                          <p:spTgt spid="11"/>
                                        </p:tgtEl>
                                        <p:attrNameLst>
                                          <p:attrName>ppt_x</p:attrName>
                                        </p:attrNameLst>
                                      </p:cBhvr>
                                      <p:tavLst>
                                        <p:tav tm="0">
                                          <p:val>
                                            <p:strVal val="#ppt_x"/>
                                          </p:val>
                                        </p:tav>
                                        <p:tav tm="100000">
                                          <p:val>
                                            <p:strVal val="#ppt_x"/>
                                          </p:val>
                                        </p:tav>
                                      </p:tavLst>
                                    </p:anim>
                                    <p:anim calcmode="lin" valueType="num">
                                      <p:cBhvr additive="base">
                                        <p:cTn id="4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25"/>
                                        </p:tgtEl>
                                        <p:attrNameLst>
                                          <p:attrName>style.visibility</p:attrName>
                                        </p:attrNameLst>
                                      </p:cBhvr>
                                      <p:to>
                                        <p:strVal val="visible"/>
                                      </p:to>
                                    </p:set>
                                    <p:anim calcmode="lin" valueType="num">
                                      <p:cBhvr additive="base">
                                        <p:cTn id="53" dur="500" fill="hold"/>
                                        <p:tgtEl>
                                          <p:spTgt spid="25"/>
                                        </p:tgtEl>
                                        <p:attrNameLst>
                                          <p:attrName>ppt_x</p:attrName>
                                        </p:attrNameLst>
                                      </p:cBhvr>
                                      <p:tavLst>
                                        <p:tav tm="0">
                                          <p:val>
                                            <p:strVal val="#ppt_x"/>
                                          </p:val>
                                        </p:tav>
                                        <p:tav tm="100000">
                                          <p:val>
                                            <p:strVal val="#ppt_x"/>
                                          </p:val>
                                        </p:tav>
                                      </p:tavLst>
                                    </p:anim>
                                    <p:anim calcmode="lin" valueType="num">
                                      <p:cBhvr additive="base">
                                        <p:cTn id="54"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grpId="0" nodeType="click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barn(inVertical)">
                                      <p:cBhvr>
                                        <p:cTn id="59" dur="500"/>
                                        <p:tgtEl>
                                          <p:spTgt spid="27"/>
                                        </p:tgtEl>
                                      </p:cBhvr>
                                    </p:animEffect>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grpId="0" nodeType="clickEffect">
                                  <p:stCondLst>
                                    <p:cond delay="0"/>
                                  </p:stCondLst>
                                  <p:childTnLst>
                                    <p:set>
                                      <p:cBhvr>
                                        <p:cTn id="63" dur="1" fill="hold">
                                          <p:stCondLst>
                                            <p:cond delay="0"/>
                                          </p:stCondLst>
                                        </p:cTn>
                                        <p:tgtEl>
                                          <p:spTgt spid="13"/>
                                        </p:tgtEl>
                                        <p:attrNameLst>
                                          <p:attrName>style.visibility</p:attrName>
                                        </p:attrNameLst>
                                      </p:cBhvr>
                                      <p:to>
                                        <p:strVal val="visible"/>
                                      </p:to>
                                    </p:set>
                                    <p:anim calcmode="lin" valueType="num">
                                      <p:cBhvr additive="base">
                                        <p:cTn id="64" dur="500" fill="hold"/>
                                        <p:tgtEl>
                                          <p:spTgt spid="13"/>
                                        </p:tgtEl>
                                        <p:attrNameLst>
                                          <p:attrName>ppt_x</p:attrName>
                                        </p:attrNameLst>
                                      </p:cBhvr>
                                      <p:tavLst>
                                        <p:tav tm="0">
                                          <p:val>
                                            <p:strVal val="#ppt_x"/>
                                          </p:val>
                                        </p:tav>
                                        <p:tav tm="100000">
                                          <p:val>
                                            <p:strVal val="#ppt_x"/>
                                          </p:val>
                                        </p:tav>
                                      </p:tavLst>
                                    </p:anim>
                                    <p:anim calcmode="lin" valueType="num">
                                      <p:cBhvr additive="base">
                                        <p:cTn id="65"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16" presetClass="entr" presetSubtype="21" fill="hold" grpId="0" nodeType="clickEffect">
                                  <p:stCondLst>
                                    <p:cond delay="0"/>
                                  </p:stCondLst>
                                  <p:childTnLst>
                                    <p:set>
                                      <p:cBhvr>
                                        <p:cTn id="69" dur="1" fill="hold">
                                          <p:stCondLst>
                                            <p:cond delay="0"/>
                                          </p:stCondLst>
                                        </p:cTn>
                                        <p:tgtEl>
                                          <p:spTgt spid="15"/>
                                        </p:tgtEl>
                                        <p:attrNameLst>
                                          <p:attrName>style.visibility</p:attrName>
                                        </p:attrNameLst>
                                      </p:cBhvr>
                                      <p:to>
                                        <p:strVal val="visible"/>
                                      </p:to>
                                    </p:set>
                                    <p:animEffect transition="in" filter="barn(inVertical)">
                                      <p:cBhvr>
                                        <p:cTn id="7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p:bldP spid="11" grpId="0"/>
      <p:bldP spid="13" grpId="0"/>
      <p:bldP spid="15" grpId="0"/>
      <p:bldP spid="19" grpId="0"/>
      <p:bldP spid="23" grpId="0"/>
      <p:bldP spid="2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EA88FF7-3F91-0AC2-0BDF-37634620B0EE}"/>
              </a:ext>
            </a:extLst>
          </p:cNvPr>
          <p:cNvSpPr txBox="1"/>
          <p:nvPr/>
        </p:nvSpPr>
        <p:spPr>
          <a:xfrm>
            <a:off x="332814" y="762110"/>
            <a:ext cx="6417609" cy="1323439"/>
          </a:xfrm>
          <a:prstGeom prst="rect">
            <a:avLst/>
          </a:prstGeom>
          <a:noFill/>
        </p:spPr>
        <p:txBody>
          <a:bodyPr wrap="square">
            <a:spAutoFit/>
          </a:bodyPr>
          <a:lstStyle/>
          <a:p>
            <a:pPr algn="just"/>
            <a:r>
              <a:rPr lang="bn-IN" sz="2000" kern="100" dirty="0">
                <a:effectLst/>
                <a:latin typeface="+mn-lt"/>
                <a:ea typeface="Times New Roman" panose="02020603050405020304" pitchFamily="18" charset="0"/>
                <a:cs typeface="SutonnyOMJ" panose="01010600010101010101" pitchFamily="2" charset="0"/>
              </a:rPr>
              <a:t>ব্যবসায়ে সর্বদা ঝুঁকি বিদ্যমান। পরিবহনের সময় ক্ষতি, চুরি, ডাকাতি, প্রাকৃতিক দুর্যোগ, অগ্নিকাণ্ড প্রভৃতি কারণে পণ্য বিনষ্ট হতে পারে</a:t>
            </a:r>
            <a:r>
              <a:rPr lang="en-US" sz="2000" kern="100" dirty="0">
                <a:effectLst/>
                <a:latin typeface="+mn-lt"/>
                <a:ea typeface="Times New Roman" panose="02020603050405020304" pitchFamily="18" charset="0"/>
                <a:cs typeface="SutonnyOMJ" panose="01010600010101010101" pitchFamily="2" charset="0"/>
              </a:rPr>
              <a:t>, </a:t>
            </a:r>
            <a:r>
              <a:rPr lang="bn-IN" sz="2000" kern="100" dirty="0">
                <a:ea typeface="Times New Roman" panose="02020603050405020304" pitchFamily="18" charset="0"/>
                <a:cs typeface="SutonnyOMJ" panose="01010600010101010101" pitchFamily="2" charset="0"/>
              </a:rPr>
              <a:t>বিমা (</a:t>
            </a:r>
            <a:r>
              <a:rPr lang="en-IN" sz="2000" kern="100" dirty="0">
                <a:ea typeface="Times New Roman" panose="02020603050405020304" pitchFamily="18" charset="0"/>
                <a:cs typeface="Vrinda"/>
              </a:rPr>
              <a:t>Insurance) </a:t>
            </a:r>
            <a:r>
              <a:rPr lang="bn-IN" sz="2000" kern="100" dirty="0">
                <a:ea typeface="Times New Roman" panose="02020603050405020304" pitchFamily="18" charset="0"/>
                <a:cs typeface="SutonnyOMJ" panose="01010600010101010101" pitchFamily="2" charset="0"/>
              </a:rPr>
              <a:t>হলো বিমাকারী ও বিমাগ্রহীতার মধ্যে সম্পাদিত এক ধরনের আর্থিক সুরক্ষার নিশ্চয়তা চুক্তি। </a:t>
            </a:r>
            <a:endParaRPr lang="en-US" sz="2000" dirty="0"/>
          </a:p>
        </p:txBody>
      </p:sp>
      <p:sp>
        <p:nvSpPr>
          <p:cNvPr id="6" name="TextBox 5">
            <a:extLst>
              <a:ext uri="{FF2B5EF4-FFF2-40B4-BE49-F238E27FC236}">
                <a16:creationId xmlns:a16="http://schemas.microsoft.com/office/drawing/2014/main" id="{7889CB4F-EB3A-1265-C1CE-5C0DF0603232}"/>
              </a:ext>
            </a:extLst>
          </p:cNvPr>
          <p:cNvSpPr txBox="1"/>
          <p:nvPr/>
        </p:nvSpPr>
        <p:spPr>
          <a:xfrm>
            <a:off x="332814" y="2336624"/>
            <a:ext cx="6098240" cy="400110"/>
          </a:xfrm>
          <a:prstGeom prst="rect">
            <a:avLst/>
          </a:prstGeom>
          <a:noFill/>
        </p:spPr>
        <p:txBody>
          <a:bodyPr wrap="square">
            <a:spAutoFit/>
          </a:bodyPr>
          <a:lstStyle/>
          <a:p>
            <a:pPr marL="0" marR="0" algn="just">
              <a:lnSpc>
                <a:spcPct val="100000"/>
              </a:lnSpc>
              <a:spcAft>
                <a:spcPts val="800"/>
              </a:spcAft>
              <a:buNone/>
            </a:pPr>
            <a:r>
              <a:rPr lang="bn-IN" sz="2000" u="sng" kern="100" dirty="0">
                <a:solidFill>
                  <a:srgbClr val="FFFF00"/>
                </a:solidFill>
                <a:effectLst/>
                <a:ea typeface="Times New Roman" panose="02020603050405020304" pitchFamily="18" charset="0"/>
                <a:cs typeface="SutonnyOMJ" panose="01010600010101010101" pitchFamily="2" charset="0"/>
              </a:rPr>
              <a:t>প্রমিতকরণ ও পর্যায়িতকরণ (</a:t>
            </a:r>
            <a:r>
              <a:rPr lang="en-IN" sz="2000" u="sng" kern="100" dirty="0">
                <a:solidFill>
                  <a:srgbClr val="FFFF00"/>
                </a:solidFill>
                <a:effectLst/>
                <a:ea typeface="Times New Roman" panose="02020603050405020304" pitchFamily="18" charset="0"/>
                <a:cs typeface="Vrinda"/>
              </a:rPr>
              <a:t>Standardizing and grading):</a:t>
            </a:r>
            <a:endParaRPr lang="en-US" sz="1400" u="sng" kern="100" dirty="0">
              <a:solidFill>
                <a:srgbClr val="FFFF00"/>
              </a:solidFill>
              <a:effectLst/>
              <a:latin typeface="Aptos" panose="02110004020202020204"/>
              <a:ea typeface="Times New Roman" panose="02020603050405020304" pitchFamily="18" charset="0"/>
              <a:cs typeface="Vrinda"/>
            </a:endParaRPr>
          </a:p>
        </p:txBody>
      </p:sp>
      <p:sp>
        <p:nvSpPr>
          <p:cNvPr id="10" name="TextBox 9">
            <a:extLst>
              <a:ext uri="{FF2B5EF4-FFF2-40B4-BE49-F238E27FC236}">
                <a16:creationId xmlns:a16="http://schemas.microsoft.com/office/drawing/2014/main" id="{ACC3C359-6A58-FED9-C85F-733E18A4DB49}"/>
              </a:ext>
            </a:extLst>
          </p:cNvPr>
          <p:cNvSpPr txBox="1"/>
          <p:nvPr/>
        </p:nvSpPr>
        <p:spPr>
          <a:xfrm>
            <a:off x="225237" y="2767280"/>
            <a:ext cx="6098240" cy="1323439"/>
          </a:xfrm>
          <a:prstGeom prst="rect">
            <a:avLst/>
          </a:prstGeom>
          <a:noFill/>
        </p:spPr>
        <p:txBody>
          <a:bodyPr wrap="square">
            <a:spAutoFit/>
          </a:bodyPr>
          <a:lstStyle/>
          <a:p>
            <a:pPr algn="just"/>
            <a:r>
              <a:rPr lang="bn-IN" sz="2000" dirty="0">
                <a:effectLst/>
                <a:ea typeface="Times New Roman" panose="02020603050405020304" pitchFamily="18" charset="0"/>
                <a:cs typeface="SutonnyOMJ" panose="01010600010101010101" pitchFamily="2" charset="0"/>
              </a:rPr>
              <a:t>বিপণন ও কেনা-বেচার সুবিধার্থে পণ্যের মানের সীমা নির্ধারণ করাকে প্রমিতকরণ বা মান নির্ধারণ বলে। </a:t>
            </a:r>
            <a:endParaRPr lang="en-US" sz="2000" dirty="0">
              <a:effectLst/>
              <a:ea typeface="Times New Roman" panose="02020603050405020304" pitchFamily="18" charset="0"/>
              <a:cs typeface="SutonnyOMJ" panose="01010600010101010101" pitchFamily="2" charset="0"/>
            </a:endParaRPr>
          </a:p>
          <a:p>
            <a:pPr algn="just"/>
            <a:r>
              <a:rPr lang="bn-IN" sz="2000" dirty="0">
                <a:ea typeface="Times New Roman" panose="02020603050405020304" pitchFamily="18" charset="0"/>
                <a:cs typeface="SutonnyOMJ" panose="01010600010101010101" pitchFamily="2" charset="0"/>
              </a:rPr>
              <a:t>পণ্যের পূর্বনির্ধারিত মান, গুণাগুণ, ওজন, আকৃতি প্রভৃতির ভিত্তিতে পণ্যকে বিভিন্ন ভাগে ভাগ করাকে পর্যায়িতকরণ বা শ্রেণিবদ্ধকরণ বলে।</a:t>
            </a:r>
            <a:endParaRPr lang="en-US" sz="2000" dirty="0"/>
          </a:p>
        </p:txBody>
      </p:sp>
      <p:sp>
        <p:nvSpPr>
          <p:cNvPr id="14" name="TextBox 13">
            <a:extLst>
              <a:ext uri="{FF2B5EF4-FFF2-40B4-BE49-F238E27FC236}">
                <a16:creationId xmlns:a16="http://schemas.microsoft.com/office/drawing/2014/main" id="{C6F2CA6B-35A7-6322-BE7B-8BE378264AF5}"/>
              </a:ext>
            </a:extLst>
          </p:cNvPr>
          <p:cNvSpPr txBox="1"/>
          <p:nvPr/>
        </p:nvSpPr>
        <p:spPr>
          <a:xfrm>
            <a:off x="225237" y="4051623"/>
            <a:ext cx="3701304" cy="400110"/>
          </a:xfrm>
          <a:prstGeom prst="rect">
            <a:avLst/>
          </a:prstGeom>
          <a:noFill/>
        </p:spPr>
        <p:txBody>
          <a:bodyPr wrap="square">
            <a:spAutoFit/>
          </a:bodyPr>
          <a:lstStyle/>
          <a:p>
            <a:pPr marL="0" marR="0" algn="just">
              <a:lnSpc>
                <a:spcPct val="100000"/>
              </a:lnSpc>
              <a:spcAft>
                <a:spcPts val="800"/>
              </a:spcAft>
              <a:buNone/>
            </a:pPr>
            <a:r>
              <a:rPr lang="bn-IN" sz="2000" u="sng" kern="100" dirty="0">
                <a:solidFill>
                  <a:srgbClr val="FFFF00"/>
                </a:solidFill>
                <a:effectLst/>
                <a:ea typeface="Times New Roman" panose="02020603050405020304" pitchFamily="18" charset="0"/>
                <a:cs typeface="SutonnyOMJ" panose="01010600010101010101" pitchFamily="2" charset="0"/>
              </a:rPr>
              <a:t>বাজার গবেষণা (</a:t>
            </a:r>
            <a:r>
              <a:rPr lang="en-IN" sz="2000" u="sng" kern="100" dirty="0">
                <a:solidFill>
                  <a:srgbClr val="FFFF00"/>
                </a:solidFill>
                <a:effectLst/>
                <a:ea typeface="Times New Roman" panose="02020603050405020304" pitchFamily="18" charset="0"/>
                <a:cs typeface="Vrinda"/>
              </a:rPr>
              <a:t>Market research):</a:t>
            </a:r>
            <a:endParaRPr lang="en-US" sz="1400" u="sng" kern="100" dirty="0">
              <a:solidFill>
                <a:srgbClr val="FFFF00"/>
              </a:solidFill>
              <a:effectLst/>
              <a:latin typeface="Aptos" panose="02110004020202020204"/>
              <a:ea typeface="Times New Roman" panose="02020603050405020304" pitchFamily="18" charset="0"/>
              <a:cs typeface="Vrinda"/>
            </a:endParaRPr>
          </a:p>
        </p:txBody>
      </p:sp>
      <p:sp>
        <p:nvSpPr>
          <p:cNvPr id="18" name="TextBox 17">
            <a:extLst>
              <a:ext uri="{FF2B5EF4-FFF2-40B4-BE49-F238E27FC236}">
                <a16:creationId xmlns:a16="http://schemas.microsoft.com/office/drawing/2014/main" id="{9264A0BA-FBDF-5D08-275D-41CDD4407B8B}"/>
              </a:ext>
            </a:extLst>
          </p:cNvPr>
          <p:cNvSpPr txBox="1"/>
          <p:nvPr/>
        </p:nvSpPr>
        <p:spPr>
          <a:xfrm>
            <a:off x="167526" y="4431599"/>
            <a:ext cx="4682939" cy="1631216"/>
          </a:xfrm>
          <a:prstGeom prst="rect">
            <a:avLst/>
          </a:prstGeom>
          <a:noFill/>
        </p:spPr>
        <p:txBody>
          <a:bodyPr wrap="square">
            <a:spAutoFit/>
          </a:bodyPr>
          <a:lstStyle/>
          <a:p>
            <a:pPr algn="just"/>
            <a:r>
              <a:rPr lang="bn-IN" sz="2000" dirty="0">
                <a:effectLst/>
                <a:ea typeface="Times New Roman" panose="02020603050405020304" pitchFamily="18" charset="0"/>
                <a:cs typeface="SutonnyOMJ" panose="01010600010101010101" pitchFamily="2" charset="0"/>
              </a:rPr>
              <a:t>ক্রেতাদের কাছ থেকে পণ্য বা সেবা সংক্রান্ত বিষয়ে নির্দিষ্ট তথ্য অনুসন্ধান করার পদ্ধতিগত প্রক্রিয়াকে বাজার গবেষণা বলে। এর মাধ্যমে বাজারের চাহিদা ও সরবরাহ পরিস্থিতি, ভোক্তার রুচি ও পছন্দ, প্রতিযোগিতার ধরন প্রভৃতি বিষয়ের তথ্য সংগ্রহ ও বিশ্লেষণ করা যায়।</a:t>
            </a:r>
            <a:endParaRPr lang="en-US" sz="2000" dirty="0"/>
          </a:p>
        </p:txBody>
      </p:sp>
      <p:pic>
        <p:nvPicPr>
          <p:cNvPr id="22" name="Picture 21">
            <a:extLst>
              <a:ext uri="{FF2B5EF4-FFF2-40B4-BE49-F238E27FC236}">
                <a16:creationId xmlns:a16="http://schemas.microsoft.com/office/drawing/2014/main" id="{E736594E-604C-53C3-5844-180977967E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48918" y="94128"/>
            <a:ext cx="4043082" cy="2171681"/>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24" name="TextBox 23">
            <a:extLst>
              <a:ext uri="{FF2B5EF4-FFF2-40B4-BE49-F238E27FC236}">
                <a16:creationId xmlns:a16="http://schemas.microsoft.com/office/drawing/2014/main" id="{92D2B1BE-CC1F-C9A4-8D52-DE41D119B005}"/>
              </a:ext>
            </a:extLst>
          </p:cNvPr>
          <p:cNvSpPr txBox="1"/>
          <p:nvPr/>
        </p:nvSpPr>
        <p:spPr>
          <a:xfrm>
            <a:off x="10072406" y="401631"/>
            <a:ext cx="954181" cy="523220"/>
          </a:xfrm>
          <a:prstGeom prst="rect">
            <a:avLst/>
          </a:prstGeom>
          <a:noFill/>
        </p:spPr>
        <p:txBody>
          <a:bodyPr wrap="square">
            <a:spAutoFit/>
          </a:bodyPr>
          <a:lstStyle/>
          <a:p>
            <a:r>
              <a:rPr lang="bn-IN" sz="2800" kern="100" dirty="0">
                <a:solidFill>
                  <a:srgbClr val="FF0000"/>
                </a:solidFill>
                <a:highlight>
                  <a:srgbClr val="FFFF00"/>
                </a:highlight>
                <a:ea typeface="Times New Roman" panose="02020603050405020304" pitchFamily="18" charset="0"/>
                <a:cs typeface="SutonnyOMJ" panose="01010600010101010101" pitchFamily="2" charset="0"/>
              </a:rPr>
              <a:t>বিমা</a:t>
            </a:r>
            <a:endParaRPr lang="en-US" sz="2400" dirty="0">
              <a:solidFill>
                <a:srgbClr val="FF0000"/>
              </a:solidFill>
              <a:highlight>
                <a:srgbClr val="FFFF00"/>
              </a:highlight>
            </a:endParaRPr>
          </a:p>
        </p:txBody>
      </p:sp>
      <p:sp>
        <p:nvSpPr>
          <p:cNvPr id="26" name="TextBox 25">
            <a:extLst>
              <a:ext uri="{FF2B5EF4-FFF2-40B4-BE49-F238E27FC236}">
                <a16:creationId xmlns:a16="http://schemas.microsoft.com/office/drawing/2014/main" id="{2CE8E7CE-6228-E770-B7C1-3211F9E98528}"/>
              </a:ext>
            </a:extLst>
          </p:cNvPr>
          <p:cNvSpPr txBox="1"/>
          <p:nvPr/>
        </p:nvSpPr>
        <p:spPr>
          <a:xfrm>
            <a:off x="453839" y="201576"/>
            <a:ext cx="2975161" cy="461665"/>
          </a:xfrm>
          <a:prstGeom prst="rect">
            <a:avLst/>
          </a:prstGeom>
          <a:noFill/>
        </p:spPr>
        <p:txBody>
          <a:bodyPr wrap="square">
            <a:spAutoFit/>
          </a:bodyPr>
          <a:lstStyle/>
          <a:p>
            <a:pPr marL="0" marR="0" algn="just">
              <a:lnSpc>
                <a:spcPct val="100000"/>
              </a:lnSpc>
              <a:spcAft>
                <a:spcPts val="800"/>
              </a:spcAft>
              <a:buNone/>
            </a:pPr>
            <a:r>
              <a:rPr lang="bn-IN" sz="2400" u="sng" kern="100" dirty="0">
                <a:solidFill>
                  <a:srgbClr val="FFFF00"/>
                </a:solidFill>
                <a:effectLst/>
                <a:ea typeface="Times New Roman" panose="02020603050405020304" pitchFamily="18" charset="0"/>
                <a:cs typeface="SutonnyOMJ" panose="01010600010101010101" pitchFamily="2" charset="0"/>
              </a:rPr>
              <a:t>বিমাকরণ (</a:t>
            </a:r>
            <a:r>
              <a:rPr lang="en-IN" sz="2400" u="sng" kern="100" dirty="0">
                <a:solidFill>
                  <a:srgbClr val="FFFF00"/>
                </a:solidFill>
                <a:effectLst/>
                <a:ea typeface="Times New Roman" panose="02020603050405020304" pitchFamily="18" charset="0"/>
                <a:cs typeface="Vrinda"/>
              </a:rPr>
              <a:t>Insuring):</a:t>
            </a:r>
            <a:endParaRPr lang="en-US" sz="1600" u="sng" kern="100" dirty="0">
              <a:solidFill>
                <a:srgbClr val="FFFF00"/>
              </a:solidFill>
              <a:effectLst/>
              <a:latin typeface="Aptos" panose="02110004020202020204"/>
              <a:ea typeface="Times New Roman" panose="02020603050405020304" pitchFamily="18" charset="0"/>
              <a:cs typeface="Vrinda"/>
            </a:endParaRPr>
          </a:p>
        </p:txBody>
      </p:sp>
      <p:pic>
        <p:nvPicPr>
          <p:cNvPr id="28" name="Picture 27">
            <a:extLst>
              <a:ext uri="{FF2B5EF4-FFF2-40B4-BE49-F238E27FC236}">
                <a16:creationId xmlns:a16="http://schemas.microsoft.com/office/drawing/2014/main" id="{076F9050-C459-1226-2934-656170345B96}"/>
              </a:ext>
            </a:extLst>
          </p:cNvPr>
          <p:cNvPicPr>
            <a:picLocks noChangeAspect="1"/>
          </p:cNvPicPr>
          <p:nvPr/>
        </p:nvPicPr>
        <p:blipFill>
          <a:blip r:embed="rId3">
            <a:extLst>
              <a:ext uri="{28A0092B-C50C-407E-A947-70E740481C1C}">
                <a14:useLocalDpi xmlns:a14="http://schemas.microsoft.com/office/drawing/2010/main" val="0"/>
              </a:ext>
            </a:extLst>
          </a:blip>
          <a:srcRect t="2939" b="13166"/>
          <a:stretch>
            <a:fillRect/>
          </a:stretch>
        </p:blipFill>
        <p:spPr>
          <a:xfrm>
            <a:off x="8339979" y="2483329"/>
            <a:ext cx="3684495" cy="227931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30" name="TextBox 29">
            <a:extLst>
              <a:ext uri="{FF2B5EF4-FFF2-40B4-BE49-F238E27FC236}">
                <a16:creationId xmlns:a16="http://schemas.microsoft.com/office/drawing/2014/main" id="{007973CE-3D04-C012-0569-E0390EDD130A}"/>
              </a:ext>
            </a:extLst>
          </p:cNvPr>
          <p:cNvSpPr txBox="1"/>
          <p:nvPr/>
        </p:nvSpPr>
        <p:spPr>
          <a:xfrm>
            <a:off x="7637930" y="3280724"/>
            <a:ext cx="3223933" cy="400110"/>
          </a:xfrm>
          <a:prstGeom prst="rect">
            <a:avLst/>
          </a:prstGeom>
          <a:noFill/>
        </p:spPr>
        <p:txBody>
          <a:bodyPr wrap="square">
            <a:spAutoFit/>
          </a:bodyPr>
          <a:lstStyle/>
          <a:p>
            <a:r>
              <a:rPr lang="bn-IN" sz="2000" u="sng" kern="100" dirty="0">
                <a:solidFill>
                  <a:schemeClr val="bg1"/>
                </a:solidFill>
                <a:effectLst/>
                <a:ea typeface="Times New Roman" panose="02020603050405020304" pitchFamily="18" charset="0"/>
                <a:cs typeface="SutonnyOMJ" panose="01010600010101010101" pitchFamily="2" charset="0"/>
              </a:rPr>
              <a:t>প্রমিতকরণ ও পর্যায়িতকরণ </a:t>
            </a:r>
            <a:endParaRPr lang="en-US" dirty="0">
              <a:solidFill>
                <a:schemeClr val="bg1"/>
              </a:solidFill>
            </a:endParaRPr>
          </a:p>
        </p:txBody>
      </p:sp>
      <p:pic>
        <p:nvPicPr>
          <p:cNvPr id="32" name="Picture 31">
            <a:extLst>
              <a:ext uri="{FF2B5EF4-FFF2-40B4-BE49-F238E27FC236}">
                <a16:creationId xmlns:a16="http://schemas.microsoft.com/office/drawing/2014/main" id="{5A487032-62AB-8167-AC96-C87177F605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91773" y="4793192"/>
            <a:ext cx="3517300" cy="198018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34" name="TextBox 33">
            <a:extLst>
              <a:ext uri="{FF2B5EF4-FFF2-40B4-BE49-F238E27FC236}">
                <a16:creationId xmlns:a16="http://schemas.microsoft.com/office/drawing/2014/main" id="{9A0A5396-7DA2-96C5-14C5-0CE40EE4B4B4}"/>
              </a:ext>
            </a:extLst>
          </p:cNvPr>
          <p:cNvSpPr txBox="1"/>
          <p:nvPr/>
        </p:nvSpPr>
        <p:spPr>
          <a:xfrm>
            <a:off x="7952814" y="5530738"/>
            <a:ext cx="1637179" cy="400110"/>
          </a:xfrm>
          <a:prstGeom prst="rect">
            <a:avLst/>
          </a:prstGeom>
          <a:noFill/>
        </p:spPr>
        <p:txBody>
          <a:bodyPr wrap="square">
            <a:spAutoFit/>
          </a:bodyPr>
          <a:lstStyle/>
          <a:p>
            <a:r>
              <a:rPr lang="bn-IN" sz="2000" kern="100" dirty="0">
                <a:solidFill>
                  <a:srgbClr val="FFFF00"/>
                </a:solidFill>
                <a:effectLst/>
                <a:ea typeface="Times New Roman" panose="02020603050405020304" pitchFamily="18" charset="0"/>
                <a:cs typeface="SutonnyOMJ" panose="01010600010101010101" pitchFamily="2" charset="0"/>
              </a:rPr>
              <a:t>বাজার গবেষণা </a:t>
            </a:r>
            <a:endParaRPr lang="en-US" dirty="0"/>
          </a:p>
        </p:txBody>
      </p:sp>
    </p:spTree>
    <p:extLst>
      <p:ext uri="{BB962C8B-B14F-4D97-AF65-F5344CB8AC3E}">
        <p14:creationId xmlns:p14="http://schemas.microsoft.com/office/powerpoint/2010/main" val="10830300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inVertical)">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barn(inVertical)">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1000"/>
                                        <p:tgtEl>
                                          <p:spTgt spid="26"/>
                                        </p:tgtEl>
                                      </p:cBhvr>
                                    </p:animEffect>
                                    <p:anim calcmode="lin" valueType="num">
                                      <p:cBhvr>
                                        <p:cTn id="18" dur="1000" fill="hold"/>
                                        <p:tgtEl>
                                          <p:spTgt spid="26"/>
                                        </p:tgtEl>
                                        <p:attrNameLst>
                                          <p:attrName>ppt_x</p:attrName>
                                        </p:attrNameLst>
                                      </p:cBhvr>
                                      <p:tavLst>
                                        <p:tav tm="0">
                                          <p:val>
                                            <p:strVal val="#ppt_x"/>
                                          </p:val>
                                        </p:tav>
                                        <p:tav tm="100000">
                                          <p:val>
                                            <p:strVal val="#ppt_x"/>
                                          </p:val>
                                        </p:tav>
                                      </p:tavLst>
                                    </p:anim>
                                    <p:anim calcmode="lin" valueType="num">
                                      <p:cBhvr>
                                        <p:cTn id="19"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500" fill="hold"/>
                                        <p:tgtEl>
                                          <p:spTgt spid="3"/>
                                        </p:tgtEl>
                                        <p:attrNameLst>
                                          <p:attrName>ppt_x</p:attrName>
                                        </p:attrNameLst>
                                      </p:cBhvr>
                                      <p:tavLst>
                                        <p:tav tm="0">
                                          <p:val>
                                            <p:strVal val="#ppt_x"/>
                                          </p:val>
                                        </p:tav>
                                        <p:tav tm="100000">
                                          <p:val>
                                            <p:strVal val="#ppt_x"/>
                                          </p:val>
                                        </p:tav>
                                      </p:tavLst>
                                    </p:anim>
                                    <p:anim calcmode="lin" valueType="num">
                                      <p:cBhvr additive="base">
                                        <p:cTn id="25"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28"/>
                                        </p:tgtEl>
                                        <p:attrNameLst>
                                          <p:attrName>style.visibility</p:attrName>
                                        </p:attrNameLst>
                                      </p:cBhvr>
                                      <p:to>
                                        <p:strVal val="visible"/>
                                      </p:to>
                                    </p:set>
                                    <p:anim calcmode="lin" valueType="num">
                                      <p:cBhvr additive="base">
                                        <p:cTn id="30" dur="500" fill="hold"/>
                                        <p:tgtEl>
                                          <p:spTgt spid="28"/>
                                        </p:tgtEl>
                                        <p:attrNameLst>
                                          <p:attrName>ppt_x</p:attrName>
                                        </p:attrNameLst>
                                      </p:cBhvr>
                                      <p:tavLst>
                                        <p:tav tm="0">
                                          <p:val>
                                            <p:strVal val="#ppt_x"/>
                                          </p:val>
                                        </p:tav>
                                        <p:tav tm="100000">
                                          <p:val>
                                            <p:strVal val="#ppt_x"/>
                                          </p:val>
                                        </p:tav>
                                      </p:tavLst>
                                    </p:anim>
                                    <p:anim calcmode="lin" valueType="num">
                                      <p:cBhvr additive="base">
                                        <p:cTn id="31"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fade">
                                      <p:cBhvr>
                                        <p:cTn id="36" dur="1000"/>
                                        <p:tgtEl>
                                          <p:spTgt spid="30"/>
                                        </p:tgtEl>
                                      </p:cBhvr>
                                    </p:animEffect>
                                    <p:anim calcmode="lin" valueType="num">
                                      <p:cBhvr>
                                        <p:cTn id="37" dur="1000" fill="hold"/>
                                        <p:tgtEl>
                                          <p:spTgt spid="30"/>
                                        </p:tgtEl>
                                        <p:attrNameLst>
                                          <p:attrName>ppt_x</p:attrName>
                                        </p:attrNameLst>
                                      </p:cBhvr>
                                      <p:tavLst>
                                        <p:tav tm="0">
                                          <p:val>
                                            <p:strVal val="#ppt_x"/>
                                          </p:val>
                                        </p:tav>
                                        <p:tav tm="100000">
                                          <p:val>
                                            <p:strVal val="#ppt_x"/>
                                          </p:val>
                                        </p:tav>
                                      </p:tavLst>
                                    </p:anim>
                                    <p:anim calcmode="lin" valueType="num">
                                      <p:cBhvr>
                                        <p:cTn id="38"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6" presetClass="entr" presetSubtype="21"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barn(inVertical)">
                                      <p:cBhvr>
                                        <p:cTn id="43" dur="500"/>
                                        <p:tgtEl>
                                          <p:spTgt spid="6"/>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grpId="0" nodeType="click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wipe(down)">
                                      <p:cBhvr>
                                        <p:cTn id="48" dur="500"/>
                                        <p:tgtEl>
                                          <p:spTgt spid="10"/>
                                        </p:tgtEl>
                                      </p:cBhvr>
                                    </p:animEffect>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32"/>
                                        </p:tgtEl>
                                        <p:attrNameLst>
                                          <p:attrName>style.visibility</p:attrName>
                                        </p:attrNameLst>
                                      </p:cBhvr>
                                      <p:to>
                                        <p:strVal val="visible"/>
                                      </p:to>
                                    </p:set>
                                    <p:anim calcmode="lin" valueType="num">
                                      <p:cBhvr additive="base">
                                        <p:cTn id="53" dur="500" fill="hold"/>
                                        <p:tgtEl>
                                          <p:spTgt spid="32"/>
                                        </p:tgtEl>
                                        <p:attrNameLst>
                                          <p:attrName>ppt_x</p:attrName>
                                        </p:attrNameLst>
                                      </p:cBhvr>
                                      <p:tavLst>
                                        <p:tav tm="0">
                                          <p:val>
                                            <p:strVal val="#ppt_x"/>
                                          </p:val>
                                        </p:tav>
                                        <p:tav tm="100000">
                                          <p:val>
                                            <p:strVal val="#ppt_x"/>
                                          </p:val>
                                        </p:tav>
                                      </p:tavLst>
                                    </p:anim>
                                    <p:anim calcmode="lin" valueType="num">
                                      <p:cBhvr additive="base">
                                        <p:cTn id="54"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2" presetClass="entr" presetSubtype="4" fill="hold" grpId="0" nodeType="clickEffect">
                                  <p:stCondLst>
                                    <p:cond delay="0"/>
                                  </p:stCondLst>
                                  <p:childTnLst>
                                    <p:set>
                                      <p:cBhvr>
                                        <p:cTn id="58" dur="1" fill="hold">
                                          <p:stCondLst>
                                            <p:cond delay="0"/>
                                          </p:stCondLst>
                                        </p:cTn>
                                        <p:tgtEl>
                                          <p:spTgt spid="34"/>
                                        </p:tgtEl>
                                        <p:attrNameLst>
                                          <p:attrName>style.visibility</p:attrName>
                                        </p:attrNameLst>
                                      </p:cBhvr>
                                      <p:to>
                                        <p:strVal val="visible"/>
                                      </p:to>
                                    </p:set>
                                    <p:animEffect transition="in" filter="wipe(down)">
                                      <p:cBhvr>
                                        <p:cTn id="59" dur="500"/>
                                        <p:tgtEl>
                                          <p:spTgt spid="34"/>
                                        </p:tgtEl>
                                      </p:cBhvr>
                                    </p:animEffect>
                                  </p:childTnLst>
                                </p:cTn>
                              </p:par>
                            </p:childTnLst>
                          </p:cTn>
                        </p:par>
                      </p:childTnLst>
                    </p:cTn>
                  </p:par>
                  <p:par>
                    <p:cTn id="60" fill="hold">
                      <p:stCondLst>
                        <p:cond delay="indefinite"/>
                      </p:stCondLst>
                      <p:childTnLst>
                        <p:par>
                          <p:cTn id="61" fill="hold">
                            <p:stCondLst>
                              <p:cond delay="0"/>
                            </p:stCondLst>
                            <p:childTnLst>
                              <p:par>
                                <p:cTn id="62" presetID="42" presetClass="entr" presetSubtype="0" fill="hold" grpId="0" nodeType="click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fade">
                                      <p:cBhvr>
                                        <p:cTn id="64" dur="1000"/>
                                        <p:tgtEl>
                                          <p:spTgt spid="14"/>
                                        </p:tgtEl>
                                      </p:cBhvr>
                                    </p:animEffect>
                                    <p:anim calcmode="lin" valueType="num">
                                      <p:cBhvr>
                                        <p:cTn id="65" dur="1000" fill="hold"/>
                                        <p:tgtEl>
                                          <p:spTgt spid="14"/>
                                        </p:tgtEl>
                                        <p:attrNameLst>
                                          <p:attrName>ppt_x</p:attrName>
                                        </p:attrNameLst>
                                      </p:cBhvr>
                                      <p:tavLst>
                                        <p:tav tm="0">
                                          <p:val>
                                            <p:strVal val="#ppt_x"/>
                                          </p:val>
                                        </p:tav>
                                        <p:tav tm="100000">
                                          <p:val>
                                            <p:strVal val="#ppt_x"/>
                                          </p:val>
                                        </p:tav>
                                      </p:tavLst>
                                    </p:anim>
                                    <p:anim calcmode="lin" valueType="num">
                                      <p:cBhvr>
                                        <p:cTn id="6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grpId="0" nodeType="clickEffect">
                                  <p:stCondLst>
                                    <p:cond delay="0"/>
                                  </p:stCondLst>
                                  <p:childTnLst>
                                    <p:set>
                                      <p:cBhvr>
                                        <p:cTn id="70" dur="1" fill="hold">
                                          <p:stCondLst>
                                            <p:cond delay="0"/>
                                          </p:stCondLst>
                                        </p:cTn>
                                        <p:tgtEl>
                                          <p:spTgt spid="18"/>
                                        </p:tgtEl>
                                        <p:attrNameLst>
                                          <p:attrName>style.visibility</p:attrName>
                                        </p:attrNameLst>
                                      </p:cBhvr>
                                      <p:to>
                                        <p:strVal val="visible"/>
                                      </p:to>
                                    </p:set>
                                    <p:anim calcmode="lin" valueType="num">
                                      <p:cBhvr additive="base">
                                        <p:cTn id="71" dur="500" fill="hold"/>
                                        <p:tgtEl>
                                          <p:spTgt spid="18"/>
                                        </p:tgtEl>
                                        <p:attrNameLst>
                                          <p:attrName>ppt_x</p:attrName>
                                        </p:attrNameLst>
                                      </p:cBhvr>
                                      <p:tavLst>
                                        <p:tav tm="0">
                                          <p:val>
                                            <p:strVal val="#ppt_x"/>
                                          </p:val>
                                        </p:tav>
                                        <p:tav tm="100000">
                                          <p:val>
                                            <p:strVal val="#ppt_x"/>
                                          </p:val>
                                        </p:tav>
                                      </p:tavLst>
                                    </p:anim>
                                    <p:anim calcmode="lin" valueType="num">
                                      <p:cBhvr additive="base">
                                        <p:cTn id="7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10" grpId="0"/>
      <p:bldP spid="14" grpId="0"/>
      <p:bldP spid="18" grpId="0"/>
      <p:bldP spid="24" grpId="0"/>
      <p:bldP spid="26" grpId="0"/>
      <p:bldP spid="30" grpId="0"/>
      <p:bldP spid="3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65A5094F-B199-5006-8D9D-757BDBA58092}"/>
              </a:ext>
            </a:extLst>
          </p:cNvPr>
          <p:cNvSpPr txBox="1"/>
          <p:nvPr/>
        </p:nvSpPr>
        <p:spPr>
          <a:xfrm>
            <a:off x="184896" y="261781"/>
            <a:ext cx="7210986" cy="400110"/>
          </a:xfrm>
          <a:prstGeom prst="rect">
            <a:avLst/>
          </a:prstGeom>
          <a:noFill/>
        </p:spPr>
        <p:txBody>
          <a:bodyPr wrap="square">
            <a:spAutoFit/>
          </a:bodyPr>
          <a:lstStyle/>
          <a:p>
            <a:pPr marL="0" marR="0" algn="just">
              <a:lnSpc>
                <a:spcPct val="100000"/>
              </a:lnSpc>
              <a:spcAft>
                <a:spcPts val="800"/>
              </a:spcAft>
              <a:buNone/>
            </a:pPr>
            <a:r>
              <a:rPr lang="bn-IN" sz="2000" u="sng" kern="100" dirty="0">
                <a:solidFill>
                  <a:srgbClr val="FFFF00"/>
                </a:solidFill>
                <a:effectLst/>
                <a:ea typeface="Times New Roman" panose="02020603050405020304" pitchFamily="18" charset="0"/>
                <a:cs typeface="SutonnyOMJ" panose="01010600010101010101" pitchFamily="2" charset="0"/>
              </a:rPr>
              <a:t>সাংগঠনিক কার্যাবলি সম্পাদন (</a:t>
            </a:r>
            <a:r>
              <a:rPr lang="en-IN" sz="2000" u="sng" kern="100" dirty="0">
                <a:solidFill>
                  <a:srgbClr val="FFFF00"/>
                </a:solidFill>
                <a:effectLst/>
                <a:ea typeface="Times New Roman" panose="02020603050405020304" pitchFamily="18" charset="0"/>
                <a:cs typeface="Vrinda"/>
              </a:rPr>
              <a:t>Performing organizational activities):</a:t>
            </a:r>
            <a:endParaRPr lang="en-US" sz="1400" u="sng" kern="100" dirty="0">
              <a:solidFill>
                <a:srgbClr val="FFFF00"/>
              </a:solidFill>
              <a:effectLst/>
              <a:latin typeface="Aptos" panose="02110004020202020204"/>
              <a:ea typeface="Times New Roman" panose="02020603050405020304" pitchFamily="18" charset="0"/>
              <a:cs typeface="Vrinda"/>
            </a:endParaRPr>
          </a:p>
        </p:txBody>
      </p:sp>
      <p:pic>
        <p:nvPicPr>
          <p:cNvPr id="14" name="Picture 13">
            <a:extLst>
              <a:ext uri="{FF2B5EF4-FFF2-40B4-BE49-F238E27FC236}">
                <a16:creationId xmlns:a16="http://schemas.microsoft.com/office/drawing/2014/main" id="{C118E5E9-9076-C8CC-AE16-A16F7371BE85}"/>
              </a:ext>
            </a:extLst>
          </p:cNvPr>
          <p:cNvPicPr>
            <a:picLocks noChangeAspect="1"/>
          </p:cNvPicPr>
          <p:nvPr/>
        </p:nvPicPr>
        <p:blipFill>
          <a:blip r:embed="rId2">
            <a:extLst>
              <a:ext uri="{28A0092B-C50C-407E-A947-70E740481C1C}">
                <a14:useLocalDpi xmlns:a14="http://schemas.microsoft.com/office/drawing/2010/main" val="0"/>
              </a:ext>
            </a:extLst>
          </a:blip>
          <a:srcRect b="13235"/>
          <a:stretch>
            <a:fillRect/>
          </a:stretch>
        </p:blipFill>
        <p:spPr>
          <a:xfrm>
            <a:off x="7282018" y="108944"/>
            <a:ext cx="4725086" cy="231480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18" name="TextBox 17">
            <a:extLst>
              <a:ext uri="{FF2B5EF4-FFF2-40B4-BE49-F238E27FC236}">
                <a16:creationId xmlns:a16="http://schemas.microsoft.com/office/drawing/2014/main" id="{E236A121-0C79-8795-E538-866F36CD0FCD}"/>
              </a:ext>
            </a:extLst>
          </p:cNvPr>
          <p:cNvSpPr txBox="1"/>
          <p:nvPr/>
        </p:nvSpPr>
        <p:spPr>
          <a:xfrm>
            <a:off x="9142880" y="261781"/>
            <a:ext cx="2097206" cy="461665"/>
          </a:xfrm>
          <a:prstGeom prst="rect">
            <a:avLst/>
          </a:prstGeom>
          <a:noFill/>
        </p:spPr>
        <p:txBody>
          <a:bodyPr wrap="square">
            <a:spAutoFit/>
          </a:bodyPr>
          <a:lstStyle/>
          <a:p>
            <a:r>
              <a:rPr lang="bn-IN" sz="2400" u="sng" kern="100" dirty="0">
                <a:solidFill>
                  <a:srgbClr val="FF0000"/>
                </a:solidFill>
                <a:effectLst/>
                <a:ea typeface="Times New Roman" panose="02020603050405020304" pitchFamily="18" charset="0"/>
                <a:cs typeface="SutonnyOMJ" panose="01010600010101010101" pitchFamily="2" charset="0"/>
              </a:rPr>
              <a:t>সাংগঠনিক কার্যাবলি </a:t>
            </a:r>
            <a:endParaRPr lang="en-US" sz="2000" dirty="0">
              <a:solidFill>
                <a:srgbClr val="FF0000"/>
              </a:solidFill>
            </a:endParaRPr>
          </a:p>
        </p:txBody>
      </p:sp>
      <p:sp>
        <p:nvSpPr>
          <p:cNvPr id="22" name="TextBox 21">
            <a:extLst>
              <a:ext uri="{FF2B5EF4-FFF2-40B4-BE49-F238E27FC236}">
                <a16:creationId xmlns:a16="http://schemas.microsoft.com/office/drawing/2014/main" id="{C4BD8788-A17F-7DFA-B634-873B9886FD6A}"/>
              </a:ext>
            </a:extLst>
          </p:cNvPr>
          <p:cNvSpPr txBox="1"/>
          <p:nvPr/>
        </p:nvSpPr>
        <p:spPr>
          <a:xfrm>
            <a:off x="325573" y="723446"/>
            <a:ext cx="6098344" cy="1323439"/>
          </a:xfrm>
          <a:prstGeom prst="rect">
            <a:avLst/>
          </a:prstGeom>
          <a:noFill/>
        </p:spPr>
        <p:txBody>
          <a:bodyPr wrap="square">
            <a:spAutoFit/>
          </a:bodyPr>
          <a:lstStyle/>
          <a:p>
            <a:pPr algn="just"/>
            <a:r>
              <a:rPr lang="bn-IN" sz="2000" dirty="0">
                <a:effectLst/>
                <a:ea typeface="Times New Roman" panose="02020603050405020304" pitchFamily="18" charset="0"/>
                <a:cs typeface="SutonnyOMJ" panose="01010600010101010101" pitchFamily="2" charset="0"/>
              </a:rPr>
              <a:t>ব্যবসায়ীকে প্রাতিষ্ঠানিক দৈনন্দিন কাজ সম্পাদনেও সচেতন থাকতে হয়। হিসাবরক্ষণ ও নিরীক্ষণ, পরিকল্পনা তৈরি, কর্মী পরিচালনা ও নিয়ন্ত্রণ, কর্মীদের প্রশিক্ষণ ও উন্নয়ন, যোগাযোগ, তথ্য সংগ্রহ ও সংরক্ষণ প্রভৃতি সাংগঠনিক বা প্রাতিষ্ঠানিক কাজের অন্তর্ভুক্ত।</a:t>
            </a:r>
            <a:endParaRPr lang="en-US" sz="2000" dirty="0"/>
          </a:p>
        </p:txBody>
      </p:sp>
      <p:sp>
        <p:nvSpPr>
          <p:cNvPr id="24" name="TextBox 23">
            <a:extLst>
              <a:ext uri="{FF2B5EF4-FFF2-40B4-BE49-F238E27FC236}">
                <a16:creationId xmlns:a16="http://schemas.microsoft.com/office/drawing/2014/main" id="{C96A1EFB-5AE3-131E-72D7-996F693851CB}"/>
              </a:ext>
            </a:extLst>
          </p:cNvPr>
          <p:cNvSpPr txBox="1"/>
          <p:nvPr/>
        </p:nvSpPr>
        <p:spPr>
          <a:xfrm>
            <a:off x="741484" y="3266272"/>
            <a:ext cx="10709031" cy="830997"/>
          </a:xfrm>
          <a:prstGeom prst="rect">
            <a:avLst/>
          </a:prstGeom>
          <a:noFill/>
        </p:spPr>
        <p:txBody>
          <a:bodyPr wrap="square">
            <a:spAutoFit/>
          </a:bodyPr>
          <a:lstStyle/>
          <a:p>
            <a:pPr marL="0" marR="0" algn="just">
              <a:lnSpc>
                <a:spcPct val="100000"/>
              </a:lnSpc>
              <a:spcAft>
                <a:spcPts val="800"/>
              </a:spcAft>
              <a:buNone/>
            </a:pPr>
            <a:r>
              <a:rPr lang="bn-IN" sz="2400" kern="100" dirty="0">
                <a:effectLst/>
                <a:latin typeface="+mn-lt"/>
                <a:ea typeface="Times New Roman" panose="02020603050405020304" pitchFamily="18" charset="0"/>
                <a:cs typeface="SutonnyOMJ" panose="01010600010101010101" pitchFamily="2" charset="0"/>
              </a:rPr>
              <a:t>ব্যবসায়ীকে ব্যবসায় পরিচালনার ক্ষেত্রে প্রতিনিয়ত উল্লিখিত কাজগুলো করতে হয়। এগুলোর সাফল্যের ওপরই নির্ভর করে ব্যবসায়িক সাফল্য। তাই ব্যবসায়ীকে এসব কাজ সম্পাদনে আন্তরিক থাকতে হয়।</a:t>
            </a:r>
            <a:endParaRPr lang="en-US" sz="2400" kern="100" dirty="0">
              <a:effectLst/>
              <a:latin typeface="+mn-lt"/>
              <a:ea typeface="Times New Roman" panose="02020603050405020304" pitchFamily="18" charset="0"/>
              <a:cs typeface="Vrinda"/>
            </a:endParaRPr>
          </a:p>
        </p:txBody>
      </p:sp>
    </p:spTree>
    <p:extLst>
      <p:ext uri="{BB962C8B-B14F-4D97-AF65-F5344CB8AC3E}">
        <p14:creationId xmlns:p14="http://schemas.microsoft.com/office/powerpoint/2010/main" val="1504425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circle(in)">
                                      <p:cBhvr>
                                        <p:cTn id="7" dur="20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barn(inVertical)">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22"/>
                                        </p:tgtEl>
                                        <p:attrNameLst>
                                          <p:attrName>style.visibility</p:attrName>
                                        </p:attrNameLst>
                                      </p:cBhvr>
                                      <p:to>
                                        <p:strVal val="visible"/>
                                      </p:to>
                                    </p:set>
                                    <p:anim calcmode="lin" valueType="num">
                                      <p:cBhvr additive="base">
                                        <p:cTn id="24" dur="500" fill="hold"/>
                                        <p:tgtEl>
                                          <p:spTgt spid="22"/>
                                        </p:tgtEl>
                                        <p:attrNameLst>
                                          <p:attrName>ppt_x</p:attrName>
                                        </p:attrNameLst>
                                      </p:cBhvr>
                                      <p:tavLst>
                                        <p:tav tm="0">
                                          <p:val>
                                            <p:strVal val="#ppt_x"/>
                                          </p:val>
                                        </p:tav>
                                        <p:tav tm="100000">
                                          <p:val>
                                            <p:strVal val="#ppt_x"/>
                                          </p:val>
                                        </p:tav>
                                      </p:tavLst>
                                    </p:anim>
                                    <p:anim calcmode="lin" valueType="num">
                                      <p:cBhvr additive="base">
                                        <p:cTn id="25"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wipe(down)">
                                      <p:cBhvr>
                                        <p:cTn id="30"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8" grpId="0"/>
      <p:bldP spid="22" grpId="0"/>
      <p:bldP spid="2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D790F84-A0EB-679C-922C-66A7D7820E9D}"/>
              </a:ext>
            </a:extLst>
          </p:cNvPr>
          <p:cNvSpPr txBox="1"/>
          <p:nvPr/>
        </p:nvSpPr>
        <p:spPr>
          <a:xfrm>
            <a:off x="376311" y="279568"/>
            <a:ext cx="6098344" cy="461665"/>
          </a:xfrm>
          <a:prstGeom prst="rect">
            <a:avLst/>
          </a:prstGeom>
          <a:noFill/>
        </p:spPr>
        <p:txBody>
          <a:bodyPr wrap="square">
            <a:spAutoFit/>
          </a:bodyPr>
          <a:lstStyle/>
          <a:p>
            <a:r>
              <a:rPr lang="bn-IN" sz="2400" u="sng" dirty="0">
                <a:effectLst/>
                <a:ea typeface="Times New Roman" panose="02020603050405020304" pitchFamily="18" charset="0"/>
                <a:cs typeface="SutonnyOMJ" panose="01010600010101010101" pitchFamily="2" charset="0"/>
              </a:rPr>
              <a:t>ব্যবসায়ের গুরুত্ব (</a:t>
            </a:r>
            <a:r>
              <a:rPr lang="en-IN" sz="2400" u="sng" dirty="0">
                <a:effectLst/>
                <a:ea typeface="Times New Roman" panose="02020603050405020304" pitchFamily="18" charset="0"/>
              </a:rPr>
              <a:t>Importance of Business)</a:t>
            </a:r>
            <a:endParaRPr lang="en-US" sz="2400" dirty="0"/>
          </a:p>
        </p:txBody>
      </p:sp>
      <p:sp>
        <p:nvSpPr>
          <p:cNvPr id="7" name="TextBox 6">
            <a:extLst>
              <a:ext uri="{FF2B5EF4-FFF2-40B4-BE49-F238E27FC236}">
                <a16:creationId xmlns:a16="http://schemas.microsoft.com/office/drawing/2014/main" id="{6440F37A-FC0E-5FFD-0C6E-00576C222EF4}"/>
              </a:ext>
            </a:extLst>
          </p:cNvPr>
          <p:cNvSpPr txBox="1"/>
          <p:nvPr/>
        </p:nvSpPr>
        <p:spPr>
          <a:xfrm>
            <a:off x="376311" y="741233"/>
            <a:ext cx="5719689" cy="707886"/>
          </a:xfrm>
          <a:prstGeom prst="rect">
            <a:avLst/>
          </a:prstGeom>
          <a:noFill/>
        </p:spPr>
        <p:txBody>
          <a:bodyPr wrap="square">
            <a:spAutoFit/>
          </a:bodyPr>
          <a:lstStyle/>
          <a:p>
            <a:r>
              <a:rPr lang="bn-IN" sz="2000" kern="100" dirty="0">
                <a:solidFill>
                  <a:srgbClr val="FFFF00"/>
                </a:solidFill>
                <a:effectLst/>
                <a:latin typeface="+mn-lt"/>
                <a:ea typeface="Times New Roman" panose="02020603050405020304" pitchFamily="18" charset="0"/>
                <a:cs typeface="SutonnyOMJ" panose="01010600010101010101" pitchFamily="2" charset="0"/>
              </a:rPr>
              <a:t>ব্যবসায়কে ব্যক্তি, সমাজ, দেশ তথা সমগ্র মানবজাতির উন্নতির প্রভাবক মনে করা হয়</a:t>
            </a:r>
            <a:endParaRPr lang="en-US" sz="2000" dirty="0">
              <a:solidFill>
                <a:srgbClr val="FFFF00"/>
              </a:solidFill>
            </a:endParaRPr>
          </a:p>
        </p:txBody>
      </p:sp>
      <p:sp>
        <p:nvSpPr>
          <p:cNvPr id="9" name="TextBox 8">
            <a:extLst>
              <a:ext uri="{FF2B5EF4-FFF2-40B4-BE49-F238E27FC236}">
                <a16:creationId xmlns:a16="http://schemas.microsoft.com/office/drawing/2014/main" id="{6AA4464F-9206-B2C4-17A3-0080388577B9}"/>
              </a:ext>
            </a:extLst>
          </p:cNvPr>
          <p:cNvSpPr txBox="1"/>
          <p:nvPr/>
        </p:nvSpPr>
        <p:spPr>
          <a:xfrm>
            <a:off x="376311" y="1449119"/>
            <a:ext cx="6098344" cy="461665"/>
          </a:xfrm>
          <a:prstGeom prst="rect">
            <a:avLst/>
          </a:prstGeom>
          <a:noFill/>
        </p:spPr>
        <p:txBody>
          <a:bodyPr wrap="square">
            <a:spAutoFit/>
          </a:bodyPr>
          <a:lstStyle/>
          <a:p>
            <a:pPr marL="0" marR="0" algn="just">
              <a:lnSpc>
                <a:spcPct val="100000"/>
              </a:lnSpc>
              <a:spcAft>
                <a:spcPts val="800"/>
              </a:spcAft>
              <a:buNone/>
            </a:pPr>
            <a:r>
              <a:rPr lang="bn-IN" sz="2400" kern="100" dirty="0">
                <a:effectLst/>
                <a:latin typeface="+mn-lt"/>
                <a:ea typeface="Times New Roman" panose="02020603050405020304" pitchFamily="18" charset="0"/>
                <a:cs typeface="SutonnyOMJ" panose="01010600010101010101" pitchFamily="2" charset="0"/>
              </a:rPr>
              <a:t>নিচে ব্যবসায়ের গুরুত্ব আলোচনা করা হলো-</a:t>
            </a:r>
            <a:endParaRPr lang="en-US" sz="1600" kern="100" dirty="0">
              <a:effectLst/>
              <a:latin typeface="Aptos" panose="02110004020202020204"/>
              <a:ea typeface="Times New Roman" panose="02020603050405020304" pitchFamily="18" charset="0"/>
              <a:cs typeface="Vrinda"/>
            </a:endParaRPr>
          </a:p>
        </p:txBody>
      </p:sp>
      <p:pic>
        <p:nvPicPr>
          <p:cNvPr id="11" name="Picture 10">
            <a:extLst>
              <a:ext uri="{FF2B5EF4-FFF2-40B4-BE49-F238E27FC236}">
                <a16:creationId xmlns:a16="http://schemas.microsoft.com/office/drawing/2014/main" id="{43BA2459-D9C7-EED0-579A-A9E6FC0E01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19216" y="114874"/>
            <a:ext cx="4663786" cy="2312917"/>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3" name="TextBox 12">
            <a:extLst>
              <a:ext uri="{FF2B5EF4-FFF2-40B4-BE49-F238E27FC236}">
                <a16:creationId xmlns:a16="http://schemas.microsoft.com/office/drawing/2014/main" id="{7F5BFE31-BE62-A3F1-C0D8-788814BEC834}"/>
              </a:ext>
            </a:extLst>
          </p:cNvPr>
          <p:cNvSpPr txBox="1"/>
          <p:nvPr/>
        </p:nvSpPr>
        <p:spPr>
          <a:xfrm>
            <a:off x="7419215" y="1780847"/>
            <a:ext cx="1747911" cy="461665"/>
          </a:xfrm>
          <a:prstGeom prst="rect">
            <a:avLst/>
          </a:prstGeom>
          <a:noFill/>
        </p:spPr>
        <p:txBody>
          <a:bodyPr wrap="square">
            <a:spAutoFit/>
          </a:bodyPr>
          <a:lstStyle/>
          <a:p>
            <a:r>
              <a:rPr lang="bn-IN" sz="2400" kern="100" dirty="0">
                <a:effectLst/>
                <a:latin typeface="+mn-lt"/>
                <a:ea typeface="Times New Roman" panose="02020603050405020304" pitchFamily="18" charset="0"/>
                <a:cs typeface="SutonnyOMJ" panose="01010600010101010101" pitchFamily="2" charset="0"/>
              </a:rPr>
              <a:t>ব্যবসায়ের গুরুত্ব </a:t>
            </a:r>
            <a:endParaRPr lang="en-US" dirty="0"/>
          </a:p>
        </p:txBody>
      </p:sp>
      <p:sp>
        <p:nvSpPr>
          <p:cNvPr id="15" name="TextBox 14">
            <a:extLst>
              <a:ext uri="{FF2B5EF4-FFF2-40B4-BE49-F238E27FC236}">
                <a16:creationId xmlns:a16="http://schemas.microsoft.com/office/drawing/2014/main" id="{479CA590-4388-82FE-7100-1F1E87E3CB56}"/>
              </a:ext>
            </a:extLst>
          </p:cNvPr>
          <p:cNvSpPr txBox="1"/>
          <p:nvPr/>
        </p:nvSpPr>
        <p:spPr>
          <a:xfrm>
            <a:off x="376311" y="1919346"/>
            <a:ext cx="6118410" cy="810478"/>
          </a:xfrm>
          <a:prstGeom prst="rect">
            <a:avLst/>
          </a:prstGeom>
          <a:noFill/>
        </p:spPr>
        <p:txBody>
          <a:bodyPr wrap="square">
            <a:spAutoFit/>
          </a:bodyPr>
          <a:lstStyle/>
          <a:p>
            <a:pPr marL="0" marR="0" algn="just">
              <a:lnSpc>
                <a:spcPct val="100000"/>
              </a:lnSpc>
              <a:spcAft>
                <a:spcPts val="800"/>
              </a:spcAft>
              <a:buNone/>
            </a:pPr>
            <a:r>
              <a:rPr lang="bn-IN" sz="2000" u="sng" kern="100" dirty="0">
                <a:effectLst/>
                <a:latin typeface="+mn-lt"/>
                <a:ea typeface="Times New Roman" panose="02020603050405020304" pitchFamily="18" charset="0"/>
                <a:cs typeface="SutonnyOMJ" panose="01010600010101010101" pitchFamily="2" charset="0"/>
              </a:rPr>
              <a:t>ক. অর্থনৈতিক গুরুত্ব (</a:t>
            </a:r>
            <a:r>
              <a:rPr lang="en-IN" sz="2000" u="sng" kern="100" dirty="0">
                <a:effectLst/>
                <a:latin typeface="+mn-lt"/>
                <a:ea typeface="Times New Roman" panose="02020603050405020304" pitchFamily="18" charset="0"/>
                <a:cs typeface="Vrinda"/>
              </a:rPr>
              <a:t>Economic importance):</a:t>
            </a:r>
            <a:r>
              <a:rPr lang="en-US" sz="2000" u="sng" kern="100" dirty="0">
                <a:ea typeface="Times New Roman" panose="02020603050405020304" pitchFamily="18" charset="0"/>
                <a:cs typeface="Vrinda"/>
              </a:rPr>
              <a:t> </a:t>
            </a:r>
          </a:p>
          <a:p>
            <a:pPr marL="0" marR="0" algn="just">
              <a:lnSpc>
                <a:spcPct val="100000"/>
              </a:lnSpc>
              <a:spcAft>
                <a:spcPts val="800"/>
              </a:spcAft>
              <a:buNone/>
            </a:pPr>
            <a:r>
              <a:rPr lang="bn-IN" sz="2000" kern="100" dirty="0">
                <a:effectLst/>
                <a:latin typeface="+mn-lt"/>
                <a:ea typeface="Times New Roman" panose="02020603050405020304" pitchFamily="18" charset="0"/>
                <a:cs typeface="SutonnyOMJ" panose="01010600010101010101" pitchFamily="2" charset="0"/>
              </a:rPr>
              <a:t>ব্যবসায়ের অর্থনৈতিক গুরুত্বের দিকগুলো হলো-</a:t>
            </a:r>
            <a:endParaRPr lang="en-US" sz="1400" kern="100" dirty="0">
              <a:effectLst/>
              <a:latin typeface="Aptos" panose="02110004020202020204"/>
              <a:ea typeface="Times New Roman" panose="02020603050405020304" pitchFamily="18" charset="0"/>
              <a:cs typeface="Vrinda"/>
            </a:endParaRPr>
          </a:p>
        </p:txBody>
      </p:sp>
      <p:pic>
        <p:nvPicPr>
          <p:cNvPr id="17" name="Picture 16">
            <a:extLst>
              <a:ext uri="{FF2B5EF4-FFF2-40B4-BE49-F238E27FC236}">
                <a16:creationId xmlns:a16="http://schemas.microsoft.com/office/drawing/2014/main" id="{FBEC9A1F-8685-C2F0-F8EE-E5AB88D943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66649" y="2407206"/>
            <a:ext cx="3331309" cy="1918009"/>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9" name="TextBox 18">
            <a:extLst>
              <a:ext uri="{FF2B5EF4-FFF2-40B4-BE49-F238E27FC236}">
                <a16:creationId xmlns:a16="http://schemas.microsoft.com/office/drawing/2014/main" id="{654AFCE8-D736-D718-10CA-2EC9324071FF}"/>
              </a:ext>
            </a:extLst>
          </p:cNvPr>
          <p:cNvSpPr txBox="1"/>
          <p:nvPr/>
        </p:nvSpPr>
        <p:spPr>
          <a:xfrm>
            <a:off x="5706492" y="2999322"/>
            <a:ext cx="1536326" cy="400110"/>
          </a:xfrm>
          <a:prstGeom prst="rect">
            <a:avLst/>
          </a:prstGeom>
          <a:noFill/>
        </p:spPr>
        <p:txBody>
          <a:bodyPr wrap="square">
            <a:spAutoFit/>
          </a:bodyPr>
          <a:lstStyle/>
          <a:p>
            <a:r>
              <a:rPr lang="bn-IN" sz="2000" kern="100" dirty="0">
                <a:solidFill>
                  <a:srgbClr val="FF0000"/>
                </a:solidFill>
                <a:effectLst/>
                <a:latin typeface="+mn-lt"/>
                <a:ea typeface="Times New Roman" panose="02020603050405020304" pitchFamily="18" charset="0"/>
                <a:cs typeface="SutonnyOMJ" panose="01010600010101010101" pitchFamily="2" charset="0"/>
              </a:rPr>
              <a:t>অর্থনৈতিক গুরুত্ব </a:t>
            </a:r>
            <a:endParaRPr lang="en-US" dirty="0">
              <a:solidFill>
                <a:srgbClr val="FF0000"/>
              </a:solidFill>
            </a:endParaRPr>
          </a:p>
        </p:txBody>
      </p:sp>
      <p:sp>
        <p:nvSpPr>
          <p:cNvPr id="21" name="TextBox 20">
            <a:extLst>
              <a:ext uri="{FF2B5EF4-FFF2-40B4-BE49-F238E27FC236}">
                <a16:creationId xmlns:a16="http://schemas.microsoft.com/office/drawing/2014/main" id="{05A9F1EE-A102-9EE1-37C5-7A0EE99E4E73}"/>
              </a:ext>
            </a:extLst>
          </p:cNvPr>
          <p:cNvSpPr txBox="1"/>
          <p:nvPr/>
        </p:nvSpPr>
        <p:spPr>
          <a:xfrm>
            <a:off x="262115" y="4368928"/>
            <a:ext cx="4309884" cy="400110"/>
          </a:xfrm>
          <a:prstGeom prst="rect">
            <a:avLst/>
          </a:prstGeom>
          <a:noFill/>
        </p:spPr>
        <p:txBody>
          <a:bodyPr wrap="square">
            <a:spAutoFit/>
          </a:bodyPr>
          <a:lstStyle/>
          <a:p>
            <a:r>
              <a:rPr lang="bn-IN" sz="2000" u="sng" dirty="0">
                <a:solidFill>
                  <a:srgbClr val="FFFF00"/>
                </a:solidFill>
                <a:effectLst/>
                <a:ea typeface="Times New Roman" panose="02020603050405020304" pitchFamily="18" charset="0"/>
                <a:cs typeface="SutonnyOMJ" panose="01010600010101010101" pitchFamily="2" charset="0"/>
              </a:rPr>
              <a:t>সম্পদের সদ্ব্যবহার (</a:t>
            </a:r>
            <a:r>
              <a:rPr lang="en-IN" sz="2000" u="sng" dirty="0">
                <a:solidFill>
                  <a:srgbClr val="FFFF00"/>
                </a:solidFill>
                <a:effectLst/>
                <a:latin typeface="+mn-lt"/>
                <a:ea typeface="Times New Roman" panose="02020603050405020304" pitchFamily="18" charset="0"/>
              </a:rPr>
              <a:t>To utilize resources):</a:t>
            </a:r>
            <a:endParaRPr lang="en-US" sz="2000" u="sng" dirty="0">
              <a:solidFill>
                <a:srgbClr val="FFFF00"/>
              </a:solidFill>
            </a:endParaRPr>
          </a:p>
        </p:txBody>
      </p:sp>
      <p:pic>
        <p:nvPicPr>
          <p:cNvPr id="23" name="Picture 22">
            <a:extLst>
              <a:ext uri="{FF2B5EF4-FFF2-40B4-BE49-F238E27FC236}">
                <a16:creationId xmlns:a16="http://schemas.microsoft.com/office/drawing/2014/main" id="{A7DD556C-4E37-67A1-8AE6-FFE0F424B8F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7958" y="4093764"/>
            <a:ext cx="4571997" cy="257174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25" name="TextBox 24">
            <a:extLst>
              <a:ext uri="{FF2B5EF4-FFF2-40B4-BE49-F238E27FC236}">
                <a16:creationId xmlns:a16="http://schemas.microsoft.com/office/drawing/2014/main" id="{8F0664A1-A1AA-2E34-3C80-02CBE1EAAEDC}"/>
              </a:ext>
            </a:extLst>
          </p:cNvPr>
          <p:cNvSpPr txBox="1"/>
          <p:nvPr/>
        </p:nvSpPr>
        <p:spPr>
          <a:xfrm>
            <a:off x="7528214" y="5930454"/>
            <a:ext cx="1594856" cy="400110"/>
          </a:xfrm>
          <a:prstGeom prst="rect">
            <a:avLst/>
          </a:prstGeom>
          <a:noFill/>
        </p:spPr>
        <p:txBody>
          <a:bodyPr wrap="square">
            <a:spAutoFit/>
          </a:bodyPr>
          <a:lstStyle/>
          <a:p>
            <a:r>
              <a:rPr lang="bn-IN" sz="2000" u="sng" dirty="0">
                <a:solidFill>
                  <a:srgbClr val="FF0000"/>
                </a:solidFill>
                <a:effectLst/>
                <a:ea typeface="Times New Roman" panose="02020603050405020304" pitchFamily="18" charset="0"/>
                <a:cs typeface="SutonnyOMJ" panose="01010600010101010101" pitchFamily="2" charset="0"/>
              </a:rPr>
              <a:t>সম্পদের সদ্ব্যবহার </a:t>
            </a:r>
            <a:endParaRPr lang="en-US" dirty="0">
              <a:solidFill>
                <a:srgbClr val="FF0000"/>
              </a:solidFill>
            </a:endParaRPr>
          </a:p>
        </p:txBody>
      </p:sp>
      <p:sp>
        <p:nvSpPr>
          <p:cNvPr id="27" name="TextBox 26">
            <a:extLst>
              <a:ext uri="{FF2B5EF4-FFF2-40B4-BE49-F238E27FC236}">
                <a16:creationId xmlns:a16="http://schemas.microsoft.com/office/drawing/2014/main" id="{2589E2AE-5905-D12A-F449-443F9A3D0C0D}"/>
              </a:ext>
            </a:extLst>
          </p:cNvPr>
          <p:cNvSpPr txBox="1"/>
          <p:nvPr/>
        </p:nvSpPr>
        <p:spPr>
          <a:xfrm>
            <a:off x="346055" y="4830593"/>
            <a:ext cx="6178922" cy="1323439"/>
          </a:xfrm>
          <a:prstGeom prst="rect">
            <a:avLst/>
          </a:prstGeom>
          <a:noFill/>
        </p:spPr>
        <p:txBody>
          <a:bodyPr wrap="square">
            <a:spAutoFit/>
          </a:bodyPr>
          <a:lstStyle/>
          <a:p>
            <a:pPr marL="0" marR="0" algn="just">
              <a:lnSpc>
                <a:spcPct val="100000"/>
              </a:lnSpc>
              <a:spcAft>
                <a:spcPts val="800"/>
              </a:spcAft>
              <a:buNone/>
            </a:pPr>
            <a:r>
              <a:rPr lang="bn-IN" sz="2000" kern="100" dirty="0">
                <a:effectLst/>
                <a:latin typeface="+mn-lt"/>
                <a:ea typeface="Times New Roman" panose="02020603050405020304" pitchFamily="18" charset="0"/>
                <a:cs typeface="SutonnyOMJ" panose="01010600010101010101" pitchFamily="2" charset="0"/>
              </a:rPr>
              <a:t>ব্যবসায়ের মাধ্যমে দেশের বিভিন্ন অঞ্চলে ছড়িয়ে ছিটিয়ে থাকা প্রাকৃতিক সম্পদ আহরণ করা হয়। এরপর সেগুলো মানুষের ব্যবহার উপযোগী করে তোলা হয়। এতে একদিকে প্রাকৃতিক সম্পদের সঠিক ব্যবহার হয়, অন্যদিকে মানুষের চাহিদাও পূরণ হয়।</a:t>
            </a:r>
            <a:endParaRPr lang="en-US" sz="1400" kern="100" dirty="0">
              <a:effectLst/>
              <a:latin typeface="Aptos" panose="02110004020202020204"/>
              <a:ea typeface="Times New Roman" panose="02020603050405020304" pitchFamily="18" charset="0"/>
              <a:cs typeface="Vrinda"/>
            </a:endParaRPr>
          </a:p>
        </p:txBody>
      </p:sp>
    </p:spTree>
    <p:extLst>
      <p:ext uri="{BB962C8B-B14F-4D97-AF65-F5344CB8AC3E}">
        <p14:creationId xmlns:p14="http://schemas.microsoft.com/office/powerpoint/2010/main" val="5767455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down)">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1000"/>
                                        <p:tgtEl>
                                          <p:spTgt spid="19"/>
                                        </p:tgtEl>
                                      </p:cBhvr>
                                    </p:animEffect>
                                    <p:anim calcmode="lin" valueType="num">
                                      <p:cBhvr>
                                        <p:cTn id="34" dur="1000" fill="hold"/>
                                        <p:tgtEl>
                                          <p:spTgt spid="19"/>
                                        </p:tgtEl>
                                        <p:attrNameLst>
                                          <p:attrName>ppt_x</p:attrName>
                                        </p:attrNameLst>
                                      </p:cBhvr>
                                      <p:tavLst>
                                        <p:tav tm="0">
                                          <p:val>
                                            <p:strVal val="#ppt_x"/>
                                          </p:val>
                                        </p:tav>
                                        <p:tav tm="100000">
                                          <p:val>
                                            <p:strVal val="#ppt_x"/>
                                          </p:val>
                                        </p:tav>
                                      </p:tavLst>
                                    </p:anim>
                                    <p:anim calcmode="lin" valueType="num">
                                      <p:cBhvr>
                                        <p:cTn id="35"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1000"/>
                                        <p:tgtEl>
                                          <p:spTgt spid="15"/>
                                        </p:tgtEl>
                                      </p:cBhvr>
                                    </p:animEffect>
                                    <p:anim calcmode="lin" valueType="num">
                                      <p:cBhvr>
                                        <p:cTn id="41" dur="1000" fill="hold"/>
                                        <p:tgtEl>
                                          <p:spTgt spid="15"/>
                                        </p:tgtEl>
                                        <p:attrNameLst>
                                          <p:attrName>ppt_x</p:attrName>
                                        </p:attrNameLst>
                                      </p:cBhvr>
                                      <p:tavLst>
                                        <p:tav tm="0">
                                          <p:val>
                                            <p:strVal val="#ppt_x"/>
                                          </p:val>
                                        </p:tav>
                                        <p:tav tm="100000">
                                          <p:val>
                                            <p:strVal val="#ppt_x"/>
                                          </p:val>
                                        </p:tav>
                                      </p:tavLst>
                                    </p:anim>
                                    <p:anim calcmode="lin" valueType="num">
                                      <p:cBhvr>
                                        <p:cTn id="42"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23"/>
                                        </p:tgtEl>
                                        <p:attrNameLst>
                                          <p:attrName>style.visibility</p:attrName>
                                        </p:attrNameLst>
                                      </p:cBhvr>
                                      <p:to>
                                        <p:strVal val="visible"/>
                                      </p:to>
                                    </p:set>
                                    <p:anim calcmode="lin" valueType="num">
                                      <p:cBhvr additive="base">
                                        <p:cTn id="47" dur="500" fill="hold"/>
                                        <p:tgtEl>
                                          <p:spTgt spid="23"/>
                                        </p:tgtEl>
                                        <p:attrNameLst>
                                          <p:attrName>ppt_x</p:attrName>
                                        </p:attrNameLst>
                                      </p:cBhvr>
                                      <p:tavLst>
                                        <p:tav tm="0">
                                          <p:val>
                                            <p:strVal val="#ppt_x"/>
                                          </p:val>
                                        </p:tav>
                                        <p:tav tm="100000">
                                          <p:val>
                                            <p:strVal val="#ppt_x"/>
                                          </p:val>
                                        </p:tav>
                                      </p:tavLst>
                                    </p:anim>
                                    <p:anim calcmode="lin" valueType="num">
                                      <p:cBhvr additive="base">
                                        <p:cTn id="4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16" presetClass="entr" presetSubtype="21" fill="hold" grpId="0" nodeType="click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barn(inVertical)">
                                      <p:cBhvr>
                                        <p:cTn id="53" dur="500"/>
                                        <p:tgtEl>
                                          <p:spTgt spid="25"/>
                                        </p:tgtEl>
                                      </p:cBhvr>
                                    </p:animEffect>
                                  </p:childTnLst>
                                </p:cTn>
                              </p:par>
                            </p:childTnLst>
                          </p:cTn>
                        </p:par>
                      </p:childTnLst>
                    </p:cTn>
                  </p:par>
                  <p:par>
                    <p:cTn id="54" fill="hold">
                      <p:stCondLst>
                        <p:cond delay="indefinite"/>
                      </p:stCondLst>
                      <p:childTnLst>
                        <p:par>
                          <p:cTn id="55" fill="hold">
                            <p:stCondLst>
                              <p:cond delay="0"/>
                            </p:stCondLst>
                            <p:childTnLst>
                              <p:par>
                                <p:cTn id="56" presetID="16" presetClass="entr" presetSubtype="21" fill="hold" grpId="0" nodeType="click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barn(inVertical)">
                                      <p:cBhvr>
                                        <p:cTn id="58" dur="500"/>
                                        <p:tgtEl>
                                          <p:spTgt spid="21"/>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4" fill="hold" grpId="0" nodeType="clickEffect">
                                  <p:stCondLst>
                                    <p:cond delay="0"/>
                                  </p:stCondLst>
                                  <p:childTnLst>
                                    <p:set>
                                      <p:cBhvr>
                                        <p:cTn id="62" dur="1" fill="hold">
                                          <p:stCondLst>
                                            <p:cond delay="0"/>
                                          </p:stCondLst>
                                        </p:cTn>
                                        <p:tgtEl>
                                          <p:spTgt spid="27"/>
                                        </p:tgtEl>
                                        <p:attrNameLst>
                                          <p:attrName>style.visibility</p:attrName>
                                        </p:attrNameLst>
                                      </p:cBhvr>
                                      <p:to>
                                        <p:strVal val="visible"/>
                                      </p:to>
                                    </p:set>
                                    <p:animEffect transition="in" filter="wipe(down)">
                                      <p:cBhvr>
                                        <p:cTn id="63" dur="500"/>
                                        <p:tgtEl>
                                          <p:spTgt spid="27"/>
                                        </p:tgtEl>
                                      </p:cBhvr>
                                    </p:animEffect>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grpId="0" nodeType="clickEffect">
                                  <p:stCondLst>
                                    <p:cond delay="0"/>
                                  </p:stCondLst>
                                  <p:childTnLst>
                                    <p:set>
                                      <p:cBhvr>
                                        <p:cTn id="67" dur="1" fill="hold">
                                          <p:stCondLst>
                                            <p:cond delay="0"/>
                                          </p:stCondLst>
                                        </p:cTn>
                                        <p:tgtEl>
                                          <p:spTgt spid="9"/>
                                        </p:tgtEl>
                                        <p:attrNameLst>
                                          <p:attrName>style.visibility</p:attrName>
                                        </p:attrNameLst>
                                      </p:cBhvr>
                                      <p:to>
                                        <p:strVal val="visible"/>
                                      </p:to>
                                    </p:set>
                                    <p:animEffect transition="in" filter="fade">
                                      <p:cBhvr>
                                        <p:cTn id="68" dur="1000"/>
                                        <p:tgtEl>
                                          <p:spTgt spid="9"/>
                                        </p:tgtEl>
                                      </p:cBhvr>
                                    </p:animEffect>
                                    <p:anim calcmode="lin" valueType="num">
                                      <p:cBhvr>
                                        <p:cTn id="69" dur="1000" fill="hold"/>
                                        <p:tgtEl>
                                          <p:spTgt spid="9"/>
                                        </p:tgtEl>
                                        <p:attrNameLst>
                                          <p:attrName>ppt_x</p:attrName>
                                        </p:attrNameLst>
                                      </p:cBhvr>
                                      <p:tavLst>
                                        <p:tav tm="0">
                                          <p:val>
                                            <p:strVal val="#ppt_x"/>
                                          </p:val>
                                        </p:tav>
                                        <p:tav tm="100000">
                                          <p:val>
                                            <p:strVal val="#ppt_x"/>
                                          </p:val>
                                        </p:tav>
                                      </p:tavLst>
                                    </p:anim>
                                    <p:anim calcmode="lin" valueType="num">
                                      <p:cBhvr>
                                        <p:cTn id="7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p:bldP spid="13" grpId="0"/>
      <p:bldP spid="15" grpId="0"/>
      <p:bldP spid="19" grpId="0"/>
      <p:bldP spid="21" grpId="0"/>
      <p:bldP spid="25" grpId="0"/>
      <p:bldP spid="2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17DD5F3-259D-8A0E-E88C-033FA6DA3AA9}"/>
              </a:ext>
            </a:extLst>
          </p:cNvPr>
          <p:cNvSpPr txBox="1"/>
          <p:nvPr/>
        </p:nvSpPr>
        <p:spPr>
          <a:xfrm>
            <a:off x="453838" y="889192"/>
            <a:ext cx="6098240" cy="1015663"/>
          </a:xfrm>
          <a:prstGeom prst="rect">
            <a:avLst/>
          </a:prstGeom>
          <a:noFill/>
        </p:spPr>
        <p:txBody>
          <a:bodyPr wrap="square">
            <a:spAutoFit/>
          </a:bodyPr>
          <a:lstStyle/>
          <a:p>
            <a:pPr marL="0" marR="0" algn="just">
              <a:lnSpc>
                <a:spcPct val="100000"/>
              </a:lnSpc>
              <a:spcAft>
                <a:spcPts val="800"/>
              </a:spcAft>
              <a:buNone/>
            </a:pPr>
            <a:r>
              <a:rPr lang="bn-IN" sz="2000" kern="100" dirty="0">
                <a:effectLst/>
                <a:latin typeface="+mn-lt"/>
                <a:ea typeface="Times New Roman" panose="02020603050405020304" pitchFamily="18" charset="0"/>
                <a:cs typeface="SutonnyOMJ" panose="01010600010101010101" pitchFamily="2" charset="0"/>
              </a:rPr>
              <a:t>ব্যবসায় বিভিন্ন আর্থিক প্রতিষ্ঠানের (ব্যাংক, বিমা প্রভৃতি) মাধ্যমে মানুষের সঞ্চয়কে একত্র করে। এরপর সেই সঞ্চয় থেকে ব্যবসায়ী বা উদ্যোক্তাদের ঋণ দিয়ে তাদের ব্যবসায়ে মূলধন গঠনে সহায়তা করে।</a:t>
            </a:r>
            <a:endParaRPr lang="en-US" sz="1400" kern="100" dirty="0">
              <a:effectLst/>
              <a:latin typeface="Aptos" panose="02110004020202020204"/>
              <a:ea typeface="Times New Roman" panose="02020603050405020304" pitchFamily="18" charset="0"/>
              <a:cs typeface="Vrinda"/>
            </a:endParaRPr>
          </a:p>
        </p:txBody>
      </p:sp>
      <p:sp>
        <p:nvSpPr>
          <p:cNvPr id="6" name="TextBox 5">
            <a:extLst>
              <a:ext uri="{FF2B5EF4-FFF2-40B4-BE49-F238E27FC236}">
                <a16:creationId xmlns:a16="http://schemas.microsoft.com/office/drawing/2014/main" id="{95ACAE37-F6E9-EE93-CFDF-2ACD44676D52}"/>
              </a:ext>
            </a:extLst>
          </p:cNvPr>
          <p:cNvSpPr txBox="1"/>
          <p:nvPr/>
        </p:nvSpPr>
        <p:spPr>
          <a:xfrm>
            <a:off x="319368" y="353466"/>
            <a:ext cx="6942044" cy="400110"/>
          </a:xfrm>
          <a:prstGeom prst="rect">
            <a:avLst/>
          </a:prstGeom>
          <a:noFill/>
        </p:spPr>
        <p:txBody>
          <a:bodyPr wrap="square">
            <a:spAutoFit/>
          </a:bodyPr>
          <a:lstStyle/>
          <a:p>
            <a:pPr marL="0" marR="0" algn="just">
              <a:lnSpc>
                <a:spcPct val="100000"/>
              </a:lnSpc>
              <a:spcAft>
                <a:spcPts val="800"/>
              </a:spcAft>
              <a:buNone/>
            </a:pPr>
            <a:r>
              <a:rPr lang="bn-IN" sz="2000" u="sng" kern="100" dirty="0">
                <a:solidFill>
                  <a:srgbClr val="FFFF00"/>
                </a:solidFill>
                <a:effectLst/>
                <a:ea typeface="Times New Roman" panose="02020603050405020304" pitchFamily="18" charset="0"/>
                <a:cs typeface="SutonnyOMJ" panose="01010600010101010101" pitchFamily="2" charset="0"/>
              </a:rPr>
              <a:t>সঞ্চয় বৃদ্ধি ও মূলধন গঠন (</a:t>
            </a:r>
            <a:r>
              <a:rPr lang="en-IN" sz="2000" u="sng" kern="100" dirty="0">
                <a:solidFill>
                  <a:srgbClr val="FFFF00"/>
                </a:solidFill>
                <a:effectLst/>
                <a:ea typeface="Times New Roman" panose="02020603050405020304" pitchFamily="18" charset="0"/>
                <a:cs typeface="Vrinda"/>
              </a:rPr>
              <a:t>To increase savings and form capital):</a:t>
            </a:r>
            <a:endParaRPr lang="en-US" sz="1400" u="sng" kern="100" dirty="0">
              <a:solidFill>
                <a:srgbClr val="FFFF00"/>
              </a:solidFill>
              <a:effectLst/>
              <a:latin typeface="Aptos" panose="02110004020202020204"/>
              <a:ea typeface="Times New Roman" panose="02020603050405020304" pitchFamily="18" charset="0"/>
              <a:cs typeface="Vrinda"/>
            </a:endParaRPr>
          </a:p>
        </p:txBody>
      </p:sp>
      <p:sp>
        <p:nvSpPr>
          <p:cNvPr id="10" name="TextBox 9">
            <a:extLst>
              <a:ext uri="{FF2B5EF4-FFF2-40B4-BE49-F238E27FC236}">
                <a16:creationId xmlns:a16="http://schemas.microsoft.com/office/drawing/2014/main" id="{54028410-4793-FA08-85A1-B549599D9036}"/>
              </a:ext>
            </a:extLst>
          </p:cNvPr>
          <p:cNvSpPr txBox="1"/>
          <p:nvPr/>
        </p:nvSpPr>
        <p:spPr>
          <a:xfrm>
            <a:off x="326091" y="1951617"/>
            <a:ext cx="6098240" cy="400110"/>
          </a:xfrm>
          <a:prstGeom prst="rect">
            <a:avLst/>
          </a:prstGeom>
          <a:noFill/>
        </p:spPr>
        <p:txBody>
          <a:bodyPr wrap="square">
            <a:spAutoFit/>
          </a:bodyPr>
          <a:lstStyle/>
          <a:p>
            <a:pPr marL="0" marR="0" algn="just">
              <a:lnSpc>
                <a:spcPct val="100000"/>
              </a:lnSpc>
              <a:spcAft>
                <a:spcPts val="800"/>
              </a:spcAft>
              <a:buNone/>
            </a:pPr>
            <a:r>
              <a:rPr lang="bn-IN" sz="2000" u="sng" kern="100" dirty="0">
                <a:solidFill>
                  <a:srgbClr val="FFFF00"/>
                </a:solidFill>
                <a:effectLst/>
                <a:ea typeface="Times New Roman" panose="02020603050405020304" pitchFamily="18" charset="0"/>
                <a:cs typeface="SutonnyOMJ" panose="01010600010101010101" pitchFamily="2" charset="0"/>
              </a:rPr>
              <a:t>মাথাপিছু আয় বৃদ্ধি (</a:t>
            </a:r>
            <a:r>
              <a:rPr lang="en-IN" sz="2000" u="sng" kern="100" dirty="0">
                <a:solidFill>
                  <a:srgbClr val="FFFF00"/>
                </a:solidFill>
                <a:effectLst/>
                <a:ea typeface="Times New Roman" panose="02020603050405020304" pitchFamily="18" charset="0"/>
                <a:cs typeface="Vrinda"/>
              </a:rPr>
              <a:t>To increase per capita income):</a:t>
            </a:r>
            <a:endParaRPr lang="en-US" sz="1400" u="sng" kern="100" dirty="0">
              <a:solidFill>
                <a:srgbClr val="FFFF00"/>
              </a:solidFill>
              <a:effectLst/>
              <a:latin typeface="Aptos" panose="02110004020202020204"/>
              <a:ea typeface="Times New Roman" panose="02020603050405020304" pitchFamily="18" charset="0"/>
              <a:cs typeface="Vrinda"/>
            </a:endParaRPr>
          </a:p>
        </p:txBody>
      </p:sp>
      <p:sp>
        <p:nvSpPr>
          <p:cNvPr id="14" name="TextBox 13">
            <a:extLst>
              <a:ext uri="{FF2B5EF4-FFF2-40B4-BE49-F238E27FC236}">
                <a16:creationId xmlns:a16="http://schemas.microsoft.com/office/drawing/2014/main" id="{E24BDC70-107E-C570-D9B5-4F55D0D230FE}"/>
              </a:ext>
            </a:extLst>
          </p:cNvPr>
          <p:cNvSpPr txBox="1"/>
          <p:nvPr/>
        </p:nvSpPr>
        <p:spPr>
          <a:xfrm>
            <a:off x="453838" y="2398489"/>
            <a:ext cx="6098240" cy="707886"/>
          </a:xfrm>
          <a:prstGeom prst="rect">
            <a:avLst/>
          </a:prstGeom>
          <a:noFill/>
        </p:spPr>
        <p:txBody>
          <a:bodyPr wrap="square">
            <a:spAutoFit/>
          </a:bodyPr>
          <a:lstStyle/>
          <a:p>
            <a:r>
              <a:rPr lang="bn-IN" sz="2000" dirty="0">
                <a:effectLst/>
                <a:ea typeface="Times New Roman" panose="02020603050405020304" pitchFamily="18" charset="0"/>
                <a:cs typeface="SutonnyOMJ" panose="01010600010101010101" pitchFamily="2" charset="0"/>
              </a:rPr>
              <a:t>ব্যবসায়ে মুনাফা অর্জন করে মানুষ তার আয় ও জাতীয় আয় বাড়াতে পারে। ব্যবসায়ে আয় বেড়ে যাওয়া মানে মাথাপিছু আয় বাড়া।</a:t>
            </a:r>
            <a:endParaRPr lang="en-US" sz="2000" dirty="0"/>
          </a:p>
        </p:txBody>
      </p:sp>
      <p:pic>
        <p:nvPicPr>
          <p:cNvPr id="18" name="Picture 17">
            <a:extLst>
              <a:ext uri="{FF2B5EF4-FFF2-40B4-BE49-F238E27FC236}">
                <a16:creationId xmlns:a16="http://schemas.microsoft.com/office/drawing/2014/main" id="{BFACE830-1E9E-3210-71D4-B86330A4D0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72309" y="158137"/>
            <a:ext cx="2765612" cy="219359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21" name="TextBox 20">
            <a:extLst>
              <a:ext uri="{FF2B5EF4-FFF2-40B4-BE49-F238E27FC236}">
                <a16:creationId xmlns:a16="http://schemas.microsoft.com/office/drawing/2014/main" id="{6143325E-B912-C06F-D98B-D280135A4C7D}"/>
              </a:ext>
            </a:extLst>
          </p:cNvPr>
          <p:cNvSpPr txBox="1"/>
          <p:nvPr/>
        </p:nvSpPr>
        <p:spPr>
          <a:xfrm>
            <a:off x="9603444" y="190019"/>
            <a:ext cx="1011891" cy="400110"/>
          </a:xfrm>
          <a:prstGeom prst="rect">
            <a:avLst/>
          </a:prstGeom>
          <a:noFill/>
        </p:spPr>
        <p:txBody>
          <a:bodyPr wrap="square">
            <a:spAutoFit/>
          </a:bodyPr>
          <a:lstStyle/>
          <a:p>
            <a:r>
              <a:rPr lang="bn-IN" sz="2000" kern="100" dirty="0">
                <a:solidFill>
                  <a:srgbClr val="FF0000"/>
                </a:solidFill>
                <a:effectLst/>
                <a:latin typeface="+mn-lt"/>
                <a:ea typeface="Times New Roman" panose="02020603050405020304" pitchFamily="18" charset="0"/>
                <a:cs typeface="SutonnyOMJ" panose="01010600010101010101" pitchFamily="2" charset="0"/>
              </a:rPr>
              <a:t>সঞ্চয় বৃদ্ধি </a:t>
            </a:r>
            <a:endParaRPr lang="en-US" dirty="0">
              <a:solidFill>
                <a:srgbClr val="FF0000"/>
              </a:solidFill>
            </a:endParaRPr>
          </a:p>
        </p:txBody>
      </p:sp>
      <p:pic>
        <p:nvPicPr>
          <p:cNvPr id="24" name="Picture 23">
            <a:extLst>
              <a:ext uri="{FF2B5EF4-FFF2-40B4-BE49-F238E27FC236}">
                <a16:creationId xmlns:a16="http://schemas.microsoft.com/office/drawing/2014/main" id="{95F7067A-9721-D6D9-3AE2-8AFB506739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55489" y="2524004"/>
            <a:ext cx="2919691" cy="2058665"/>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28" name="TextBox 27">
            <a:extLst>
              <a:ext uri="{FF2B5EF4-FFF2-40B4-BE49-F238E27FC236}">
                <a16:creationId xmlns:a16="http://schemas.microsoft.com/office/drawing/2014/main" id="{574CE82D-071B-8D50-9CC6-072664ED2B7D}"/>
              </a:ext>
            </a:extLst>
          </p:cNvPr>
          <p:cNvSpPr txBox="1"/>
          <p:nvPr/>
        </p:nvSpPr>
        <p:spPr>
          <a:xfrm>
            <a:off x="8416740" y="2959229"/>
            <a:ext cx="1711138" cy="400110"/>
          </a:xfrm>
          <a:prstGeom prst="rect">
            <a:avLst/>
          </a:prstGeom>
          <a:noFill/>
        </p:spPr>
        <p:txBody>
          <a:bodyPr wrap="square">
            <a:spAutoFit/>
          </a:bodyPr>
          <a:lstStyle/>
          <a:p>
            <a:r>
              <a:rPr lang="bn-IN" sz="2000" kern="100" dirty="0">
                <a:solidFill>
                  <a:srgbClr val="FFFF00"/>
                </a:solidFill>
                <a:effectLst/>
                <a:latin typeface="+mn-lt"/>
                <a:ea typeface="Times New Roman" panose="02020603050405020304" pitchFamily="18" charset="0"/>
                <a:cs typeface="SutonnyOMJ" panose="01010600010101010101" pitchFamily="2" charset="0"/>
              </a:rPr>
              <a:t>মাথাপিছু আয় বৃদ্ধি </a:t>
            </a:r>
            <a:endParaRPr lang="en-US" dirty="0">
              <a:solidFill>
                <a:srgbClr val="FFFF00"/>
              </a:solidFill>
            </a:endParaRPr>
          </a:p>
        </p:txBody>
      </p:sp>
      <p:sp>
        <p:nvSpPr>
          <p:cNvPr id="32" name="TextBox 31">
            <a:extLst>
              <a:ext uri="{FF2B5EF4-FFF2-40B4-BE49-F238E27FC236}">
                <a16:creationId xmlns:a16="http://schemas.microsoft.com/office/drawing/2014/main" id="{B9D90A2A-5808-0380-3AAD-D6D550818AE5}"/>
              </a:ext>
            </a:extLst>
          </p:cNvPr>
          <p:cNvSpPr txBox="1"/>
          <p:nvPr/>
        </p:nvSpPr>
        <p:spPr>
          <a:xfrm>
            <a:off x="326091" y="3159284"/>
            <a:ext cx="5398993" cy="400110"/>
          </a:xfrm>
          <a:prstGeom prst="rect">
            <a:avLst/>
          </a:prstGeom>
          <a:noFill/>
        </p:spPr>
        <p:txBody>
          <a:bodyPr wrap="square">
            <a:spAutoFit/>
          </a:bodyPr>
          <a:lstStyle/>
          <a:p>
            <a:pPr marL="0" marR="0" algn="just">
              <a:lnSpc>
                <a:spcPct val="100000"/>
              </a:lnSpc>
              <a:spcAft>
                <a:spcPts val="800"/>
              </a:spcAft>
              <a:buNone/>
            </a:pPr>
            <a:r>
              <a:rPr lang="bn-IN" sz="2000" u="sng" kern="100" dirty="0">
                <a:solidFill>
                  <a:srgbClr val="FFFF00"/>
                </a:solidFill>
                <a:effectLst/>
                <a:ea typeface="Times New Roman" panose="02020603050405020304" pitchFamily="18" charset="0"/>
                <a:cs typeface="SutonnyOMJ" panose="01010600010101010101" pitchFamily="2" charset="0"/>
              </a:rPr>
              <a:t>প্রযুক্তিগত উন্নয়ন (</a:t>
            </a:r>
            <a:r>
              <a:rPr lang="en-IN" sz="2000" u="sng" kern="100" dirty="0">
                <a:solidFill>
                  <a:srgbClr val="FFFF00"/>
                </a:solidFill>
                <a:effectLst/>
                <a:ea typeface="Times New Roman" panose="02020603050405020304" pitchFamily="18" charset="0"/>
                <a:cs typeface="Vrinda"/>
              </a:rPr>
              <a:t>Technological development):</a:t>
            </a:r>
            <a:endParaRPr lang="en-US" sz="1400" u="sng" kern="100" dirty="0">
              <a:solidFill>
                <a:srgbClr val="FFFF00"/>
              </a:solidFill>
              <a:effectLst/>
              <a:latin typeface="Aptos" panose="02110004020202020204"/>
              <a:ea typeface="Times New Roman" panose="02020603050405020304" pitchFamily="18" charset="0"/>
              <a:cs typeface="Vrinda"/>
            </a:endParaRPr>
          </a:p>
        </p:txBody>
      </p:sp>
      <p:sp>
        <p:nvSpPr>
          <p:cNvPr id="36" name="TextBox 35">
            <a:extLst>
              <a:ext uri="{FF2B5EF4-FFF2-40B4-BE49-F238E27FC236}">
                <a16:creationId xmlns:a16="http://schemas.microsoft.com/office/drawing/2014/main" id="{89B0127B-2EF4-F9D4-F1D5-EAA86D87F694}"/>
              </a:ext>
            </a:extLst>
          </p:cNvPr>
          <p:cNvSpPr txBox="1"/>
          <p:nvPr/>
        </p:nvSpPr>
        <p:spPr>
          <a:xfrm>
            <a:off x="359708" y="3612303"/>
            <a:ext cx="4461061" cy="1015663"/>
          </a:xfrm>
          <a:prstGeom prst="rect">
            <a:avLst/>
          </a:prstGeom>
          <a:noFill/>
        </p:spPr>
        <p:txBody>
          <a:bodyPr wrap="square">
            <a:spAutoFit/>
          </a:bodyPr>
          <a:lstStyle/>
          <a:p>
            <a:pPr algn="just"/>
            <a:r>
              <a:rPr lang="bn-IN" sz="2000" kern="100" dirty="0">
                <a:effectLst/>
                <a:latin typeface="+mn-lt"/>
                <a:ea typeface="Times New Roman" panose="02020603050405020304" pitchFamily="18" charset="0"/>
                <a:cs typeface="SutonnyOMJ" panose="01010600010101010101" pitchFamily="2" charset="0"/>
              </a:rPr>
              <a:t>ব্যবসায়িক প্রয়োজনে গবেষণার মাধ্যমে নতুন ও আধুনিক প্রযুক্তির উন্নয়ন হয়। ফলে উৎপাদন ব্যয় কমে ও নতুন নতুন পণ্য তৈরি করা যায়।</a:t>
            </a:r>
            <a:endParaRPr lang="en-US" sz="2000" dirty="0"/>
          </a:p>
        </p:txBody>
      </p:sp>
      <p:pic>
        <p:nvPicPr>
          <p:cNvPr id="39" name="Picture 38">
            <a:extLst>
              <a:ext uri="{FF2B5EF4-FFF2-40B4-BE49-F238E27FC236}">
                <a16:creationId xmlns:a16="http://schemas.microsoft.com/office/drawing/2014/main" id="{78CD4519-D4F0-FBA7-715A-79691857BD3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71491" y="4166896"/>
            <a:ext cx="3697948" cy="255413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41" name="TextBox 40">
            <a:extLst>
              <a:ext uri="{FF2B5EF4-FFF2-40B4-BE49-F238E27FC236}">
                <a16:creationId xmlns:a16="http://schemas.microsoft.com/office/drawing/2014/main" id="{C6370659-0B63-77E6-D8D7-C9B028324370}"/>
              </a:ext>
            </a:extLst>
          </p:cNvPr>
          <p:cNvSpPr txBox="1"/>
          <p:nvPr/>
        </p:nvSpPr>
        <p:spPr>
          <a:xfrm>
            <a:off x="4610945" y="5688308"/>
            <a:ext cx="1682279" cy="400110"/>
          </a:xfrm>
          <a:prstGeom prst="rect">
            <a:avLst/>
          </a:prstGeom>
          <a:noFill/>
        </p:spPr>
        <p:txBody>
          <a:bodyPr wrap="square">
            <a:spAutoFit/>
          </a:bodyPr>
          <a:lstStyle/>
          <a:p>
            <a:r>
              <a:rPr lang="bn-IN" sz="2000" kern="100" dirty="0">
                <a:solidFill>
                  <a:srgbClr val="FFFF00"/>
                </a:solidFill>
                <a:effectLst/>
                <a:latin typeface="+mn-lt"/>
                <a:ea typeface="Times New Roman" panose="02020603050405020304" pitchFamily="18" charset="0"/>
                <a:cs typeface="SutonnyOMJ" panose="01010600010101010101" pitchFamily="2" charset="0"/>
              </a:rPr>
              <a:t>প্রযুক্তিগত উন্নয়ন </a:t>
            </a:r>
            <a:endParaRPr lang="en-US" dirty="0"/>
          </a:p>
        </p:txBody>
      </p:sp>
    </p:spTree>
    <p:extLst>
      <p:ext uri="{BB962C8B-B14F-4D97-AF65-F5344CB8AC3E}">
        <p14:creationId xmlns:p14="http://schemas.microsoft.com/office/powerpoint/2010/main" val="13357471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barn(inVertical)">
                                      <p:cBhvr>
                                        <p:cTn id="14" dur="500"/>
                                        <p:tgtEl>
                                          <p:spTgt spid="21"/>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down)">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1000"/>
                                        <p:tgtEl>
                                          <p:spTgt spid="3"/>
                                        </p:tgtEl>
                                      </p:cBhvr>
                                    </p:animEffect>
                                    <p:anim calcmode="lin" valueType="num">
                                      <p:cBhvr>
                                        <p:cTn id="25" dur="1000" fill="hold"/>
                                        <p:tgtEl>
                                          <p:spTgt spid="3"/>
                                        </p:tgtEl>
                                        <p:attrNameLst>
                                          <p:attrName>ppt_x</p:attrName>
                                        </p:attrNameLst>
                                      </p:cBhvr>
                                      <p:tavLst>
                                        <p:tav tm="0">
                                          <p:val>
                                            <p:strVal val="#ppt_x"/>
                                          </p:val>
                                        </p:tav>
                                        <p:tav tm="100000">
                                          <p:val>
                                            <p:strVal val="#ppt_x"/>
                                          </p:val>
                                        </p:tav>
                                      </p:tavLst>
                                    </p:anim>
                                    <p:anim calcmode="lin" valueType="num">
                                      <p:cBhvr>
                                        <p:cTn id="2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1000"/>
                                        <p:tgtEl>
                                          <p:spTgt spid="24"/>
                                        </p:tgtEl>
                                      </p:cBhvr>
                                    </p:animEffect>
                                    <p:anim calcmode="lin" valueType="num">
                                      <p:cBhvr>
                                        <p:cTn id="32" dur="1000" fill="hold"/>
                                        <p:tgtEl>
                                          <p:spTgt spid="24"/>
                                        </p:tgtEl>
                                        <p:attrNameLst>
                                          <p:attrName>ppt_x</p:attrName>
                                        </p:attrNameLst>
                                      </p:cBhvr>
                                      <p:tavLst>
                                        <p:tav tm="0">
                                          <p:val>
                                            <p:strVal val="#ppt_x"/>
                                          </p:val>
                                        </p:tav>
                                        <p:tav tm="100000">
                                          <p:val>
                                            <p:strVal val="#ppt_x"/>
                                          </p:val>
                                        </p:tav>
                                      </p:tavLst>
                                    </p:anim>
                                    <p:anim calcmode="lin" valueType="num">
                                      <p:cBhvr>
                                        <p:cTn id="33"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grpId="0" nodeType="click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barn(inVertical)">
                                      <p:cBhvr>
                                        <p:cTn id="38" dur="500"/>
                                        <p:tgtEl>
                                          <p:spTgt spid="28"/>
                                        </p:tgtEl>
                                      </p:cBhvr>
                                    </p:animEffect>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1000"/>
                                        <p:tgtEl>
                                          <p:spTgt spid="10"/>
                                        </p:tgtEl>
                                      </p:cBhvr>
                                    </p:animEffect>
                                    <p:anim calcmode="lin" valueType="num">
                                      <p:cBhvr>
                                        <p:cTn id="44" dur="1000" fill="hold"/>
                                        <p:tgtEl>
                                          <p:spTgt spid="10"/>
                                        </p:tgtEl>
                                        <p:attrNameLst>
                                          <p:attrName>ppt_x</p:attrName>
                                        </p:attrNameLst>
                                      </p:cBhvr>
                                      <p:tavLst>
                                        <p:tav tm="0">
                                          <p:val>
                                            <p:strVal val="#ppt_x"/>
                                          </p:val>
                                        </p:tav>
                                        <p:tav tm="100000">
                                          <p:val>
                                            <p:strVal val="#ppt_x"/>
                                          </p:val>
                                        </p:tav>
                                      </p:tavLst>
                                    </p:anim>
                                    <p:anim calcmode="lin" valueType="num">
                                      <p:cBhvr>
                                        <p:cTn id="4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2" presetClass="entr" presetSubtype="4" fill="hold" grpId="0" nodeType="click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wipe(down)">
                                      <p:cBhvr>
                                        <p:cTn id="50" dur="500"/>
                                        <p:tgtEl>
                                          <p:spTgt spid="14"/>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4" fill="hold" nodeType="clickEffect">
                                  <p:stCondLst>
                                    <p:cond delay="0"/>
                                  </p:stCondLst>
                                  <p:childTnLst>
                                    <p:set>
                                      <p:cBhvr>
                                        <p:cTn id="54" dur="1" fill="hold">
                                          <p:stCondLst>
                                            <p:cond delay="0"/>
                                          </p:stCondLst>
                                        </p:cTn>
                                        <p:tgtEl>
                                          <p:spTgt spid="39"/>
                                        </p:tgtEl>
                                        <p:attrNameLst>
                                          <p:attrName>style.visibility</p:attrName>
                                        </p:attrNameLst>
                                      </p:cBhvr>
                                      <p:to>
                                        <p:strVal val="visible"/>
                                      </p:to>
                                    </p:set>
                                    <p:animEffect transition="in" filter="wipe(down)">
                                      <p:cBhvr>
                                        <p:cTn id="55" dur="500"/>
                                        <p:tgtEl>
                                          <p:spTgt spid="39"/>
                                        </p:tgtEl>
                                      </p:cBhvr>
                                    </p:animEffect>
                                  </p:childTnLst>
                                </p:cTn>
                              </p:par>
                            </p:childTnLst>
                          </p:cTn>
                        </p:par>
                      </p:childTnLst>
                    </p:cTn>
                  </p:par>
                  <p:par>
                    <p:cTn id="56" fill="hold">
                      <p:stCondLst>
                        <p:cond delay="indefinite"/>
                      </p:stCondLst>
                      <p:childTnLst>
                        <p:par>
                          <p:cTn id="57" fill="hold">
                            <p:stCondLst>
                              <p:cond delay="0"/>
                            </p:stCondLst>
                            <p:childTnLst>
                              <p:par>
                                <p:cTn id="58" presetID="16" presetClass="entr" presetSubtype="21" fill="hold" grpId="0" nodeType="clickEffect">
                                  <p:stCondLst>
                                    <p:cond delay="0"/>
                                  </p:stCondLst>
                                  <p:childTnLst>
                                    <p:set>
                                      <p:cBhvr>
                                        <p:cTn id="59" dur="1" fill="hold">
                                          <p:stCondLst>
                                            <p:cond delay="0"/>
                                          </p:stCondLst>
                                        </p:cTn>
                                        <p:tgtEl>
                                          <p:spTgt spid="41"/>
                                        </p:tgtEl>
                                        <p:attrNameLst>
                                          <p:attrName>style.visibility</p:attrName>
                                        </p:attrNameLst>
                                      </p:cBhvr>
                                      <p:to>
                                        <p:strVal val="visible"/>
                                      </p:to>
                                    </p:set>
                                    <p:animEffect transition="in" filter="barn(inVertical)">
                                      <p:cBhvr>
                                        <p:cTn id="60" dur="500"/>
                                        <p:tgtEl>
                                          <p:spTgt spid="41"/>
                                        </p:tgtEl>
                                      </p:cBhvr>
                                    </p:animEffect>
                                  </p:childTnLst>
                                </p:cTn>
                              </p:par>
                            </p:childTnLst>
                          </p:cTn>
                        </p:par>
                      </p:childTnLst>
                    </p:cTn>
                  </p:par>
                  <p:par>
                    <p:cTn id="61" fill="hold">
                      <p:stCondLst>
                        <p:cond delay="indefinite"/>
                      </p:stCondLst>
                      <p:childTnLst>
                        <p:par>
                          <p:cTn id="62" fill="hold">
                            <p:stCondLst>
                              <p:cond delay="0"/>
                            </p:stCondLst>
                            <p:childTnLst>
                              <p:par>
                                <p:cTn id="63" presetID="42" presetClass="entr" presetSubtype="0" fill="hold" grpId="0" nodeType="clickEffect">
                                  <p:stCondLst>
                                    <p:cond delay="0"/>
                                  </p:stCondLst>
                                  <p:childTnLst>
                                    <p:set>
                                      <p:cBhvr>
                                        <p:cTn id="64" dur="1" fill="hold">
                                          <p:stCondLst>
                                            <p:cond delay="0"/>
                                          </p:stCondLst>
                                        </p:cTn>
                                        <p:tgtEl>
                                          <p:spTgt spid="32"/>
                                        </p:tgtEl>
                                        <p:attrNameLst>
                                          <p:attrName>style.visibility</p:attrName>
                                        </p:attrNameLst>
                                      </p:cBhvr>
                                      <p:to>
                                        <p:strVal val="visible"/>
                                      </p:to>
                                    </p:set>
                                    <p:animEffect transition="in" filter="fade">
                                      <p:cBhvr>
                                        <p:cTn id="65" dur="1000"/>
                                        <p:tgtEl>
                                          <p:spTgt spid="32"/>
                                        </p:tgtEl>
                                      </p:cBhvr>
                                    </p:animEffect>
                                    <p:anim calcmode="lin" valueType="num">
                                      <p:cBhvr>
                                        <p:cTn id="66" dur="1000" fill="hold"/>
                                        <p:tgtEl>
                                          <p:spTgt spid="32"/>
                                        </p:tgtEl>
                                        <p:attrNameLst>
                                          <p:attrName>ppt_x</p:attrName>
                                        </p:attrNameLst>
                                      </p:cBhvr>
                                      <p:tavLst>
                                        <p:tav tm="0">
                                          <p:val>
                                            <p:strVal val="#ppt_x"/>
                                          </p:val>
                                        </p:tav>
                                        <p:tav tm="100000">
                                          <p:val>
                                            <p:strVal val="#ppt_x"/>
                                          </p:val>
                                        </p:tav>
                                      </p:tavLst>
                                    </p:anim>
                                    <p:anim calcmode="lin" valueType="num">
                                      <p:cBhvr>
                                        <p:cTn id="67"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4" fill="hold" grpId="0" nodeType="clickEffect">
                                  <p:stCondLst>
                                    <p:cond delay="0"/>
                                  </p:stCondLst>
                                  <p:childTnLst>
                                    <p:set>
                                      <p:cBhvr>
                                        <p:cTn id="71" dur="1" fill="hold">
                                          <p:stCondLst>
                                            <p:cond delay="0"/>
                                          </p:stCondLst>
                                        </p:cTn>
                                        <p:tgtEl>
                                          <p:spTgt spid="36"/>
                                        </p:tgtEl>
                                        <p:attrNameLst>
                                          <p:attrName>style.visibility</p:attrName>
                                        </p:attrNameLst>
                                      </p:cBhvr>
                                      <p:to>
                                        <p:strVal val="visible"/>
                                      </p:to>
                                    </p:set>
                                    <p:anim calcmode="lin" valueType="num">
                                      <p:cBhvr additive="base">
                                        <p:cTn id="72" dur="500" fill="hold"/>
                                        <p:tgtEl>
                                          <p:spTgt spid="36"/>
                                        </p:tgtEl>
                                        <p:attrNameLst>
                                          <p:attrName>ppt_x</p:attrName>
                                        </p:attrNameLst>
                                      </p:cBhvr>
                                      <p:tavLst>
                                        <p:tav tm="0">
                                          <p:val>
                                            <p:strVal val="#ppt_x"/>
                                          </p:val>
                                        </p:tav>
                                        <p:tav tm="100000">
                                          <p:val>
                                            <p:strVal val="#ppt_x"/>
                                          </p:val>
                                        </p:tav>
                                      </p:tavLst>
                                    </p:anim>
                                    <p:anim calcmode="lin" valueType="num">
                                      <p:cBhvr additive="base">
                                        <p:cTn id="73"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10" grpId="0"/>
      <p:bldP spid="14" grpId="0"/>
      <p:bldP spid="21" grpId="0"/>
      <p:bldP spid="28" grpId="0"/>
      <p:bldP spid="32" grpId="0"/>
      <p:bldP spid="36" grpId="0"/>
      <p:bldP spid="4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E1D9B1C-B6F7-8695-1CA1-F4413DE7193F}"/>
              </a:ext>
            </a:extLst>
          </p:cNvPr>
          <p:cNvSpPr txBox="1"/>
          <p:nvPr/>
        </p:nvSpPr>
        <p:spPr>
          <a:xfrm>
            <a:off x="305921" y="275228"/>
            <a:ext cx="4252632" cy="810478"/>
          </a:xfrm>
          <a:prstGeom prst="rect">
            <a:avLst/>
          </a:prstGeom>
          <a:noFill/>
        </p:spPr>
        <p:txBody>
          <a:bodyPr wrap="square">
            <a:spAutoFit/>
          </a:bodyPr>
          <a:lstStyle/>
          <a:p>
            <a:pPr marL="0" marR="0" algn="just">
              <a:lnSpc>
                <a:spcPct val="100000"/>
              </a:lnSpc>
              <a:spcAft>
                <a:spcPts val="800"/>
              </a:spcAft>
              <a:buNone/>
            </a:pPr>
            <a:r>
              <a:rPr lang="bn-IN" sz="2000" u="sng" kern="100" dirty="0">
                <a:solidFill>
                  <a:srgbClr val="FFFF00"/>
                </a:solidFill>
                <a:effectLst/>
                <a:latin typeface="+mn-lt"/>
                <a:ea typeface="Times New Roman" panose="02020603050405020304" pitchFamily="18" charset="0"/>
                <a:cs typeface="SutonnyOMJ" panose="01010600010101010101" pitchFamily="2" charset="0"/>
              </a:rPr>
              <a:t>খ. সামাজিক গুরুত্ব (</a:t>
            </a:r>
            <a:r>
              <a:rPr lang="en-IN" sz="2000" u="sng" kern="100" dirty="0">
                <a:solidFill>
                  <a:srgbClr val="FFFF00"/>
                </a:solidFill>
                <a:effectLst/>
                <a:latin typeface="+mn-lt"/>
                <a:ea typeface="Times New Roman" panose="02020603050405020304" pitchFamily="18" charset="0"/>
                <a:cs typeface="Vrinda"/>
              </a:rPr>
              <a:t>Social importance):</a:t>
            </a:r>
          </a:p>
          <a:p>
            <a:pPr marL="0" marR="0" algn="just">
              <a:lnSpc>
                <a:spcPct val="100000"/>
              </a:lnSpc>
              <a:spcAft>
                <a:spcPts val="800"/>
              </a:spcAft>
              <a:buNone/>
            </a:pPr>
            <a:r>
              <a:rPr lang="bn-IN" sz="2000" kern="100" dirty="0">
                <a:solidFill>
                  <a:srgbClr val="FFFF00"/>
                </a:solidFill>
                <a:effectLst/>
                <a:latin typeface="+mn-lt"/>
                <a:ea typeface="Times New Roman" panose="02020603050405020304" pitchFamily="18" charset="0"/>
                <a:cs typeface="SutonnyOMJ" panose="01010600010101010101" pitchFamily="2" charset="0"/>
              </a:rPr>
              <a:t>ব্যবসায়ের সামাজিক গুরুত্বের দিকগুলো হলো-</a:t>
            </a:r>
            <a:endParaRPr lang="en-US" sz="1400" kern="100" dirty="0">
              <a:solidFill>
                <a:srgbClr val="FFFF00"/>
              </a:solidFill>
              <a:effectLst/>
              <a:latin typeface="Aptos" panose="02110004020202020204"/>
              <a:ea typeface="Times New Roman" panose="02020603050405020304" pitchFamily="18" charset="0"/>
              <a:cs typeface="Vrinda"/>
            </a:endParaRPr>
          </a:p>
        </p:txBody>
      </p:sp>
      <p:pic>
        <p:nvPicPr>
          <p:cNvPr id="7" name="Picture 6">
            <a:extLst>
              <a:ext uri="{FF2B5EF4-FFF2-40B4-BE49-F238E27FC236}">
                <a16:creationId xmlns:a16="http://schemas.microsoft.com/office/drawing/2014/main" id="{8A3AA563-E5CA-0E0F-D68B-EA10258A70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68260" y="165958"/>
            <a:ext cx="3827929" cy="215321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9" name="TextBox 8">
            <a:extLst>
              <a:ext uri="{FF2B5EF4-FFF2-40B4-BE49-F238E27FC236}">
                <a16:creationId xmlns:a16="http://schemas.microsoft.com/office/drawing/2014/main" id="{8D0C2039-C113-5D93-DB7E-D56268531981}"/>
              </a:ext>
            </a:extLst>
          </p:cNvPr>
          <p:cNvSpPr txBox="1"/>
          <p:nvPr/>
        </p:nvSpPr>
        <p:spPr>
          <a:xfrm>
            <a:off x="6905624" y="719358"/>
            <a:ext cx="2612091" cy="400110"/>
          </a:xfrm>
          <a:prstGeom prst="rect">
            <a:avLst/>
          </a:prstGeom>
          <a:noFill/>
        </p:spPr>
        <p:txBody>
          <a:bodyPr wrap="square">
            <a:spAutoFit/>
          </a:bodyPr>
          <a:lstStyle/>
          <a:p>
            <a:r>
              <a:rPr lang="bn-IN" sz="2000" kern="100" dirty="0">
                <a:solidFill>
                  <a:srgbClr val="FFFF00"/>
                </a:solidFill>
                <a:effectLst/>
                <a:latin typeface="+mn-lt"/>
                <a:ea typeface="Times New Roman" panose="02020603050405020304" pitchFamily="18" charset="0"/>
                <a:cs typeface="SutonnyOMJ" panose="01010600010101010101" pitchFamily="2" charset="0"/>
              </a:rPr>
              <a:t>ব্যবসায়ের সামাজিক গুরুত্বের </a:t>
            </a:r>
            <a:endParaRPr lang="en-US" dirty="0"/>
          </a:p>
        </p:txBody>
      </p:sp>
      <p:sp>
        <p:nvSpPr>
          <p:cNvPr id="11" name="TextBox 10">
            <a:extLst>
              <a:ext uri="{FF2B5EF4-FFF2-40B4-BE49-F238E27FC236}">
                <a16:creationId xmlns:a16="http://schemas.microsoft.com/office/drawing/2014/main" id="{B93FD176-A0D3-455E-0F13-2AB4A6A37EEF}"/>
              </a:ext>
            </a:extLst>
          </p:cNvPr>
          <p:cNvSpPr txBox="1"/>
          <p:nvPr/>
        </p:nvSpPr>
        <p:spPr>
          <a:xfrm>
            <a:off x="305921" y="1119468"/>
            <a:ext cx="5570444" cy="707886"/>
          </a:xfrm>
          <a:prstGeom prst="rect">
            <a:avLst/>
          </a:prstGeom>
          <a:noFill/>
        </p:spPr>
        <p:txBody>
          <a:bodyPr wrap="square">
            <a:spAutoFit/>
          </a:bodyPr>
          <a:lstStyle/>
          <a:p>
            <a:pPr marL="0" marR="0">
              <a:lnSpc>
                <a:spcPct val="100000"/>
              </a:lnSpc>
              <a:spcAft>
                <a:spcPts val="800"/>
              </a:spcAft>
              <a:buNone/>
            </a:pPr>
            <a:r>
              <a:rPr lang="bn-IN" sz="2000" u="sng" kern="100" dirty="0">
                <a:solidFill>
                  <a:srgbClr val="FFFF00"/>
                </a:solidFill>
                <a:effectLst/>
                <a:latin typeface="+mn-lt"/>
                <a:ea typeface="Times New Roman" panose="02020603050405020304" pitchFamily="18" charset="0"/>
                <a:cs typeface="SutonnyOMJ" panose="01010600010101010101" pitchFamily="2" charset="0"/>
              </a:rPr>
              <a:t>ন্যায্য মূল্যে পণ্য ও সেবা সরবরাহ (</a:t>
            </a:r>
            <a:r>
              <a:rPr lang="en-IN" sz="2000" u="sng" kern="100" dirty="0">
                <a:solidFill>
                  <a:srgbClr val="FFFF00"/>
                </a:solidFill>
                <a:effectLst/>
                <a:latin typeface="+mn-lt"/>
                <a:ea typeface="Times New Roman" panose="02020603050405020304" pitchFamily="18" charset="0"/>
                <a:cs typeface="Vrinda"/>
              </a:rPr>
              <a:t>Supply of goods and service at fair price):</a:t>
            </a:r>
            <a:endParaRPr lang="en-US" sz="1400" u="sng" kern="100" dirty="0">
              <a:solidFill>
                <a:srgbClr val="FFFF00"/>
              </a:solidFill>
              <a:effectLst/>
              <a:latin typeface="Aptos" panose="02110004020202020204"/>
              <a:ea typeface="Times New Roman" panose="02020603050405020304" pitchFamily="18" charset="0"/>
              <a:cs typeface="Vrinda"/>
            </a:endParaRPr>
          </a:p>
        </p:txBody>
      </p:sp>
      <p:pic>
        <p:nvPicPr>
          <p:cNvPr id="13" name="Picture 12">
            <a:extLst>
              <a:ext uri="{FF2B5EF4-FFF2-40B4-BE49-F238E27FC236}">
                <a16:creationId xmlns:a16="http://schemas.microsoft.com/office/drawing/2014/main" id="{B40C716E-FFA7-753F-832D-21CA0C0202F5}"/>
              </a:ext>
            </a:extLst>
          </p:cNvPr>
          <p:cNvPicPr>
            <a:picLocks noChangeAspect="1"/>
          </p:cNvPicPr>
          <p:nvPr/>
        </p:nvPicPr>
        <p:blipFill>
          <a:blip r:embed="rId3">
            <a:extLst>
              <a:ext uri="{28A0092B-C50C-407E-A947-70E740481C1C}">
                <a14:useLocalDpi xmlns:a14="http://schemas.microsoft.com/office/drawing/2010/main" val="0"/>
              </a:ext>
            </a:extLst>
          </a:blip>
          <a:srcRect b="13752"/>
          <a:stretch>
            <a:fillRect/>
          </a:stretch>
        </p:blipFill>
        <p:spPr>
          <a:xfrm>
            <a:off x="4114800" y="1639106"/>
            <a:ext cx="3980330" cy="207645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5" name="TextBox 14">
            <a:extLst>
              <a:ext uri="{FF2B5EF4-FFF2-40B4-BE49-F238E27FC236}">
                <a16:creationId xmlns:a16="http://schemas.microsoft.com/office/drawing/2014/main" id="{E1B625E6-9E36-3661-D0CF-B4E8B00D1717}"/>
              </a:ext>
            </a:extLst>
          </p:cNvPr>
          <p:cNvSpPr txBox="1"/>
          <p:nvPr/>
        </p:nvSpPr>
        <p:spPr>
          <a:xfrm>
            <a:off x="7567333" y="2398560"/>
            <a:ext cx="1401855" cy="400110"/>
          </a:xfrm>
          <a:prstGeom prst="rect">
            <a:avLst/>
          </a:prstGeom>
          <a:noFill/>
        </p:spPr>
        <p:txBody>
          <a:bodyPr wrap="square">
            <a:spAutoFit/>
          </a:bodyPr>
          <a:lstStyle/>
          <a:p>
            <a:r>
              <a:rPr lang="bn-IN" sz="2000" u="sng" kern="100" dirty="0">
                <a:solidFill>
                  <a:srgbClr val="FFFF00"/>
                </a:solidFill>
                <a:effectLst/>
                <a:latin typeface="+mn-lt"/>
                <a:ea typeface="Times New Roman" panose="02020603050405020304" pitchFamily="18" charset="0"/>
                <a:cs typeface="SutonnyOMJ" panose="01010600010101010101" pitchFamily="2" charset="0"/>
              </a:rPr>
              <a:t>ন্যায্য মূল্যে পণ্য </a:t>
            </a:r>
            <a:endParaRPr lang="en-US" dirty="0"/>
          </a:p>
        </p:txBody>
      </p:sp>
      <p:sp>
        <p:nvSpPr>
          <p:cNvPr id="17" name="TextBox 16">
            <a:extLst>
              <a:ext uri="{FF2B5EF4-FFF2-40B4-BE49-F238E27FC236}">
                <a16:creationId xmlns:a16="http://schemas.microsoft.com/office/drawing/2014/main" id="{7568A531-5388-DD36-552A-70F9E48C9A27}"/>
              </a:ext>
            </a:extLst>
          </p:cNvPr>
          <p:cNvSpPr txBox="1"/>
          <p:nvPr/>
        </p:nvSpPr>
        <p:spPr>
          <a:xfrm>
            <a:off x="305921" y="1936895"/>
            <a:ext cx="3593726" cy="1938992"/>
          </a:xfrm>
          <a:prstGeom prst="rect">
            <a:avLst/>
          </a:prstGeom>
          <a:noFill/>
        </p:spPr>
        <p:txBody>
          <a:bodyPr wrap="square">
            <a:spAutoFit/>
          </a:bodyPr>
          <a:lstStyle/>
          <a:p>
            <a:pPr marL="0" marR="0" algn="just">
              <a:lnSpc>
                <a:spcPct val="100000"/>
              </a:lnSpc>
              <a:spcAft>
                <a:spcPts val="800"/>
              </a:spcAft>
              <a:buNone/>
            </a:pPr>
            <a:r>
              <a:rPr lang="bn-IN" sz="2000" kern="100" dirty="0">
                <a:solidFill>
                  <a:srgbClr val="00B0F0"/>
                </a:solidFill>
                <a:effectLst/>
                <a:latin typeface="+mn-lt"/>
                <a:ea typeface="Times New Roman" panose="02020603050405020304" pitchFamily="18" charset="0"/>
                <a:cs typeface="SutonnyOMJ" panose="01010600010101010101" pitchFamily="2" charset="0"/>
              </a:rPr>
              <a:t>ব্যবসায় ভোক্তাদের রুচি অনুযায়ী ন্যায্যমূল্যে পণ্য ও সেবা সরবরাহ করে থাকে। বর্তমান প্রতিযোগিতাপূর্ণ ব্যবসায় পরিবেশে ক্রেতা-ভোক্তাদের চাহিদা অনুযায়ী ন্যায্য মূল্যে পণ্য ও সেবা পেতে ব্যবসায় মুখ্য ভূমিকা পালন করে।</a:t>
            </a:r>
            <a:endParaRPr lang="en-US" sz="2000" kern="100" dirty="0">
              <a:solidFill>
                <a:srgbClr val="00B0F0"/>
              </a:solidFill>
              <a:effectLst/>
              <a:latin typeface="+mn-lt"/>
              <a:ea typeface="Times New Roman" panose="02020603050405020304" pitchFamily="18" charset="0"/>
              <a:cs typeface="Vrinda"/>
            </a:endParaRPr>
          </a:p>
        </p:txBody>
      </p:sp>
      <p:sp>
        <p:nvSpPr>
          <p:cNvPr id="19" name="TextBox 18">
            <a:extLst>
              <a:ext uri="{FF2B5EF4-FFF2-40B4-BE49-F238E27FC236}">
                <a16:creationId xmlns:a16="http://schemas.microsoft.com/office/drawing/2014/main" id="{D11F0FE6-9207-35B7-9EF8-2D1D64E08DFD}"/>
              </a:ext>
            </a:extLst>
          </p:cNvPr>
          <p:cNvSpPr txBox="1"/>
          <p:nvPr/>
        </p:nvSpPr>
        <p:spPr>
          <a:xfrm>
            <a:off x="305921" y="3875887"/>
            <a:ext cx="4803961" cy="400110"/>
          </a:xfrm>
          <a:prstGeom prst="rect">
            <a:avLst/>
          </a:prstGeom>
          <a:noFill/>
        </p:spPr>
        <p:txBody>
          <a:bodyPr wrap="square">
            <a:spAutoFit/>
          </a:bodyPr>
          <a:lstStyle/>
          <a:p>
            <a:r>
              <a:rPr lang="bn-IN" sz="2000" u="sng" kern="100" dirty="0">
                <a:effectLst/>
                <a:latin typeface="+mn-lt"/>
                <a:ea typeface="Times New Roman" panose="02020603050405020304" pitchFamily="18" charset="0"/>
                <a:cs typeface="SutonnyOMJ" panose="01010600010101010101" pitchFamily="2" charset="0"/>
              </a:rPr>
              <a:t>চাহিদার পরিতৃপ্তি (</a:t>
            </a:r>
            <a:r>
              <a:rPr lang="en-IN" sz="2000" u="sng" kern="100" dirty="0">
                <a:effectLst/>
                <a:latin typeface="+mn-lt"/>
                <a:ea typeface="Times New Roman" panose="02020603050405020304" pitchFamily="18" charset="0"/>
                <a:cs typeface="Vrinda"/>
              </a:rPr>
              <a:t>Satisfaction of demand): </a:t>
            </a:r>
            <a:endParaRPr lang="en-US" sz="2000" u="sng" dirty="0"/>
          </a:p>
        </p:txBody>
      </p:sp>
      <p:sp>
        <p:nvSpPr>
          <p:cNvPr id="21" name="TextBox 20">
            <a:extLst>
              <a:ext uri="{FF2B5EF4-FFF2-40B4-BE49-F238E27FC236}">
                <a16:creationId xmlns:a16="http://schemas.microsoft.com/office/drawing/2014/main" id="{9AB2CA10-0120-8C1D-2D07-5B189FC2B38D}"/>
              </a:ext>
            </a:extLst>
          </p:cNvPr>
          <p:cNvSpPr txBox="1"/>
          <p:nvPr/>
        </p:nvSpPr>
        <p:spPr>
          <a:xfrm>
            <a:off x="305921" y="4275997"/>
            <a:ext cx="5570444" cy="1015663"/>
          </a:xfrm>
          <a:prstGeom prst="rect">
            <a:avLst/>
          </a:prstGeom>
          <a:noFill/>
        </p:spPr>
        <p:txBody>
          <a:bodyPr wrap="square">
            <a:spAutoFit/>
          </a:bodyPr>
          <a:lstStyle/>
          <a:p>
            <a:pPr marL="0" marR="0" algn="just">
              <a:lnSpc>
                <a:spcPct val="100000"/>
              </a:lnSpc>
              <a:spcAft>
                <a:spcPts val="800"/>
              </a:spcAft>
              <a:buNone/>
            </a:pPr>
            <a:r>
              <a:rPr lang="bn-IN" sz="2000" kern="100" dirty="0">
                <a:effectLst/>
                <a:latin typeface="+mn-lt"/>
                <a:ea typeface="Times New Roman" panose="02020603050405020304" pitchFamily="18" charset="0"/>
                <a:cs typeface="SutonnyOMJ" panose="01010600010101010101" pitchFamily="2" charset="0"/>
              </a:rPr>
              <a:t>ব্যবসায় মানুষের বিভিন্ন অভাব ও চাহিদা পূরণের জন্য পণ্যদ্রব্য ও সেবাকর্মের যোগান দেয়। এতে ব্যক্তি প্রয়োজনীয় পণ্যসামগ্রী সহজে ব্যবহারের সুযোগ পায়।</a:t>
            </a:r>
            <a:endParaRPr lang="en-US" sz="2000" kern="100" dirty="0">
              <a:effectLst/>
              <a:latin typeface="+mn-lt"/>
              <a:ea typeface="Times New Roman" panose="02020603050405020304" pitchFamily="18" charset="0"/>
              <a:cs typeface="Vrinda"/>
            </a:endParaRPr>
          </a:p>
        </p:txBody>
      </p:sp>
      <p:pic>
        <p:nvPicPr>
          <p:cNvPr id="23" name="Picture 22">
            <a:extLst>
              <a:ext uri="{FF2B5EF4-FFF2-40B4-BE49-F238E27FC236}">
                <a16:creationId xmlns:a16="http://schemas.microsoft.com/office/drawing/2014/main" id="{2007FC47-D9C0-0C47-1720-6456CBD5DB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95130" y="3784226"/>
            <a:ext cx="3980330" cy="2985248"/>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25" name="TextBox 24">
            <a:extLst>
              <a:ext uri="{FF2B5EF4-FFF2-40B4-BE49-F238E27FC236}">
                <a16:creationId xmlns:a16="http://schemas.microsoft.com/office/drawing/2014/main" id="{99D23E3A-7D88-CD2F-1855-8293D49EECC6}"/>
              </a:ext>
            </a:extLst>
          </p:cNvPr>
          <p:cNvSpPr txBox="1"/>
          <p:nvPr/>
        </p:nvSpPr>
        <p:spPr>
          <a:xfrm>
            <a:off x="8748150" y="3827701"/>
            <a:ext cx="2103906" cy="400110"/>
          </a:xfrm>
          <a:prstGeom prst="rect">
            <a:avLst/>
          </a:prstGeom>
          <a:noFill/>
        </p:spPr>
        <p:txBody>
          <a:bodyPr wrap="square">
            <a:spAutoFit/>
          </a:bodyPr>
          <a:lstStyle/>
          <a:p>
            <a:r>
              <a:rPr lang="bn-IN" sz="2000" kern="100" dirty="0">
                <a:solidFill>
                  <a:srgbClr val="FF0000"/>
                </a:solidFill>
                <a:effectLst/>
                <a:latin typeface="+mn-lt"/>
                <a:ea typeface="Times New Roman" panose="02020603050405020304" pitchFamily="18" charset="0"/>
                <a:cs typeface="SutonnyOMJ" panose="01010600010101010101" pitchFamily="2" charset="0"/>
              </a:rPr>
              <a:t>অভাব ও চাহিদা পূরণ </a:t>
            </a:r>
            <a:endParaRPr lang="en-US" dirty="0">
              <a:solidFill>
                <a:srgbClr val="FF0000"/>
              </a:solidFill>
            </a:endParaRPr>
          </a:p>
        </p:txBody>
      </p:sp>
    </p:spTree>
    <p:extLst>
      <p:ext uri="{BB962C8B-B14F-4D97-AF65-F5344CB8AC3E}">
        <p14:creationId xmlns:p14="http://schemas.microsoft.com/office/powerpoint/2010/main" val="39729521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wipe(down)">
                                      <p:cBhvr>
                                        <p:cTn id="24" dur="500"/>
                                        <p:tgtEl>
                                          <p:spTgt spid="13"/>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barn(inVertical)">
                                      <p:cBhvr>
                                        <p:cTn id="29" dur="500"/>
                                        <p:tgtEl>
                                          <p:spTgt spid="15"/>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1000"/>
                                        <p:tgtEl>
                                          <p:spTgt spid="11"/>
                                        </p:tgtEl>
                                      </p:cBhvr>
                                    </p:animEffect>
                                    <p:anim calcmode="lin" valueType="num">
                                      <p:cBhvr>
                                        <p:cTn id="35" dur="1000" fill="hold"/>
                                        <p:tgtEl>
                                          <p:spTgt spid="11"/>
                                        </p:tgtEl>
                                        <p:attrNameLst>
                                          <p:attrName>ppt_x</p:attrName>
                                        </p:attrNameLst>
                                      </p:cBhvr>
                                      <p:tavLst>
                                        <p:tav tm="0">
                                          <p:val>
                                            <p:strVal val="#ppt_x"/>
                                          </p:val>
                                        </p:tav>
                                        <p:tav tm="100000">
                                          <p:val>
                                            <p:strVal val="#ppt_x"/>
                                          </p:val>
                                        </p:tav>
                                      </p:tavLst>
                                    </p:anim>
                                    <p:anim calcmode="lin" valueType="num">
                                      <p:cBhvr>
                                        <p:cTn id="3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6" presetClass="entr" presetSubtype="16" fill="hold" nodeType="click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circle(in)">
                                      <p:cBhvr>
                                        <p:cTn id="41" dur="2000"/>
                                        <p:tgtEl>
                                          <p:spTgt spid="23"/>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4" fill="hold" grpId="0" nodeType="clickEffect">
                                  <p:stCondLst>
                                    <p:cond delay="0"/>
                                  </p:stCondLst>
                                  <p:childTnLst>
                                    <p:set>
                                      <p:cBhvr>
                                        <p:cTn id="45" dur="1" fill="hold">
                                          <p:stCondLst>
                                            <p:cond delay="0"/>
                                          </p:stCondLst>
                                        </p:cTn>
                                        <p:tgtEl>
                                          <p:spTgt spid="25"/>
                                        </p:tgtEl>
                                        <p:attrNameLst>
                                          <p:attrName>style.visibility</p:attrName>
                                        </p:attrNameLst>
                                      </p:cBhvr>
                                      <p:to>
                                        <p:strVal val="visible"/>
                                      </p:to>
                                    </p:set>
                                    <p:animEffect transition="in" filter="wipe(down)">
                                      <p:cBhvr>
                                        <p:cTn id="46" dur="500"/>
                                        <p:tgtEl>
                                          <p:spTgt spid="25"/>
                                        </p:tgtEl>
                                      </p:cBhvr>
                                    </p:animEffect>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grpId="0" nodeType="click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fade">
                                      <p:cBhvr>
                                        <p:cTn id="51" dur="1000"/>
                                        <p:tgtEl>
                                          <p:spTgt spid="19"/>
                                        </p:tgtEl>
                                      </p:cBhvr>
                                    </p:animEffect>
                                    <p:anim calcmode="lin" valueType="num">
                                      <p:cBhvr>
                                        <p:cTn id="52" dur="1000" fill="hold"/>
                                        <p:tgtEl>
                                          <p:spTgt spid="19"/>
                                        </p:tgtEl>
                                        <p:attrNameLst>
                                          <p:attrName>ppt_x</p:attrName>
                                        </p:attrNameLst>
                                      </p:cBhvr>
                                      <p:tavLst>
                                        <p:tav tm="0">
                                          <p:val>
                                            <p:strVal val="#ppt_x"/>
                                          </p:val>
                                        </p:tav>
                                        <p:tav tm="100000">
                                          <p:val>
                                            <p:strVal val="#ppt_x"/>
                                          </p:val>
                                        </p:tav>
                                      </p:tavLst>
                                    </p:anim>
                                    <p:anim calcmode="lin" valueType="num">
                                      <p:cBhvr>
                                        <p:cTn id="53"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16" presetClass="entr" presetSubtype="21" fill="hold" grpId="0" nodeType="click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barn(inVertical)">
                                      <p:cBhvr>
                                        <p:cTn id="58" dur="500"/>
                                        <p:tgtEl>
                                          <p:spTgt spid="21"/>
                                        </p:tgtEl>
                                      </p:cBhvr>
                                    </p:animEffect>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17"/>
                                        </p:tgtEl>
                                        <p:attrNameLst>
                                          <p:attrName>style.visibility</p:attrName>
                                        </p:attrNameLst>
                                      </p:cBhvr>
                                      <p:to>
                                        <p:strVal val="visible"/>
                                      </p:to>
                                    </p:set>
                                    <p:animEffect transition="in" filter="fade">
                                      <p:cBhvr>
                                        <p:cTn id="63" dur="1000"/>
                                        <p:tgtEl>
                                          <p:spTgt spid="17"/>
                                        </p:tgtEl>
                                      </p:cBhvr>
                                    </p:animEffect>
                                    <p:anim calcmode="lin" valueType="num">
                                      <p:cBhvr>
                                        <p:cTn id="64" dur="1000" fill="hold"/>
                                        <p:tgtEl>
                                          <p:spTgt spid="17"/>
                                        </p:tgtEl>
                                        <p:attrNameLst>
                                          <p:attrName>ppt_x</p:attrName>
                                        </p:attrNameLst>
                                      </p:cBhvr>
                                      <p:tavLst>
                                        <p:tav tm="0">
                                          <p:val>
                                            <p:strVal val="#ppt_x"/>
                                          </p:val>
                                        </p:tav>
                                        <p:tav tm="100000">
                                          <p:val>
                                            <p:strVal val="#ppt_x"/>
                                          </p:val>
                                        </p:tav>
                                      </p:tavLst>
                                    </p:anim>
                                    <p:anim calcmode="lin" valueType="num">
                                      <p:cBhvr>
                                        <p:cTn id="65"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1" grpId="0"/>
      <p:bldP spid="15" grpId="0"/>
      <p:bldP spid="17" grpId="0"/>
      <p:bldP spid="19" grpId="0"/>
      <p:bldP spid="21" grpId="0"/>
      <p:bldP spid="2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9922AAE-9955-DC21-1B85-3D9F0E332D56}"/>
              </a:ext>
            </a:extLst>
          </p:cNvPr>
          <p:cNvSpPr txBox="1"/>
          <p:nvPr/>
        </p:nvSpPr>
        <p:spPr>
          <a:xfrm>
            <a:off x="290792" y="304997"/>
            <a:ext cx="6407522" cy="400110"/>
          </a:xfrm>
          <a:prstGeom prst="rect">
            <a:avLst/>
          </a:prstGeom>
          <a:noFill/>
        </p:spPr>
        <p:txBody>
          <a:bodyPr wrap="square">
            <a:spAutoFit/>
          </a:bodyPr>
          <a:lstStyle/>
          <a:p>
            <a:pPr marL="0" marR="0" algn="just">
              <a:lnSpc>
                <a:spcPct val="100000"/>
              </a:lnSpc>
              <a:spcAft>
                <a:spcPts val="800"/>
              </a:spcAft>
              <a:buNone/>
            </a:pPr>
            <a:r>
              <a:rPr lang="bn-IN" sz="2000" u="sng" kern="100" dirty="0">
                <a:solidFill>
                  <a:srgbClr val="FFFF00"/>
                </a:solidFill>
                <a:effectLst/>
                <a:latin typeface="+mn-lt"/>
                <a:ea typeface="Times New Roman" panose="02020603050405020304" pitchFamily="18" charset="0"/>
                <a:cs typeface="SutonnyOMJ" panose="01010600010101010101" pitchFamily="2" charset="0"/>
              </a:rPr>
              <a:t>বেকারত্ব হ্রাস (</a:t>
            </a:r>
            <a:r>
              <a:rPr lang="en-IN" sz="2000" u="sng" kern="100" dirty="0">
                <a:solidFill>
                  <a:srgbClr val="FFFF00"/>
                </a:solidFill>
                <a:effectLst/>
                <a:latin typeface="+mn-lt"/>
                <a:ea typeface="Times New Roman" panose="02020603050405020304" pitchFamily="18" charset="0"/>
                <a:cs typeface="Vrinda"/>
              </a:rPr>
              <a:t>Minimization of unemployment): </a:t>
            </a:r>
            <a:endParaRPr lang="en-US" sz="1400" u="sng" kern="100" dirty="0">
              <a:solidFill>
                <a:srgbClr val="FFFF00"/>
              </a:solidFill>
              <a:effectLst/>
              <a:latin typeface="Aptos" panose="02110004020202020204"/>
              <a:ea typeface="Times New Roman" panose="02020603050405020304" pitchFamily="18" charset="0"/>
              <a:cs typeface="Vrinda"/>
            </a:endParaRPr>
          </a:p>
        </p:txBody>
      </p:sp>
      <p:sp>
        <p:nvSpPr>
          <p:cNvPr id="6" name="TextBox 5">
            <a:extLst>
              <a:ext uri="{FF2B5EF4-FFF2-40B4-BE49-F238E27FC236}">
                <a16:creationId xmlns:a16="http://schemas.microsoft.com/office/drawing/2014/main" id="{DCD67527-1CA6-BE41-A819-194871CEC16F}"/>
              </a:ext>
            </a:extLst>
          </p:cNvPr>
          <p:cNvSpPr txBox="1"/>
          <p:nvPr/>
        </p:nvSpPr>
        <p:spPr>
          <a:xfrm>
            <a:off x="331133" y="841917"/>
            <a:ext cx="6066303" cy="1015663"/>
          </a:xfrm>
          <a:prstGeom prst="rect">
            <a:avLst/>
          </a:prstGeom>
          <a:noFill/>
        </p:spPr>
        <p:txBody>
          <a:bodyPr wrap="square">
            <a:spAutoFit/>
          </a:bodyPr>
          <a:lstStyle/>
          <a:p>
            <a:pPr marL="0" marR="0" algn="just">
              <a:lnSpc>
                <a:spcPct val="100000"/>
              </a:lnSpc>
              <a:spcAft>
                <a:spcPts val="800"/>
              </a:spcAft>
              <a:buNone/>
            </a:pPr>
            <a:r>
              <a:rPr lang="bn-IN" sz="2000" kern="100" dirty="0">
                <a:effectLst/>
                <a:latin typeface="+mn-lt"/>
                <a:ea typeface="Times New Roman" panose="02020603050405020304" pitchFamily="18" charset="0"/>
                <a:cs typeface="SutonnyOMJ" panose="01010600010101010101" pitchFamily="2" charset="0"/>
              </a:rPr>
              <a:t>ব্যবসায় কর্মসংস্থানের সুযোগ তৈরি করে। ব্যবসায়িক কার্যক্রম বাড়লে দেশে বেশি সংখ্যক শিল্প কারখানা ও বাণিজ্যিক প্রতিষ্ঠান গড়ে ওঠে। এসব প্রতিষ্ঠানে বহু লোকের কর্মসংস্থানের ব্যবস্থা হয়। এতে দেশের বেকার সমস্যা কমে।</a:t>
            </a:r>
            <a:endParaRPr lang="en-US" sz="1400" kern="100" dirty="0">
              <a:effectLst/>
              <a:latin typeface="Aptos" panose="02110004020202020204"/>
              <a:ea typeface="Times New Roman" panose="02020603050405020304" pitchFamily="18" charset="0"/>
              <a:cs typeface="Vrinda"/>
            </a:endParaRPr>
          </a:p>
        </p:txBody>
      </p:sp>
      <p:sp>
        <p:nvSpPr>
          <p:cNvPr id="10" name="TextBox 9">
            <a:extLst>
              <a:ext uri="{FF2B5EF4-FFF2-40B4-BE49-F238E27FC236}">
                <a16:creationId xmlns:a16="http://schemas.microsoft.com/office/drawing/2014/main" id="{A9294A07-EA2F-404D-363A-334F311E2A10}"/>
              </a:ext>
            </a:extLst>
          </p:cNvPr>
          <p:cNvSpPr txBox="1"/>
          <p:nvPr/>
        </p:nvSpPr>
        <p:spPr>
          <a:xfrm>
            <a:off x="408454" y="2356322"/>
            <a:ext cx="6407522" cy="400110"/>
          </a:xfrm>
          <a:prstGeom prst="rect">
            <a:avLst/>
          </a:prstGeom>
          <a:noFill/>
        </p:spPr>
        <p:txBody>
          <a:bodyPr wrap="square">
            <a:spAutoFit/>
          </a:bodyPr>
          <a:lstStyle/>
          <a:p>
            <a:r>
              <a:rPr lang="bn-IN" sz="2000" u="sng" dirty="0">
                <a:solidFill>
                  <a:srgbClr val="FFFF00"/>
                </a:solidFill>
                <a:effectLst/>
                <a:ea typeface="Times New Roman" panose="02020603050405020304" pitchFamily="18" charset="0"/>
                <a:cs typeface="SutonnyOMJ" panose="01010600010101010101" pitchFamily="2" charset="0"/>
              </a:rPr>
              <a:t>জীবনযাত্রার মানোন্নয়ন (</a:t>
            </a:r>
            <a:r>
              <a:rPr lang="en-IN" sz="2000" u="sng" dirty="0">
                <a:solidFill>
                  <a:srgbClr val="FFFF00"/>
                </a:solidFill>
                <a:effectLst/>
                <a:ea typeface="Times New Roman" panose="02020603050405020304" pitchFamily="18" charset="0"/>
              </a:rPr>
              <a:t>Development of living standard): </a:t>
            </a:r>
            <a:endParaRPr lang="en-US" sz="2000" u="sng" dirty="0">
              <a:solidFill>
                <a:srgbClr val="FFFF00"/>
              </a:solidFill>
            </a:endParaRPr>
          </a:p>
        </p:txBody>
      </p:sp>
      <p:sp>
        <p:nvSpPr>
          <p:cNvPr id="14" name="TextBox 13">
            <a:extLst>
              <a:ext uri="{FF2B5EF4-FFF2-40B4-BE49-F238E27FC236}">
                <a16:creationId xmlns:a16="http://schemas.microsoft.com/office/drawing/2014/main" id="{2B15E423-C747-73CE-9D25-5360DEC600FF}"/>
              </a:ext>
            </a:extLst>
          </p:cNvPr>
          <p:cNvSpPr txBox="1"/>
          <p:nvPr/>
        </p:nvSpPr>
        <p:spPr>
          <a:xfrm>
            <a:off x="408454" y="2966490"/>
            <a:ext cx="6326840" cy="1015663"/>
          </a:xfrm>
          <a:prstGeom prst="rect">
            <a:avLst/>
          </a:prstGeom>
          <a:noFill/>
        </p:spPr>
        <p:txBody>
          <a:bodyPr wrap="square">
            <a:spAutoFit/>
          </a:bodyPr>
          <a:lstStyle/>
          <a:p>
            <a:pPr marL="0" marR="0" algn="just">
              <a:lnSpc>
                <a:spcPct val="100000"/>
              </a:lnSpc>
              <a:spcAft>
                <a:spcPts val="800"/>
              </a:spcAft>
              <a:buNone/>
            </a:pPr>
            <a:r>
              <a:rPr lang="bn-IN" sz="2000" kern="100" dirty="0">
                <a:effectLst/>
                <a:latin typeface="+mn-lt"/>
                <a:ea typeface="Times New Roman" panose="02020603050405020304" pitchFamily="18" charset="0"/>
                <a:cs typeface="SutonnyOMJ" panose="01010600010101010101" pitchFamily="2" charset="0"/>
              </a:rPr>
              <a:t>ব্যবসায় মানুষের জীবনযাত্রার মান উন্নয়নে সহায়তা করে। ব্যবসায়ে নিয়োজিত থেকে মানুষ অর্থ উপার্জন করে জীবিকা নির্বাহ করে। এতে জনসাধারণের ক্রয়ক্ষমতা ও মাথাপিছু আয় বাড়ে। এভাবে তাদের জীবনযাত্রার মান উন্নত হয়</a:t>
            </a:r>
            <a:endParaRPr lang="en-US" sz="1400" kern="100" dirty="0">
              <a:effectLst/>
              <a:latin typeface="Aptos" panose="02110004020202020204"/>
              <a:ea typeface="Times New Roman" panose="02020603050405020304" pitchFamily="18" charset="0"/>
              <a:cs typeface="Vrinda"/>
            </a:endParaRPr>
          </a:p>
        </p:txBody>
      </p:sp>
      <p:pic>
        <p:nvPicPr>
          <p:cNvPr id="18" name="Picture 17">
            <a:extLst>
              <a:ext uri="{FF2B5EF4-FFF2-40B4-BE49-F238E27FC236}">
                <a16:creationId xmlns:a16="http://schemas.microsoft.com/office/drawing/2014/main" id="{C7B5C7C8-1E26-0E01-B69B-3EE3ED4236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2642" y="124123"/>
            <a:ext cx="4120964" cy="231239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22" name="TextBox 21">
            <a:extLst>
              <a:ext uri="{FF2B5EF4-FFF2-40B4-BE49-F238E27FC236}">
                <a16:creationId xmlns:a16="http://schemas.microsoft.com/office/drawing/2014/main" id="{983B3DBB-87A2-90C5-9D3E-0019D986FDDD}"/>
              </a:ext>
            </a:extLst>
          </p:cNvPr>
          <p:cNvSpPr txBox="1"/>
          <p:nvPr/>
        </p:nvSpPr>
        <p:spPr>
          <a:xfrm>
            <a:off x="7814980" y="104942"/>
            <a:ext cx="1756243" cy="400110"/>
          </a:xfrm>
          <a:prstGeom prst="rect">
            <a:avLst/>
          </a:prstGeom>
          <a:noFill/>
        </p:spPr>
        <p:txBody>
          <a:bodyPr wrap="square">
            <a:spAutoFit/>
          </a:bodyPr>
          <a:lstStyle/>
          <a:p>
            <a:r>
              <a:rPr lang="bn-IN" sz="2000" kern="100" dirty="0">
                <a:solidFill>
                  <a:schemeClr val="accent1"/>
                </a:solidFill>
                <a:effectLst/>
                <a:highlight>
                  <a:srgbClr val="FFFF00"/>
                </a:highlight>
                <a:latin typeface="+mn-lt"/>
                <a:ea typeface="Times New Roman" panose="02020603050405020304" pitchFamily="18" charset="0"/>
                <a:cs typeface="SutonnyOMJ" panose="01010600010101010101" pitchFamily="2" charset="0"/>
              </a:rPr>
              <a:t>কর্মসংস্থানের সুযোগ </a:t>
            </a:r>
            <a:endParaRPr lang="en-US" dirty="0">
              <a:solidFill>
                <a:schemeClr val="accent1"/>
              </a:solidFill>
              <a:highlight>
                <a:srgbClr val="FFFF00"/>
              </a:highlight>
            </a:endParaRPr>
          </a:p>
        </p:txBody>
      </p:sp>
      <p:pic>
        <p:nvPicPr>
          <p:cNvPr id="26" name="Picture 25">
            <a:extLst>
              <a:ext uri="{FF2B5EF4-FFF2-40B4-BE49-F238E27FC236}">
                <a16:creationId xmlns:a16="http://schemas.microsoft.com/office/drawing/2014/main" id="{4591A820-77FA-5227-DD08-2001ACE7A2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32643" y="2556377"/>
            <a:ext cx="4120963" cy="255383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30" name="TextBox 29">
            <a:extLst>
              <a:ext uri="{FF2B5EF4-FFF2-40B4-BE49-F238E27FC236}">
                <a16:creationId xmlns:a16="http://schemas.microsoft.com/office/drawing/2014/main" id="{B096AF36-064C-ADC6-C843-4C2BA76D331A}"/>
              </a:ext>
            </a:extLst>
          </p:cNvPr>
          <p:cNvSpPr txBox="1"/>
          <p:nvPr/>
        </p:nvSpPr>
        <p:spPr>
          <a:xfrm>
            <a:off x="8287027" y="4359637"/>
            <a:ext cx="1284196" cy="400110"/>
          </a:xfrm>
          <a:prstGeom prst="rect">
            <a:avLst/>
          </a:prstGeom>
          <a:noFill/>
        </p:spPr>
        <p:txBody>
          <a:bodyPr wrap="square">
            <a:spAutoFit/>
          </a:bodyPr>
          <a:lstStyle/>
          <a:p>
            <a:r>
              <a:rPr lang="bn-IN" sz="2000" kern="100" dirty="0">
                <a:solidFill>
                  <a:schemeClr val="accent1"/>
                </a:solidFill>
                <a:effectLst/>
                <a:highlight>
                  <a:srgbClr val="FFFF00"/>
                </a:highlight>
                <a:latin typeface="+mn-lt"/>
                <a:ea typeface="Times New Roman" panose="02020603050405020304" pitchFamily="18" charset="0"/>
                <a:cs typeface="SutonnyOMJ" panose="01010600010101010101" pitchFamily="2" charset="0"/>
              </a:rPr>
              <a:t>মাথাপিছু আয় </a:t>
            </a:r>
            <a:endParaRPr lang="en-US" dirty="0">
              <a:solidFill>
                <a:schemeClr val="accent1"/>
              </a:solidFill>
              <a:highlight>
                <a:srgbClr val="FFFF00"/>
              </a:highlight>
            </a:endParaRPr>
          </a:p>
        </p:txBody>
      </p:sp>
      <p:sp>
        <p:nvSpPr>
          <p:cNvPr id="32" name="TextBox 31">
            <a:extLst>
              <a:ext uri="{FF2B5EF4-FFF2-40B4-BE49-F238E27FC236}">
                <a16:creationId xmlns:a16="http://schemas.microsoft.com/office/drawing/2014/main" id="{60585BCC-B591-FF74-2315-0BA5E45F4236}"/>
              </a:ext>
            </a:extLst>
          </p:cNvPr>
          <p:cNvSpPr txBox="1"/>
          <p:nvPr/>
        </p:nvSpPr>
        <p:spPr>
          <a:xfrm>
            <a:off x="408454" y="5095321"/>
            <a:ext cx="7952812" cy="707886"/>
          </a:xfrm>
          <a:prstGeom prst="rect">
            <a:avLst/>
          </a:prstGeom>
          <a:noFill/>
        </p:spPr>
        <p:txBody>
          <a:bodyPr wrap="square">
            <a:spAutoFit/>
          </a:bodyPr>
          <a:lstStyle/>
          <a:p>
            <a:pPr marL="0" marR="0" algn="just">
              <a:lnSpc>
                <a:spcPct val="100000"/>
              </a:lnSpc>
              <a:spcAft>
                <a:spcPts val="800"/>
              </a:spcAft>
              <a:buNone/>
            </a:pPr>
            <a:r>
              <a:rPr lang="bn-IN" sz="2000" kern="100" dirty="0">
                <a:solidFill>
                  <a:srgbClr val="FFFF00"/>
                </a:solidFill>
                <a:effectLst/>
                <a:latin typeface="+mn-lt"/>
                <a:ea typeface="Times New Roman" panose="02020603050405020304" pitchFamily="18" charset="0"/>
                <a:cs typeface="SutonnyOMJ" panose="01010600010101010101" pitchFamily="2" charset="0"/>
              </a:rPr>
              <a:t>একটি দেশের সামাজিক ও অর্থনৈতিক অগ্রগতিতে ব্যবসায়ের গুরুত্ব সহজেই অনুমান করা যায়। অতএব, মানব সভ্যতার উন্নয়নে ব্যবসায়ের গুরুত্ব ও প্রয়োজনীয়তা অপরিসীম।</a:t>
            </a:r>
            <a:endParaRPr lang="en-US" sz="1400" kern="100" dirty="0">
              <a:solidFill>
                <a:srgbClr val="FFFF00"/>
              </a:solidFill>
              <a:effectLst/>
              <a:latin typeface="Aptos" panose="02110004020202020204"/>
              <a:ea typeface="Times New Roman" panose="02020603050405020304" pitchFamily="18" charset="0"/>
              <a:cs typeface="Vrinda"/>
            </a:endParaRPr>
          </a:p>
        </p:txBody>
      </p:sp>
    </p:spTree>
    <p:extLst>
      <p:ext uri="{BB962C8B-B14F-4D97-AF65-F5344CB8AC3E}">
        <p14:creationId xmlns:p14="http://schemas.microsoft.com/office/powerpoint/2010/main" val="2033131205"/>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circle(in)">
                                      <p:cBhvr>
                                        <p:cTn id="7" dur="20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barn(inVertical)">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ppt_x"/>
                                          </p:val>
                                        </p:tav>
                                        <p:tav tm="100000">
                                          <p:val>
                                            <p:strVal val="#ppt_x"/>
                                          </p:val>
                                        </p:tav>
                                      </p:tavLst>
                                    </p:anim>
                                    <p:anim calcmode="lin" valueType="num">
                                      <p:cBhvr additive="base">
                                        <p:cTn id="25"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wipe(down)">
                                      <p:cBhvr>
                                        <p:cTn id="30" dur="500"/>
                                        <p:tgtEl>
                                          <p:spTgt spid="26"/>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grpId="0" nodeType="click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barn(inVertical)">
                                      <p:cBhvr>
                                        <p:cTn id="35" dur="500"/>
                                        <p:tgtEl>
                                          <p:spTgt spid="30"/>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10"/>
                                        </p:tgtEl>
                                        <p:attrNameLst>
                                          <p:attrName>style.visibility</p:attrName>
                                        </p:attrNameLst>
                                      </p:cBhvr>
                                      <p:to>
                                        <p:strVal val="visible"/>
                                      </p:to>
                                    </p:set>
                                    <p:anim calcmode="lin" valueType="num">
                                      <p:cBhvr additive="base">
                                        <p:cTn id="40" dur="500" fill="hold"/>
                                        <p:tgtEl>
                                          <p:spTgt spid="10"/>
                                        </p:tgtEl>
                                        <p:attrNameLst>
                                          <p:attrName>ppt_x</p:attrName>
                                        </p:attrNameLst>
                                      </p:cBhvr>
                                      <p:tavLst>
                                        <p:tav tm="0">
                                          <p:val>
                                            <p:strVal val="#ppt_x"/>
                                          </p:val>
                                        </p:tav>
                                        <p:tav tm="100000">
                                          <p:val>
                                            <p:strVal val="#ppt_x"/>
                                          </p:val>
                                        </p:tav>
                                      </p:tavLst>
                                    </p:anim>
                                    <p:anim calcmode="lin" valueType="num">
                                      <p:cBhvr additive="base">
                                        <p:cTn id="41"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fade">
                                      <p:cBhvr>
                                        <p:cTn id="46" dur="1000"/>
                                        <p:tgtEl>
                                          <p:spTgt spid="14"/>
                                        </p:tgtEl>
                                      </p:cBhvr>
                                    </p:animEffect>
                                    <p:anim calcmode="lin" valueType="num">
                                      <p:cBhvr>
                                        <p:cTn id="47" dur="1000" fill="hold"/>
                                        <p:tgtEl>
                                          <p:spTgt spid="14"/>
                                        </p:tgtEl>
                                        <p:attrNameLst>
                                          <p:attrName>ppt_x</p:attrName>
                                        </p:attrNameLst>
                                      </p:cBhvr>
                                      <p:tavLst>
                                        <p:tav tm="0">
                                          <p:val>
                                            <p:strVal val="#ppt_x"/>
                                          </p:val>
                                        </p:tav>
                                        <p:tav tm="100000">
                                          <p:val>
                                            <p:strVal val="#ppt_x"/>
                                          </p:val>
                                        </p:tav>
                                      </p:tavLst>
                                    </p:anim>
                                    <p:anim calcmode="lin" valueType="num">
                                      <p:cBhvr>
                                        <p:cTn id="48"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16" presetClass="entr" presetSubtype="21" fill="hold" grpId="0" nodeType="click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barn(inVertical)">
                                      <p:cBhvr>
                                        <p:cTn id="5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10" grpId="0"/>
      <p:bldP spid="14" grpId="0"/>
      <p:bldP spid="22" grpId="0"/>
      <p:bldP spid="30" grpId="0"/>
      <p:bldP spid="3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rapezoid 4">
            <a:extLst>
              <a:ext uri="{FF2B5EF4-FFF2-40B4-BE49-F238E27FC236}">
                <a16:creationId xmlns:a16="http://schemas.microsoft.com/office/drawing/2014/main" id="{56234F45-BEB8-C521-65A3-6642BCC9B777}"/>
              </a:ext>
            </a:extLst>
          </p:cNvPr>
          <p:cNvSpPr/>
          <p:nvPr/>
        </p:nvSpPr>
        <p:spPr>
          <a:xfrm>
            <a:off x="1828800" y="596154"/>
            <a:ext cx="8534400" cy="1730187"/>
          </a:xfrm>
          <a:prstGeom prst="trapezoid">
            <a:avLst/>
          </a:prstGeom>
          <a:solidFill>
            <a:schemeClr val="accent3">
              <a:lumMod val="20000"/>
              <a:lumOff val="80000"/>
            </a:schemeClr>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err="1">
                <a:solidFill>
                  <a:srgbClr val="FFC000"/>
                </a:solidFill>
                <a:latin typeface="SutonnyOMJ" panose="01010600010101010101" pitchFamily="2" charset="0"/>
                <a:cs typeface="SutonnyOMJ" panose="01010600010101010101" pitchFamily="2" charset="0"/>
              </a:rPr>
              <a:t>বাড়ীর</a:t>
            </a:r>
            <a:r>
              <a:rPr lang="en-US" sz="3200" b="1" dirty="0">
                <a:solidFill>
                  <a:srgbClr val="FFC000"/>
                </a:solidFill>
                <a:latin typeface="SutonnyOMJ" panose="01010600010101010101" pitchFamily="2" charset="0"/>
                <a:cs typeface="SutonnyOMJ" panose="01010600010101010101" pitchFamily="2" charset="0"/>
              </a:rPr>
              <a:t> </a:t>
            </a:r>
            <a:r>
              <a:rPr lang="en-US" sz="3200" b="1" dirty="0" err="1">
                <a:solidFill>
                  <a:srgbClr val="FFC000"/>
                </a:solidFill>
                <a:latin typeface="SutonnyOMJ" panose="01010600010101010101" pitchFamily="2" charset="0"/>
                <a:cs typeface="SutonnyOMJ" panose="01010600010101010101" pitchFamily="2" charset="0"/>
              </a:rPr>
              <a:t>কাজ</a:t>
            </a:r>
            <a:r>
              <a:rPr lang="en-US" sz="3200" b="1" dirty="0">
                <a:solidFill>
                  <a:srgbClr val="FFC000"/>
                </a:solidFill>
                <a:latin typeface="SutonnyOMJ" panose="01010600010101010101" pitchFamily="2" charset="0"/>
                <a:cs typeface="SutonnyOMJ" panose="01010600010101010101" pitchFamily="2" charset="0"/>
              </a:rPr>
              <a:t> </a:t>
            </a:r>
          </a:p>
        </p:txBody>
      </p:sp>
      <p:sp>
        <p:nvSpPr>
          <p:cNvPr id="7" name="Rectangle 6">
            <a:extLst>
              <a:ext uri="{FF2B5EF4-FFF2-40B4-BE49-F238E27FC236}">
                <a16:creationId xmlns:a16="http://schemas.microsoft.com/office/drawing/2014/main" id="{2B32975C-5D39-5F81-660F-6BB1A9CDC3CF}"/>
              </a:ext>
            </a:extLst>
          </p:cNvPr>
          <p:cNvSpPr/>
          <p:nvPr/>
        </p:nvSpPr>
        <p:spPr>
          <a:xfrm>
            <a:off x="2314014" y="2326341"/>
            <a:ext cx="7663704" cy="3455894"/>
          </a:xfrm>
          <a:prstGeom prst="rect">
            <a:avLst/>
          </a:prstGeom>
          <a:solidFill>
            <a:schemeClr val="accent4">
              <a:lumMod val="20000"/>
              <a:lumOff val="80000"/>
            </a:schemeClr>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just" fontAlgn="t">
              <a:buFont typeface="Arial" panose="020B0604020202020204" pitchFamily="34" charset="0"/>
              <a:buChar char="•"/>
            </a:pPr>
            <a:r>
              <a:rPr lang="en-US" sz="2800" dirty="0" err="1">
                <a:solidFill>
                  <a:srgbClr val="FF0000"/>
                </a:solidFill>
                <a:latin typeface="SutonnyOMJ" panose="01010600010101010101" pitchFamily="2" charset="0"/>
                <a:cs typeface="SutonnyOMJ" panose="01010600010101010101" pitchFamily="2" charset="0"/>
              </a:rPr>
              <a:t>ব্যবসায়ের</a:t>
            </a:r>
            <a:r>
              <a:rPr lang="en-US" sz="2800" dirty="0">
                <a:solidFill>
                  <a:srgbClr val="FF0000"/>
                </a:solidFill>
                <a:latin typeface="SutonnyOMJ" panose="01010600010101010101" pitchFamily="2" charset="0"/>
                <a:cs typeface="SutonnyOMJ" panose="01010600010101010101" pitchFamily="2" charset="0"/>
              </a:rPr>
              <a:t> </a:t>
            </a:r>
            <a:r>
              <a:rPr lang="en-US" sz="2800" dirty="0" err="1">
                <a:solidFill>
                  <a:srgbClr val="FF0000"/>
                </a:solidFill>
                <a:latin typeface="SutonnyOMJ" panose="01010600010101010101" pitchFamily="2" charset="0"/>
                <a:cs typeface="SutonnyOMJ" panose="01010600010101010101" pitchFamily="2" charset="0"/>
              </a:rPr>
              <a:t>সংজ্ঞা</a:t>
            </a:r>
            <a:r>
              <a:rPr lang="en-US" sz="2800" dirty="0">
                <a:solidFill>
                  <a:srgbClr val="FF0000"/>
                </a:solidFill>
                <a:latin typeface="SutonnyOMJ" panose="01010600010101010101" pitchFamily="2" charset="0"/>
                <a:cs typeface="SutonnyOMJ" panose="01010600010101010101" pitchFamily="2" charset="0"/>
              </a:rPr>
              <a:t>, </a:t>
            </a:r>
            <a:r>
              <a:rPr lang="en-US" sz="2800" dirty="0" err="1">
                <a:solidFill>
                  <a:srgbClr val="FF0000"/>
                </a:solidFill>
                <a:latin typeface="SutonnyOMJ" panose="01010600010101010101" pitchFamily="2" charset="0"/>
                <a:cs typeface="SutonnyOMJ" panose="01010600010101010101" pitchFamily="2" charset="0"/>
              </a:rPr>
              <a:t>ঝুকিঁ</a:t>
            </a:r>
            <a:r>
              <a:rPr lang="en-US" sz="2800" dirty="0">
                <a:solidFill>
                  <a:srgbClr val="FF0000"/>
                </a:solidFill>
                <a:latin typeface="SutonnyOMJ" panose="01010600010101010101" pitchFamily="2" charset="0"/>
                <a:cs typeface="SutonnyOMJ" panose="01010600010101010101" pitchFamily="2" charset="0"/>
              </a:rPr>
              <a:t> </a:t>
            </a:r>
            <a:r>
              <a:rPr lang="en-US" sz="2800" dirty="0" err="1">
                <a:solidFill>
                  <a:srgbClr val="FF0000"/>
                </a:solidFill>
                <a:latin typeface="SutonnyOMJ" panose="01010600010101010101" pitchFamily="2" charset="0"/>
                <a:cs typeface="SutonnyOMJ" panose="01010600010101010101" pitchFamily="2" charset="0"/>
              </a:rPr>
              <a:t>কি</a:t>
            </a:r>
            <a:r>
              <a:rPr lang="en-US" sz="2800" dirty="0">
                <a:solidFill>
                  <a:srgbClr val="FF0000"/>
                </a:solidFill>
                <a:latin typeface="SutonnyOMJ" panose="01010600010101010101" pitchFamily="2" charset="0"/>
                <a:cs typeface="SutonnyOMJ" panose="01010600010101010101" pitchFamily="2" charset="0"/>
              </a:rPr>
              <a:t>? </a:t>
            </a:r>
            <a:r>
              <a:rPr lang="en-US" sz="2800" dirty="0" err="1">
                <a:solidFill>
                  <a:srgbClr val="FF0000"/>
                </a:solidFill>
                <a:latin typeface="SutonnyOMJ" panose="01010600010101010101" pitchFamily="2" charset="0"/>
                <a:cs typeface="SutonnyOMJ" panose="01010600010101010101" pitchFamily="2" charset="0"/>
              </a:rPr>
              <a:t>লিখে</a:t>
            </a:r>
            <a:r>
              <a:rPr lang="en-US" sz="2800" dirty="0">
                <a:solidFill>
                  <a:srgbClr val="FF0000"/>
                </a:solidFill>
                <a:latin typeface="SutonnyOMJ" panose="01010600010101010101" pitchFamily="2" charset="0"/>
                <a:cs typeface="SutonnyOMJ" panose="01010600010101010101" pitchFamily="2" charset="0"/>
              </a:rPr>
              <a:t> </a:t>
            </a:r>
            <a:r>
              <a:rPr lang="en-US" sz="2800" dirty="0" err="1">
                <a:solidFill>
                  <a:srgbClr val="FF0000"/>
                </a:solidFill>
                <a:latin typeface="SutonnyOMJ" panose="01010600010101010101" pitchFamily="2" charset="0"/>
                <a:cs typeface="SutonnyOMJ" panose="01010600010101010101" pitchFamily="2" charset="0"/>
              </a:rPr>
              <a:t>আনবে</a:t>
            </a:r>
            <a:r>
              <a:rPr lang="en-US" sz="2800" dirty="0">
                <a:solidFill>
                  <a:srgbClr val="FF0000"/>
                </a:solidFill>
                <a:latin typeface="SutonnyOMJ" panose="01010600010101010101" pitchFamily="2" charset="0"/>
                <a:cs typeface="SutonnyOMJ" panose="01010600010101010101" pitchFamily="2" charset="0"/>
              </a:rPr>
              <a:t> </a:t>
            </a:r>
            <a:r>
              <a:rPr lang="en-US" sz="2800" dirty="0" err="1">
                <a:solidFill>
                  <a:srgbClr val="FF0000"/>
                </a:solidFill>
                <a:latin typeface="SutonnyOMJ" panose="01010600010101010101" pitchFamily="2" charset="0"/>
                <a:cs typeface="SutonnyOMJ" panose="01010600010101010101" pitchFamily="2" charset="0"/>
              </a:rPr>
              <a:t>উদাহরণ</a:t>
            </a:r>
            <a:r>
              <a:rPr lang="en-US" sz="2800" dirty="0">
                <a:solidFill>
                  <a:srgbClr val="FF0000"/>
                </a:solidFill>
                <a:latin typeface="SutonnyOMJ" panose="01010600010101010101" pitchFamily="2" charset="0"/>
                <a:cs typeface="SutonnyOMJ" panose="01010600010101010101" pitchFamily="2" charset="0"/>
              </a:rPr>
              <a:t> </a:t>
            </a:r>
            <a:r>
              <a:rPr lang="en-US" sz="2800" dirty="0" err="1">
                <a:solidFill>
                  <a:srgbClr val="FF0000"/>
                </a:solidFill>
                <a:latin typeface="SutonnyOMJ" panose="01010600010101010101" pitchFamily="2" charset="0"/>
                <a:cs typeface="SutonnyOMJ" panose="01010600010101010101" pitchFamily="2" charset="0"/>
              </a:rPr>
              <a:t>সহ</a:t>
            </a:r>
            <a:r>
              <a:rPr lang="en-US" sz="2800" dirty="0">
                <a:solidFill>
                  <a:srgbClr val="FF0000"/>
                </a:solidFill>
                <a:latin typeface="SutonnyOMJ" panose="01010600010101010101" pitchFamily="2" charset="0"/>
                <a:cs typeface="SutonnyOMJ" panose="01010600010101010101" pitchFamily="2" charset="0"/>
              </a:rPr>
              <a:t>। </a:t>
            </a:r>
          </a:p>
        </p:txBody>
      </p:sp>
    </p:spTree>
    <p:extLst>
      <p:ext uri="{BB962C8B-B14F-4D97-AF65-F5344CB8AC3E}">
        <p14:creationId xmlns:p14="http://schemas.microsoft.com/office/powerpoint/2010/main" val="315325821"/>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barn(inVertical)">
                                      <p:cBhvr>
                                        <p:cTn id="14" dur="500"/>
                                        <p:tgtEl>
                                          <p:spTgt spid="5">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barn(inVertical)">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7">
                                            <p:txEl>
                                              <p:pRg st="0" end="0"/>
                                            </p:txEl>
                                          </p:spTgt>
                                        </p:tgtEl>
                                        <p:attrNameLst>
                                          <p:attrName>style.visibility</p:attrName>
                                        </p:attrNameLst>
                                      </p:cBhvr>
                                      <p:to>
                                        <p:strVal val="visible"/>
                                      </p:to>
                                    </p:set>
                                    <p:animEffect transition="in" filter="fade">
                                      <p:cBhvr>
                                        <p:cTn id="24" dur="1000"/>
                                        <p:tgtEl>
                                          <p:spTgt spid="7">
                                            <p:txEl>
                                              <p:pRg st="0" end="0"/>
                                            </p:txEl>
                                          </p:spTgt>
                                        </p:tgtEl>
                                      </p:cBhvr>
                                    </p:animEffect>
                                    <p:anim calcmode="lin" valueType="num">
                                      <p:cBhvr>
                                        <p:cTn id="25"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26"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69A4E-4618-AC51-392A-A39898812B10}"/>
              </a:ext>
            </a:extLst>
          </p:cNvPr>
          <p:cNvSpPr>
            <a:spLocks noGrp="1"/>
          </p:cNvSpPr>
          <p:nvPr>
            <p:ph type="title"/>
          </p:nvPr>
        </p:nvSpPr>
        <p:spPr>
          <a:xfrm>
            <a:off x="2976282" y="2103437"/>
            <a:ext cx="4486836" cy="1325563"/>
          </a:xfrm>
        </p:spPr>
        <p:txBody>
          <a:bodyPr>
            <a:normAutofit/>
          </a:bodyPr>
          <a:lstStyle/>
          <a:p>
            <a:r>
              <a:rPr lang="en-US" sz="4800" dirty="0" err="1"/>
              <a:t>সবা</a:t>
            </a:r>
            <a:r>
              <a:rPr lang="en-US" sz="4800" dirty="0" err="1">
                <a:solidFill>
                  <a:schemeClr val="tx2">
                    <a:lumMod val="50000"/>
                    <a:lumOff val="50000"/>
                  </a:schemeClr>
                </a:solidFill>
              </a:rPr>
              <a:t>ইকে</a:t>
            </a:r>
            <a:r>
              <a:rPr lang="en-US" sz="4800" dirty="0"/>
              <a:t> </a:t>
            </a:r>
            <a:r>
              <a:rPr lang="en-US" sz="4800" dirty="0" err="1">
                <a:solidFill>
                  <a:srgbClr val="FFC000"/>
                </a:solidFill>
              </a:rPr>
              <a:t>ধন্যবাদ</a:t>
            </a:r>
            <a:endParaRPr lang="en-US" sz="4800" dirty="0">
              <a:solidFill>
                <a:srgbClr val="FFC000"/>
              </a:solidFill>
            </a:endParaRPr>
          </a:p>
        </p:txBody>
      </p:sp>
    </p:spTree>
    <p:extLst>
      <p:ext uri="{BB962C8B-B14F-4D97-AF65-F5344CB8AC3E}">
        <p14:creationId xmlns:p14="http://schemas.microsoft.com/office/powerpoint/2010/main" val="4255463583"/>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Ion</Template>
  <TotalTime>0</TotalTime>
  <Words>1052</Words>
  <Application>Microsoft Office PowerPoint</Application>
  <PresentationFormat>Widescreen</PresentationFormat>
  <Paragraphs>96</Paragraphs>
  <Slides>15</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Aptos</vt:lpstr>
      <vt:lpstr>Arial</vt:lpstr>
      <vt:lpstr>Century Gothic</vt:lpstr>
      <vt:lpstr>SutonnyOMJ</vt:lpstr>
      <vt:lpstr>Times New Roman</vt:lpstr>
      <vt:lpstr>Wingdings 3</vt:lpstr>
      <vt:lpstr>Ion</vt:lpstr>
      <vt:lpstr>PowerPoint Presentation</vt:lpstr>
      <vt:lpstr>স্বা গ ত ম</vt:lpstr>
      <vt:lpstr>শিক্ষক পরিচিতি</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সবাইকে ধন্যবাদ</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moshiur_ zinia</dc:creator>
  <cp:lastModifiedBy>moshiur_ zinia</cp:lastModifiedBy>
  <cp:revision>3</cp:revision>
  <dcterms:created xsi:type="dcterms:W3CDTF">2026-10-04T01:50:04Z</dcterms:created>
  <dcterms:modified xsi:type="dcterms:W3CDTF">2026-10-04T02:02:22Z</dcterms:modified>
</cp:coreProperties>
</file>