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24"/>
  </p:notesMasterIdLst>
  <p:sldIdLst>
    <p:sldId id="474" r:id="rId2"/>
    <p:sldId id="475" r:id="rId3"/>
    <p:sldId id="476" r:id="rId4"/>
    <p:sldId id="481" r:id="rId5"/>
    <p:sldId id="452" r:id="rId6"/>
    <p:sldId id="480" r:id="rId7"/>
    <p:sldId id="262" r:id="rId8"/>
    <p:sldId id="261" r:id="rId9"/>
    <p:sldId id="467" r:id="rId10"/>
    <p:sldId id="465" r:id="rId11"/>
    <p:sldId id="468" r:id="rId12"/>
    <p:sldId id="457" r:id="rId13"/>
    <p:sldId id="477" r:id="rId14"/>
    <p:sldId id="469" r:id="rId15"/>
    <p:sldId id="470" r:id="rId16"/>
    <p:sldId id="260" r:id="rId17"/>
    <p:sldId id="466" r:id="rId18"/>
    <p:sldId id="472" r:id="rId19"/>
    <p:sldId id="273" r:id="rId20"/>
    <p:sldId id="272" r:id="rId21"/>
    <p:sldId id="478" r:id="rId22"/>
    <p:sldId id="47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00"/>
    <a:srgbClr val="090218"/>
    <a:srgbClr val="6600CC"/>
    <a:srgbClr val="003300"/>
    <a:srgbClr val="6C32E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889" autoAdjust="0"/>
  </p:normalViewPr>
  <p:slideViewPr>
    <p:cSldViewPr snapToGrid="0">
      <p:cViewPr>
        <p:scale>
          <a:sx n="60" d="100"/>
          <a:sy n="60" d="100"/>
        </p:scale>
        <p:origin x="-522" y="-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7C00B-1A51-434B-88B7-E63D42CF43D3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5ACA0A-5357-4335-9BEC-A28B7D99A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050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ACA0A-5357-4335-9BEC-A28B7D99AB9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79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IN" dirty="0" smtClean="0"/>
              <a:t>শিক্ষার্থীরা</a:t>
            </a:r>
            <a:r>
              <a:rPr lang="bn-IN" baseline="0" dirty="0" smtClean="0"/>
              <a:t> বাড়ি থেকে কাজ করে আনলে শিক্ষক তা দেখবেন এবং মাদারবোর্ডের গুরুত্ব পূর্ণ ডিভাইস প্রসেসর নিয়ে আরো আলোচনা করা যেতে পারে।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1FB1D5-6789-40A3-BB75-6F2E2430FD39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1691-8C3B-4CE5-8C96-FB37D995A4D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AFF3-415C-4453-8B28-BF2A0E71C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296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1691-8C3B-4CE5-8C96-FB37D995A4D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AFF3-415C-4453-8B28-BF2A0E71C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144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1691-8C3B-4CE5-8C96-FB37D995A4D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AFF3-415C-4453-8B28-BF2A0E71C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148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1691-8C3B-4CE5-8C96-FB37D995A4D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AFF3-415C-4453-8B28-BF2A0E71C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323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1691-8C3B-4CE5-8C96-FB37D995A4D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AFF3-415C-4453-8B28-BF2A0E71C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188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1691-8C3B-4CE5-8C96-FB37D995A4D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AFF3-415C-4453-8B28-BF2A0E71C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150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1691-8C3B-4CE5-8C96-FB37D995A4D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AFF3-415C-4453-8B28-BF2A0E71C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996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1691-8C3B-4CE5-8C96-FB37D995A4D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AFF3-415C-4453-8B28-BF2A0E71C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416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1691-8C3B-4CE5-8C96-FB37D995A4D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AFF3-415C-4453-8B28-BF2A0E71C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80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1691-8C3B-4CE5-8C96-FB37D995A4D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AFF3-415C-4453-8B28-BF2A0E71C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193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81691-8C3B-4CE5-8C96-FB37D995A4D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3AFF3-415C-4453-8B28-BF2A0E71C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203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81691-8C3B-4CE5-8C96-FB37D995A4DA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3AFF3-415C-4453-8B28-BF2A0E71C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5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e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fif"/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f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f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f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f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" y="46973"/>
            <a:ext cx="13093569" cy="687051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2288"/>
            <a:ext cx="12192000" cy="635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641600" y="74612"/>
            <a:ext cx="6908800" cy="76358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bn-BD" sz="4000" dirty="0">
                <a:solidFill>
                  <a:srgbClr val="FFC000"/>
                </a:solidFill>
                <a:latin typeface="NikoshBAN" pitchFamily="2" charset="0"/>
                <a:ea typeface="+mj-ea"/>
                <a:cs typeface="NikoshBAN" pitchFamily="2" charset="0"/>
              </a:rPr>
              <a:t>বিসমিল্লাহির রাহমানির রাহিম </a:t>
            </a:r>
            <a:endParaRPr lang="en-US" sz="4000" dirty="0">
              <a:solidFill>
                <a:srgbClr val="FFC000"/>
              </a:solidFill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-304800" y="3611702"/>
            <a:ext cx="7721600" cy="317009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0000" b="1" dirty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10000" b="1" dirty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10000" b="1" dirty="0">
              <a:ln w="11430"/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013" y="-51690"/>
            <a:ext cx="6400800" cy="69376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587" y="-22128"/>
            <a:ext cx="6197600" cy="69396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40606" y="1750214"/>
            <a:ext cx="1863393" cy="105289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02252" y="3524288"/>
            <a:ext cx="1863393" cy="10528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7213" y="921354"/>
            <a:ext cx="1863393" cy="105289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6771" y="-76200"/>
            <a:ext cx="994771" cy="6934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7063" y="-145576"/>
            <a:ext cx="13589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11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57083 -0.000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42" y="-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 L -0.6125 0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6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1" y="13139"/>
            <a:ext cx="12358693" cy="68448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731" y="2310914"/>
            <a:ext cx="3724320" cy="98742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n-BD" sz="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উপস্থাপনায়ঃ    </a:t>
            </a:r>
            <a:endParaRPr lang="en-US" sz="6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36651" y="13139"/>
            <a:ext cx="9652000" cy="64633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3600" b="1" dirty="0">
                <a:solidFill>
                  <a:srgbClr val="7030A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Email- </a:t>
            </a:r>
            <a:r>
              <a:rPr lang="en-US" sz="3600" b="1" dirty="0" err="1" smtClean="0">
                <a:solidFill>
                  <a:srgbClr val="00B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kamrub</a:t>
            </a:r>
            <a:r>
              <a:rPr lang="en-US" sz="3600" b="1" dirty="0" err="1" smtClean="0">
                <a:solidFill>
                  <a:srgbClr val="FF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d2011@g</a:t>
            </a:r>
            <a:r>
              <a:rPr lang="en-US" sz="3600" b="1" dirty="0" err="1" smtClean="0">
                <a:solidFill>
                  <a:srgbClr val="00B05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mail.com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19809" y="3987265"/>
            <a:ext cx="5668842" cy="126188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3" pitchFamily="18" charset="2"/>
              <a:buNone/>
              <a:defRPr/>
            </a:pPr>
            <a:r>
              <a:rPr lang="bn-BD" sz="4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মোহাম্মদ কামরুজ্জামান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3" pitchFamily="18" charset="2"/>
              <a:buNone/>
              <a:defRPr/>
            </a:pPr>
            <a:r>
              <a:rPr lang="bn-BD" sz="2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সহ.সি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bn-BD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 (কম্পিটার শিক্ষা) </a:t>
            </a:r>
            <a:endParaRPr lang="bn-BD" sz="2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9051" y="5249149"/>
            <a:ext cx="8229600" cy="1323439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3" pitchFamily="18" charset="2"/>
              <a:buNone/>
              <a:defRPr/>
            </a:pP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সুয়াপাড়া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গোলাম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কিবরিয়া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3" pitchFamily="18" charset="2"/>
              <a:buNone/>
              <a:defRPr/>
            </a:pPr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শাহ্‌রাস্তি, চাঁদপুর। </a:t>
            </a:r>
            <a:endParaRPr lang="en-US" sz="3200" dirty="0">
              <a:solidFill>
                <a:schemeClr val="tx1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674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  <p:bldP spid="9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0" y="762000"/>
            <a:ext cx="5689600" cy="92333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5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৮ম </a:t>
            </a:r>
            <a:r>
              <a:rPr lang="bn-BD" sz="54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শ্রেণী </a:t>
            </a:r>
            <a:endParaRPr lang="en-US" sz="54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06800" y="4441466"/>
            <a:ext cx="4572000" cy="1107996"/>
          </a:xfrm>
          <a:prstGeom prst="rect">
            <a:avLst/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6600" b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5</a:t>
            </a:r>
            <a:r>
              <a:rPr lang="bn-BD" sz="6600" b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ম </a:t>
            </a:r>
            <a:r>
              <a:rPr lang="bn-BD" sz="6600" b="1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অধ্যায় </a:t>
            </a:r>
            <a:endParaRPr lang="en-US" sz="6600" b="1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53324" y="2942512"/>
            <a:ext cx="9245600" cy="83099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4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বিষয়ঃ তথ্য ও যোগাযোগ প্রযুক্তি </a:t>
            </a:r>
            <a:endParaRPr lang="en-US" sz="4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73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4730" y="198783"/>
            <a:ext cx="4969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‍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 - - -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474" y="845114"/>
            <a:ext cx="9407075" cy="56807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474" y="845113"/>
            <a:ext cx="9477375" cy="56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27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4730" y="129498"/>
            <a:ext cx="4969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‍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 - - -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702" y="775829"/>
            <a:ext cx="8792073" cy="58667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702" y="775829"/>
            <a:ext cx="8792073" cy="58667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702" y="775828"/>
            <a:ext cx="8778786" cy="59661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702" y="775828"/>
            <a:ext cx="8866880" cy="596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99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="" xmlns:a16="http://schemas.microsoft.com/office/drawing/2014/main" id="{A29549D1-1250-FDD2-7DB9-DE45E33A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900" y="845113"/>
            <a:ext cx="10188785" cy="5793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04730" y="198783"/>
            <a:ext cx="4969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‍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 - - -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845114"/>
            <a:ext cx="10622507" cy="59198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8" y="845113"/>
            <a:ext cx="10622507" cy="598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79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1EE7953A-D923-559E-38BA-F3FB29CE5F19}"/>
              </a:ext>
            </a:extLst>
          </p:cNvPr>
          <p:cNvSpPr/>
          <p:nvPr/>
        </p:nvSpPr>
        <p:spPr>
          <a:xfrm>
            <a:off x="3330804" y="740120"/>
            <a:ext cx="4405600" cy="36317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/>
            <a:r>
              <a:rPr lang="en-US" sz="115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115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15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r"/>
            <a:r>
              <a:rPr lang="en-US" sz="115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16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1EE7953A-D923-559E-38BA-F3FB29CE5F19}"/>
              </a:ext>
            </a:extLst>
          </p:cNvPr>
          <p:cNvSpPr/>
          <p:nvPr/>
        </p:nvSpPr>
        <p:spPr>
          <a:xfrm>
            <a:off x="4837044" y="2205143"/>
            <a:ext cx="6758608" cy="25545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en-US" sz="80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8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20" y="32864"/>
            <a:ext cx="9601201" cy="689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173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8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7491" y="184611"/>
            <a:ext cx="8982452" cy="1280159"/>
          </a:xfrm>
        </p:spPr>
        <p:txBody>
          <a:bodyPr>
            <a:noAutofit/>
          </a:bodyPr>
          <a:lstStyle/>
          <a:p>
            <a:pPr algn="ctr"/>
            <a:r>
              <a:rPr lang="en-US" sz="88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800" b="1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3788" y="0"/>
            <a:ext cx="4225158" cy="685800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7356344-FAD8-BCE5-46D1-31ACDA6A4A1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946633" y="1220038"/>
            <a:ext cx="8245367" cy="491929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lvl="0" indent="0" algn="ctr">
              <a:lnSpc>
                <a:spcPct val="150000"/>
              </a:lnSpc>
              <a:buNone/>
            </a:pPr>
            <a:r>
              <a:rPr lang="en-US" sz="4800" dirty="0" err="1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800" dirty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800" dirty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800" dirty="0">
                <a:ln w="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…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শিক্ষাক্ষেত্রে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শিক্ষাক্ষেত্রে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ওয়েব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ব্রাউজার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সংশ্লিষ্ট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0" lvl="0" indent="0">
              <a:lnSpc>
                <a:spcPct val="100000"/>
              </a:lnSpc>
              <a:buNone/>
            </a:pP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0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অনুসন্ধান</a:t>
            </a:r>
            <a:r>
              <a:rPr lang="en-US" sz="4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53043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E6C3BC0-DF52-504B-4351-E194D3AB519A}"/>
              </a:ext>
            </a:extLst>
          </p:cNvPr>
          <p:cNvSpPr txBox="1"/>
          <p:nvPr/>
        </p:nvSpPr>
        <p:spPr>
          <a:xfrm>
            <a:off x="511955" y="1477256"/>
            <a:ext cx="110757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400" b="1" u="none" strike="noStrike" dirty="0"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as-IN" sz="4400" b="1" u="none" strike="noStrike" dirty="0"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আধুনিক </a:t>
            </a:r>
            <a:r>
              <a:rPr lang="as-IN" sz="4400" b="1" u="none" strike="noStrike" dirty="0" smtClean="0"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শিক্ষাব্যবস্থা</a:t>
            </a:r>
            <a:r>
              <a:rPr lang="en-US" sz="4400" b="1" u="none" strike="noStrike" dirty="0" smtClean="0"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400" b="1" u="none" strike="noStrike" dirty="0" smtClean="0"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u="none" strike="noStrike" dirty="0"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 তথ্যের বিশাল ভাণ্ডার, অনলাইন ক্লাস, ই-বুক, এবং দূরশিক্ষণের মাধ্যমে শিক্ষাকে সহজলভ্য ও যুগোপযোগী করেছে।</a:t>
            </a:r>
            <a:r>
              <a:rPr lang="as-IN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এটি ঘরে বসে বিশ্বের নামী </a:t>
            </a:r>
            <a:r>
              <a:rPr lang="as-IN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বিশ্ববিদ্যাল</a:t>
            </a:r>
            <a:r>
              <a:rPr lang="en-US" sz="4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কোর্স করার সুযোগ </a:t>
            </a:r>
            <a:r>
              <a:rPr lang="as-IN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 </a:t>
            </a:r>
            <a:r>
              <a:rPr lang="as-IN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ইন্টারঅ্যাক্টিভ লার্নিংয়ের মাধ্যমে শিক্ষার্থীদের নিজস্ব গতিতে শেখার স্বাধীনতা </a:t>
            </a:r>
            <a:r>
              <a:rPr lang="as-IN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</a:t>
            </a: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য়।</a:t>
            </a:r>
            <a:r>
              <a:rPr lang="as-IN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 ভৌগোলিক বাধা দূর করে মানসম্মত শিক্ষা নিশ্চিত করছে এবং প্রথাগত শিক্ষার খরচ কমিয়ে এনেছে</a:t>
            </a:r>
            <a:endParaRPr lang="en-US" sz="4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1268" y="362606"/>
            <a:ext cx="52656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60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lang="en-US" sz="6000" b="1" i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‍</a:t>
            </a:r>
            <a:r>
              <a:rPr lang="en-US" sz="6000" b="1" i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i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lang="en-US" sz="60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6000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24"/>
            <a:ext cx="12244993" cy="683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82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54C8C635-74A1-0B0A-1E9C-AAC710073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817" y="1726546"/>
            <a:ext cx="11272345" cy="3693319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6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তথ্য </a:t>
            </a:r>
            <a:r>
              <a:rPr kumimoji="0" lang="bn-IN" altLang="en-US" sz="60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অনুসন্ধান ও গবেষণা</a:t>
            </a:r>
            <a:r>
              <a:rPr kumimoji="0" lang="en-US" altLang="en-US" sz="60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kumimoji="0" lang="bn-IN" altLang="en-US" sz="60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bn-IN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গুগল বা অন্যান্য সার্চ ইঞ্জিন ব্যবহার করে শিক্ষার্থীরা যেকোনো </a:t>
            </a:r>
            <a:r>
              <a:rPr kumimoji="0" lang="bn-IN" altLang="en-US" sz="600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বিষ</a:t>
            </a:r>
            <a:r>
              <a:rPr kumimoji="0" lang="en-US" altLang="en-US" sz="600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kumimoji="0" lang="bn-IN" altLang="en-US" sz="600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kumimoji="0" lang="bn-IN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ওপর দ্রুত এবং অগণিত তথ্য ও গবেষণা পত্র খুঁজে পেতে পারে</a:t>
            </a:r>
            <a:r>
              <a:rPr kumimoji="0" lang="bn-IN" altLang="en-US" sz="600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kumimoji="0" lang="en-US" altLang="en-US" sz="6000" i="0" u="none" strike="noStrike" cap="none" normalizeH="0" baseline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4C8C635-74A1-0B0A-1E9C-AAC710073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401" y="1726546"/>
            <a:ext cx="11272345" cy="369331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6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kumimoji="0" lang="en-US" altLang="en-US" sz="60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kumimoji="0" lang="bn-IN" altLang="en-US" sz="60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বুক ও ডিজিটাল কন্টেন্ট</a:t>
            </a:r>
            <a:r>
              <a:rPr kumimoji="0" lang="en-US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kumimoji="0" lang="bn-IN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পাঠ্যপুস্তকের বাইরেও হাজার হাজার ই</a:t>
            </a:r>
            <a:r>
              <a:rPr kumimoji="0" lang="en-US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kumimoji="0" lang="bn-IN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বুক</a:t>
            </a:r>
            <a:r>
              <a:rPr kumimoji="0" lang="en-US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PDF, </a:t>
            </a:r>
            <a:r>
              <a:rPr kumimoji="0" lang="bn-IN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এবং ভিডিও লেকচার বিনামূল্যে বা কম খরচে ব্যবহার করা যায়।</a:t>
            </a:r>
            <a:endParaRPr kumimoji="0" lang="en-US" altLang="en-US" sz="6000" i="0" u="none" strike="noStrike" cap="none" normalizeH="0" baseline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54C8C635-74A1-0B0A-1E9C-AAC710073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645" y="485444"/>
            <a:ext cx="10441858" cy="923330"/>
          </a:xfrm>
          <a:prstGeom prst="rect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6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kumimoji="0" lang="en-US" altLang="en-US" sz="6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kumimoji="0" lang="bn-IN" altLang="en-US" sz="6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 </a:t>
            </a:r>
            <a:r>
              <a:rPr kumimoji="0" lang="bn-IN" altLang="en-US" sz="60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ব্যবহার ও উপকারিতা</a:t>
            </a:r>
            <a:r>
              <a:rPr kumimoji="0" lang="en-US" altLang="en-US" sz="6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kumimoji="0" lang="en-US" altLang="en-US" sz="5400" b="1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54C8C635-74A1-0B0A-1E9C-AAC710073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816" y="1752508"/>
            <a:ext cx="11272345" cy="369331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6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অনলাইন </a:t>
            </a:r>
            <a:r>
              <a:rPr kumimoji="0" lang="bn-IN" altLang="en-US" sz="60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ক্লাস ও দূরশিক্ষণ </a:t>
            </a:r>
            <a:r>
              <a:rPr kumimoji="0" lang="en-US" altLang="en-US" sz="60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(e-Learning): </a:t>
            </a:r>
            <a:r>
              <a:rPr kumimoji="0" lang="en-US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Zoom, Meet, </a:t>
            </a:r>
            <a:r>
              <a:rPr kumimoji="0" lang="bn-IN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kumimoji="0" lang="en-US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YouTube-</a:t>
            </a:r>
            <a:r>
              <a:rPr kumimoji="0" lang="bn-IN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এর মাধ্যমে ঘরে বসেই বিশ্বের যেকোনো প্রান্তের শিক্ষকের ক্লাস করা সম্ভব</a:t>
            </a:r>
            <a:r>
              <a:rPr kumimoji="0" lang="bn-IN" altLang="en-US" sz="600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kumimoji="0" lang="en-US" altLang="en-US" sz="6000" i="0" u="none" strike="noStrike" cap="none" normalizeH="0" baseline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7F4D4A6-E9F2-E342-E603-0D6B8C723619}"/>
              </a:ext>
            </a:extLst>
          </p:cNvPr>
          <p:cNvSpPr txBox="1"/>
          <p:nvPr/>
        </p:nvSpPr>
        <p:spPr>
          <a:xfrm>
            <a:off x="543401" y="1736659"/>
            <a:ext cx="11237761" cy="378565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60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অনলাইন পরীক্ষা ও </a:t>
            </a:r>
            <a:r>
              <a:rPr kumimoji="0" lang="bn-IN" altLang="en-US" sz="6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মূল্যা</a:t>
            </a:r>
            <a:r>
              <a:rPr kumimoji="0" lang="en-US" altLang="en-US" sz="6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kumimoji="0" lang="bn-IN" altLang="en-US" sz="6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kumimoji="0" lang="en-US" altLang="en-US" sz="60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kumimoji="0" lang="bn-IN" altLang="en-US" sz="60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bn-IN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বিভিন্ন শিক্ষাপ্রতিষ্ঠান এখন কুইজ ও পরীক্ষার জন্য অনলাইন প্ল্যাটফর্ম ব্যবহার করছে</a:t>
            </a:r>
            <a:r>
              <a:rPr kumimoji="0" lang="en-US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kumimoji="0" lang="bn-IN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যা স্বচ্ছতা ও গতি </a:t>
            </a:r>
            <a:r>
              <a:rPr kumimoji="0" lang="bn-IN" altLang="en-US" sz="600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kumimoji="0" lang="en-US" altLang="en-US" sz="600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ড়ায়</a:t>
            </a:r>
            <a:r>
              <a:rPr kumimoji="0" lang="bn-IN" altLang="en-US" sz="600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kumimoji="0" lang="en-US" altLang="en-US" sz="6000" i="0" u="none" strike="noStrike" cap="none" normalizeH="0" baseline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7F4D4A6-E9F2-E342-E603-0D6B8C723619}"/>
              </a:ext>
            </a:extLst>
          </p:cNvPr>
          <p:cNvSpPr txBox="1"/>
          <p:nvPr/>
        </p:nvSpPr>
        <p:spPr>
          <a:xfrm>
            <a:off x="543401" y="1752508"/>
            <a:ext cx="11306929" cy="378565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6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দক্ষতা উন্ন</a:t>
            </a:r>
            <a:r>
              <a:rPr kumimoji="0" lang="en-US" altLang="en-US" sz="6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kumimoji="0" lang="bn-IN" altLang="en-US" sz="6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kumimoji="0" lang="bn-IN" altLang="en-US" sz="60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kumimoji="0" lang="bn-IN" altLang="en-US" sz="6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ভার্চু</a:t>
            </a:r>
            <a:r>
              <a:rPr lang="en-US" altLang="en-US" sz="6000" b="1" dirty="0" err="1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kumimoji="0" lang="bn-IN" altLang="en-US" sz="6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ল </a:t>
            </a:r>
            <a:r>
              <a:rPr kumimoji="0" lang="bn-IN" altLang="en-US" sz="60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ল্যাব</a:t>
            </a:r>
            <a:r>
              <a:rPr kumimoji="0" lang="en-US" altLang="en-US" sz="60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kumimoji="0" lang="bn-IN" altLang="en-US" sz="60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kumimoji="0" lang="bn-IN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প্রোগ্রামিং</a:t>
            </a:r>
            <a:r>
              <a:rPr kumimoji="0" lang="en-US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kumimoji="0" lang="bn-IN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গ্রাফিক্স ডিজাইন</a:t>
            </a:r>
            <a:r>
              <a:rPr kumimoji="0" lang="en-US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kumimoji="0" lang="bn-IN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ডিজিটাল </a:t>
            </a:r>
            <a:r>
              <a:rPr kumimoji="0" lang="bn-IN" altLang="en-US" sz="600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মার্কেটিং</a:t>
            </a:r>
            <a:r>
              <a:rPr kumimoji="0" lang="en-US" altLang="en-US" sz="600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kumimoji="0" lang="bn-IN" altLang="en-US" sz="600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kumimoji="0" lang="bn-IN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মতো কোর্সগুলো অনলাইন সার্টিফিকেশন কোর্সের মাধ্যমে শেখা </a:t>
            </a:r>
            <a:r>
              <a:rPr kumimoji="0" lang="bn-IN" altLang="en-US" sz="600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kumimoji="0" lang="en-US" altLang="en-US" sz="600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kumimoji="0" lang="bn-IN" altLang="en-US" sz="600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kumimoji="0" lang="en-US" altLang="en-US" sz="6000" i="0" u="none" strike="noStrike" cap="none" normalizeH="0" baseline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27F4D4A6-E9F2-E342-E603-0D6B8C723619}"/>
              </a:ext>
            </a:extLst>
          </p:cNvPr>
          <p:cNvSpPr txBox="1"/>
          <p:nvPr/>
        </p:nvSpPr>
        <p:spPr>
          <a:xfrm>
            <a:off x="508815" y="1752508"/>
            <a:ext cx="11272345" cy="378565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6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সহযোগিতামূলক </a:t>
            </a:r>
            <a:r>
              <a:rPr kumimoji="0" lang="bn-IN" altLang="en-US" sz="60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kumimoji="0" lang="en-US" altLang="en-US" sz="6000" b="1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kumimoji="0" lang="en-US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Google Docs </a:t>
            </a:r>
            <a:r>
              <a:rPr kumimoji="0" lang="bn-IN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kumimoji="0" lang="en-US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Microsoft Teams-</a:t>
            </a:r>
            <a:r>
              <a:rPr kumimoji="0" lang="bn-IN" altLang="en-US" sz="600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এর মতো টুল ব্যবহার করে শিক্ষার্থীরা গ্রুপ প্রজেক্ট ও অ্যাসাইনমেন্ট যৌথভাবে করতে </a:t>
            </a:r>
            <a:r>
              <a:rPr kumimoji="0" lang="bn-IN" altLang="en-US" sz="600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পার</a:t>
            </a:r>
            <a:r>
              <a:rPr lang="en-US" altLang="en-US" sz="60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kumimoji="0" lang="en-US" altLang="en-US" sz="6000" i="0" u="none" strike="noStrike" cap="none" normalizeH="0" baseline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1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395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3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CB455D0-7490-6A15-0E79-61480CB71E9E}"/>
              </a:ext>
            </a:extLst>
          </p:cNvPr>
          <p:cNvSpPr txBox="1"/>
          <p:nvPr/>
        </p:nvSpPr>
        <p:spPr>
          <a:xfrm>
            <a:off x="899651" y="1304739"/>
            <a:ext cx="10368116" cy="501675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algn="just">
              <a:spcAft>
                <a:spcPts val="1875"/>
              </a:spcAft>
              <a:buNone/>
            </a:pPr>
            <a:r>
              <a:rPr lang="en-US" sz="4000" b="1" i="0" dirty="0">
                <a:solidFill>
                  <a:schemeClr val="accent6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বন্ধুরা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4000" b="1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b="1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 </a:t>
            </a:r>
            <a:r>
              <a:rPr lang="as-IN" sz="4000" b="1" i="0" dirty="0">
                <a:solidFill>
                  <a:schemeClr val="accent6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আসার পরে আমরা শিক্ষা ক্ষেত্রে কি ধরনের সুবিধা </a:t>
            </a:r>
            <a:r>
              <a:rPr lang="as-IN" sz="4000" b="1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পে</a:t>
            </a:r>
            <a:r>
              <a:rPr lang="en-US" sz="4000" b="1" i="0" dirty="0" err="1" smtClean="0">
                <a:solidFill>
                  <a:schemeClr val="accent6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sz="4000" b="1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ছি </a:t>
            </a:r>
            <a:r>
              <a:rPr lang="as-IN" sz="4000" b="1" i="0" dirty="0">
                <a:solidFill>
                  <a:schemeClr val="accent6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বা শিক্ষা ক্ষেত্রে কি ধরনের পরিবর্তন এসেছে তা কিন্তু সকলেরই জানা।ইন্টারনেট না আসলে </a:t>
            </a:r>
            <a:r>
              <a:rPr lang="as-IN" sz="4000" b="1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4000" b="1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000" b="1" i="0" dirty="0" smtClean="0">
                <a:solidFill>
                  <a:schemeClr val="accent6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তো </a:t>
            </a:r>
            <a:r>
              <a:rPr lang="as-IN" sz="4000" b="1" i="0" dirty="0">
                <a:solidFill>
                  <a:schemeClr val="accent6">
                    <a:lumMod val="5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আমরা কখনো বুঝতেই পারতাম না যে এত সহজেই শিক্ষা গ্রহণ করা যেতে পারে বা শিক্ষা ক্ষেত্রে এতকিছু পরিবর্তন আসবে। তারপরও এখন ও অনেক মানুষ আছে যারা শিক্ষা ক্ষেত্রে ইন্টারনেটের ব্যবহার গুলো বোঝেনা। তো চলুন নিচে এখন আমরা শিক্ষা ক্ষেত্রে ইন্টারনেটের ১০ টি ব্যবহার গুলো একে একে জেনে নেই।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B6595E9-C1DF-9DA8-60CF-1767CE41DDF0}"/>
              </a:ext>
            </a:extLst>
          </p:cNvPr>
          <p:cNvSpPr txBox="1"/>
          <p:nvPr/>
        </p:nvSpPr>
        <p:spPr>
          <a:xfrm>
            <a:off x="1563328" y="257639"/>
            <a:ext cx="9040761" cy="830997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buNone/>
            </a:pPr>
            <a:r>
              <a:rPr lang="as-IN" sz="4800" b="1" i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 ক্ষেত্রে ইন্টারনেটের ব্যবহার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1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07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F2011CE-7B81-A7F9-8FAB-2C22FF6CF4DE}"/>
              </a:ext>
            </a:extLst>
          </p:cNvPr>
          <p:cNvSpPr txBox="1"/>
          <p:nvPr/>
        </p:nvSpPr>
        <p:spPr>
          <a:xfrm>
            <a:off x="2026232" y="247018"/>
            <a:ext cx="764870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( ০৩ </a:t>
            </a:r>
            <a:r>
              <a:rPr lang="en-US" sz="6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221038A-D0DB-0A24-134B-F252BC490D20}"/>
              </a:ext>
            </a:extLst>
          </p:cNvPr>
          <p:cNvSpPr txBox="1"/>
          <p:nvPr/>
        </p:nvSpPr>
        <p:spPr>
          <a:xfrm>
            <a:off x="963561" y="5647773"/>
            <a:ext cx="10264877" cy="76944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ফাইবার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অপটিক্স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,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প্লুটো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এস্ট্রোফিজিক্স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en-US" sz="4000" b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550" y="1085935"/>
            <a:ext cx="10413888" cy="454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1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41379" y="1340070"/>
            <a:ext cx="737826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</a:t>
            </a:r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বইটি</a:t>
            </a:r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একবার</a:t>
            </a:r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সহকারে</a:t>
            </a:r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পড়ি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76" y="0"/>
            <a:ext cx="4177862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0" y="268014"/>
            <a:ext cx="30742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নিরব</a:t>
            </a:r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7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94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1881844-828C-5180-4452-44D179BE6346}"/>
              </a:ext>
            </a:extLst>
          </p:cNvPr>
          <p:cNvSpPr txBox="1"/>
          <p:nvPr/>
        </p:nvSpPr>
        <p:spPr>
          <a:xfrm>
            <a:off x="511444" y="56138"/>
            <a:ext cx="11174278" cy="6955750"/>
          </a:xfrm>
          <a:prstGeom prst="rect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wrap="square">
            <a:spAutoFit/>
          </a:bodyPr>
          <a:lstStyle/>
          <a:p>
            <a:pPr algn="l">
              <a:buNone/>
            </a:pPr>
            <a:r>
              <a:rPr lang="as-IN" sz="4400" b="1" dirty="0">
                <a:ln w="0"/>
                <a:solidFill>
                  <a:schemeClr val="dk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খুব </a:t>
            </a:r>
            <a:r>
              <a:rPr lang="as-IN" sz="4400" b="1" dirty="0">
                <a:ln w="0"/>
                <a:solidFill>
                  <a:schemeClr val="dk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সহজে বই </a:t>
            </a:r>
            <a:r>
              <a:rPr lang="as-IN" sz="4400" b="1" dirty="0">
                <a:ln w="0"/>
                <a:solidFill>
                  <a:schemeClr val="dk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4400" b="1" dirty="0" err="1">
                <a:ln w="0"/>
                <a:solidFill>
                  <a:schemeClr val="dk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ড়া</a:t>
            </a:r>
            <a:endParaRPr lang="as-IN" sz="4400" b="1" dirty="0">
              <a:ln w="0"/>
              <a:solidFill>
                <a:schemeClr val="dk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spcAft>
                <a:spcPts val="1875"/>
              </a:spcAft>
              <a:buNone/>
            </a:pPr>
            <a:r>
              <a:rPr lang="en-US" sz="36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as-IN" sz="35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যখন ইন্টারনেট ছিল না তখন যদি কোন বই 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তে </a:t>
            </a:r>
            <a:r>
              <a:rPr lang="as-IN" sz="35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চাইলে আপনাকে লাইব্রেরীতে 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গি</a:t>
            </a:r>
            <a:r>
              <a:rPr lang="en-US" sz="3500" i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5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সেই বইটি 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তে </a:t>
            </a:r>
            <a:r>
              <a:rPr lang="as-IN" sz="35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হতো বা বইটি লাইব্রেরী থেকে কিনে 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</a:t>
            </a:r>
            <a:r>
              <a:rPr lang="en-US" sz="3500" i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5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আসে 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তে </a:t>
            </a:r>
            <a:r>
              <a:rPr lang="as-IN" sz="35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হত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যার </a:t>
            </a:r>
            <a:r>
              <a:rPr lang="as-IN" sz="35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ঘরে যে 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 </a:t>
            </a:r>
            <a:r>
              <a:rPr lang="as-IN" sz="35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বই আছে সে সেই 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 </a:t>
            </a:r>
            <a:r>
              <a:rPr lang="as-IN" sz="35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বই 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ছা</a:t>
            </a:r>
            <a:r>
              <a:rPr lang="en-US" sz="3500" i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ড়া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5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আর এর বেশি বই কোনভাবে 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তে </a:t>
            </a:r>
            <a:r>
              <a:rPr lang="as-IN" sz="35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পারতো না। কিন্তু যেদিন থেকে পৃথিবীতে ইন্টারনেটের আবিষ্কার করা 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5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 কিছুদিনের মধ্যেই অনলাইনে মোবাইলের মধ্যেই এখন হাজার হাজার বই 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500" i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ড়া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যা</a:t>
            </a:r>
            <a:r>
              <a:rPr lang="en-US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পৃথিবীর </a:t>
            </a:r>
            <a:r>
              <a:rPr lang="as-IN" sz="35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মধ্যে এমন কোন বই নেই যেটা ইন্টারনেটের মধ্যে খুঁজে 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পাও</a:t>
            </a:r>
            <a:r>
              <a:rPr lang="en-US" sz="3500" i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যা</a:t>
            </a:r>
            <a:r>
              <a:rPr lang="en-US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5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শুধুমাত্র </a:t>
            </a:r>
            <a:r>
              <a:rPr lang="as-IN" sz="35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 ক্লিক করার 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বিনিম</a:t>
            </a:r>
            <a:r>
              <a:rPr lang="en-US" sz="3500" i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5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আমরা নিজেদের ইচ্ছামত যেকোনো বই 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তে </a:t>
            </a:r>
            <a:r>
              <a:rPr lang="as-IN" sz="35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পারতেছি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কিছুদিন </a:t>
            </a:r>
            <a:r>
              <a:rPr lang="as-IN" sz="35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আগেও এই 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</a:t>
            </a:r>
            <a:r>
              <a:rPr lang="en-US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 </a:t>
            </a:r>
            <a:r>
              <a:rPr lang="as-IN" sz="35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কল্পনা করা যেত না এখন আমরা সেটা বাস্তবে দেখতে পাচ্ছি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মোবাইলে </a:t>
            </a:r>
            <a:r>
              <a:rPr lang="as-IN" sz="35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কিংবা ল্যাপটপ কিংবা ডেক্সটপে ই-বুক পিডিএফ ফাইলসহ আরও এই ধরনের 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যাবতী</a:t>
            </a:r>
            <a:r>
              <a:rPr lang="en-US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বিষ</a:t>
            </a:r>
            <a:r>
              <a:rPr lang="en-US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গুলোর </a:t>
            </a:r>
            <a:r>
              <a:rPr lang="as-IN" sz="35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মাধ্যমে এখন যেকোনো বই 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500" i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ড়া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5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খুব সহজ হাতের </a:t>
            </a:r>
            <a:r>
              <a:rPr lang="as-IN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মুঠো</a:t>
            </a:r>
            <a:r>
              <a:rPr lang="en-US" sz="3500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5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  এসেছে।</a:t>
            </a:r>
          </a:p>
        </p:txBody>
      </p:sp>
    </p:spTree>
    <p:extLst>
      <p:ext uri="{BB962C8B-B14F-4D97-AF65-F5344CB8AC3E}">
        <p14:creationId xmlns:p14="http://schemas.microsoft.com/office/powerpoint/2010/main" val="349242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6113B36-40E3-FC66-0910-494C5DBF5807}"/>
              </a:ext>
            </a:extLst>
          </p:cNvPr>
          <p:cNvSpPr txBox="1"/>
          <p:nvPr/>
        </p:nvSpPr>
        <p:spPr>
          <a:xfrm>
            <a:off x="609600" y="533908"/>
            <a:ext cx="10972800" cy="5568191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buNone/>
            </a:pPr>
            <a:r>
              <a:rPr lang="as-IN" sz="4800" b="1" i="0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অনলাইনে </a:t>
            </a:r>
            <a:r>
              <a:rPr lang="as-IN" sz="4800" b="1" i="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ক্লাস</a:t>
            </a:r>
          </a:p>
          <a:p>
            <a:pPr algn="just">
              <a:spcAft>
                <a:spcPts val="1875"/>
              </a:spcAft>
              <a:buNone/>
            </a:pPr>
            <a:r>
              <a:rPr lang="as-IN" sz="4000" b="1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যদিও ইন্টারনেট আসার পরেই এই প্রসারণটি শুরু </a:t>
            </a:r>
            <a:r>
              <a:rPr lang="as-IN" sz="4000" b="1" i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4000" b="1" i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000" b="1" i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b="1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নাই । কিন্তু যখন ২০২০ সালে পুরো পৃথিবীতে করোনা ভাইরাসে আক্রমণ করল তখন থেকে অনলাইনে ক্লাস করার </a:t>
            </a:r>
            <a:r>
              <a:rPr lang="as-IN" sz="4000" b="1" i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</a:t>
            </a:r>
            <a:r>
              <a:rPr lang="en-US" sz="4000" b="1" i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000" b="1" i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টা </a:t>
            </a:r>
            <a:r>
              <a:rPr lang="as-IN" sz="4000" b="1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প্রকট আকার ধারণ করেছে।</a:t>
            </a:r>
          </a:p>
          <a:p>
            <a:pPr algn="just">
              <a:spcAft>
                <a:spcPts val="1875"/>
              </a:spcAft>
              <a:buNone/>
            </a:pPr>
            <a:r>
              <a:rPr lang="as-IN" sz="4000" b="1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আর এই অনলাইনে ক্লাস করার </a:t>
            </a:r>
            <a:r>
              <a:rPr lang="as-IN" sz="4000" b="1" i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</a:t>
            </a:r>
            <a:r>
              <a:rPr lang="en-US" sz="4000" b="1" i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000" b="1" i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টা </a:t>
            </a:r>
            <a:r>
              <a:rPr lang="as-IN" sz="4000" b="1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আসার পর থেকে শিক্ষা ক্ষেত্রে যে কত </a:t>
            </a:r>
            <a:r>
              <a:rPr lang="as-IN" sz="4000" b="1" i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000" b="1" i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ড় </a:t>
            </a:r>
            <a:r>
              <a:rPr lang="as-IN" sz="4000" b="1" i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পরিবর্তন </a:t>
            </a:r>
            <a:r>
              <a:rPr lang="as-IN" sz="4000" b="1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এসেছে সেটা মুখে বলে বোঝানো সম্ভব </a:t>
            </a:r>
            <a:r>
              <a:rPr lang="as-IN" sz="4000" b="1" i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000" b="1" i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000" b="1" i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as-IN" sz="4000" b="1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স্কুল কলেজ কিংবা কোন টিচারের কাছে না </a:t>
            </a:r>
            <a:r>
              <a:rPr lang="as-IN" sz="4000" b="1" i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গি</a:t>
            </a:r>
            <a:r>
              <a:rPr lang="en-US" sz="40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sz="4000" b="1" i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 </a:t>
            </a:r>
            <a:r>
              <a:rPr lang="as-IN" sz="4000" b="1" i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আমরা ঘরে বসেই যে কোন শিক্ষকের ক্লাস খুব সহজে করতে পারছি।</a:t>
            </a:r>
          </a:p>
        </p:txBody>
      </p:sp>
    </p:spTree>
    <p:extLst>
      <p:ext uri="{BB962C8B-B14F-4D97-AF65-F5344CB8AC3E}">
        <p14:creationId xmlns:p14="http://schemas.microsoft.com/office/powerpoint/2010/main" val="287447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931" y="995708"/>
            <a:ext cx="9347372" cy="47364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02C5B87-DFDC-420D-784A-5A389801DD67}"/>
              </a:ext>
            </a:extLst>
          </p:cNvPr>
          <p:cNvSpPr txBox="1"/>
          <p:nvPr/>
        </p:nvSpPr>
        <p:spPr>
          <a:xfrm>
            <a:off x="2026232" y="247018"/>
            <a:ext cx="764870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( ০৫ </a:t>
            </a:r>
            <a:r>
              <a:rPr lang="en-US" sz="6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AFD3810D-DC0D-13BB-CF52-585FC471A6A0}"/>
              </a:ext>
            </a:extLst>
          </p:cNvPr>
          <p:cNvSpPr/>
          <p:nvPr/>
        </p:nvSpPr>
        <p:spPr>
          <a:xfrm>
            <a:off x="619432" y="5595319"/>
            <a:ext cx="107368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b="1" dirty="0" err="1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শিক্ষাক্ষেত্রে</a:t>
            </a:r>
            <a:r>
              <a:rPr lang="en-US" sz="4800" b="1" dirty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4800" b="1" dirty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4800" b="1" dirty="0" smtClean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4800" b="1" dirty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সমূহ</a:t>
            </a:r>
            <a:r>
              <a:rPr lang="en-US" sz="4800" b="1" dirty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800" b="1" dirty="0">
                <a:ln w="0"/>
                <a:solidFill>
                  <a:srgbClr val="0033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71326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951" y="397190"/>
            <a:ext cx="9534608" cy="585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7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842B8D0-A2E7-F19D-3FD4-92FC89514B06}"/>
              </a:ext>
            </a:extLst>
          </p:cNvPr>
          <p:cNvSpPr txBox="1"/>
          <p:nvPr/>
        </p:nvSpPr>
        <p:spPr>
          <a:xfrm>
            <a:off x="666426" y="366623"/>
            <a:ext cx="10631837" cy="6247864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algn="just">
              <a:buNone/>
            </a:pPr>
            <a:r>
              <a:rPr lang="as-IN" sz="3200" b="1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b="1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পরীক্ষার প্রস্তুতি ও </a:t>
            </a:r>
            <a:r>
              <a:rPr lang="as-IN" sz="40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</a:t>
            </a:r>
            <a:r>
              <a:rPr lang="en-US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40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0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as-IN" sz="4000" b="1" i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buNone/>
            </a:pPr>
            <a:r>
              <a:rPr lang="as-IN" sz="3200" b="1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অনেক শিক্ষা প্রতিষ্ঠান এখন অনলাইন প্ল্যাটফর্ম ব্যবহার করে কুইজ, পরীক্ষা এবং </a:t>
            </a:r>
            <a:r>
              <a:rPr lang="as-IN" sz="32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</a:t>
            </a:r>
            <a:r>
              <a:rPr lang="en-US" sz="32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2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as-IN" sz="3200" b="1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পরিচালনা করে। এর ফলে পরীক্ষার </a:t>
            </a:r>
            <a:r>
              <a:rPr lang="as-IN" sz="32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প্রক্রি</a:t>
            </a:r>
            <a:r>
              <a:rPr lang="en-US" sz="3200" b="1" i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32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আরও স্বচ্ছ এবং দ্রুত </a:t>
            </a:r>
            <a:r>
              <a:rPr lang="as-IN" sz="32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2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2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as-IN" sz="3200" b="1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 অনলাইন মক টেস্ট </a:t>
            </a:r>
            <a:r>
              <a:rPr lang="as-IN" sz="32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দি</a:t>
            </a:r>
            <a:r>
              <a:rPr lang="en-US" sz="3200" b="1" i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sz="32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নিজেদের প্রস্তুতির মান যাচাই করতে পারে।</a:t>
            </a:r>
          </a:p>
          <a:p>
            <a:pPr algn="just">
              <a:buNone/>
            </a:pPr>
            <a:r>
              <a:rPr lang="as-IN" sz="4000" b="1" i="0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 </a:t>
            </a:r>
            <a:r>
              <a:rPr lang="as-IN" sz="4000" b="1" i="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উপকরণ তৈরি ও </a:t>
            </a:r>
            <a:r>
              <a:rPr lang="as-IN" sz="4000" b="1" i="0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বিতরণ</a:t>
            </a:r>
            <a:r>
              <a:rPr lang="en-US" sz="4000" b="1" i="0" dirty="0" smtClean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as-IN" sz="4000" b="1" i="0" dirty="0">
              <a:ln w="0"/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buNone/>
            </a:pPr>
            <a:r>
              <a:rPr lang="as-IN" sz="3200" b="1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শিক্ষকরা ইন্টারনেটের মাধ্যমে সহজে বিভিন্ন শিক্ষামূলক উপকরণ তৈরি করতে এবং শিক্ষার্থীদের কাছে বিতরণ করতে পারেন। </a:t>
            </a:r>
            <a:r>
              <a:rPr lang="as-IN" sz="32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পাও</a:t>
            </a:r>
            <a:r>
              <a:rPr lang="en-US" sz="3200" b="1" i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32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রপ</a:t>
            </a:r>
            <a:r>
              <a:rPr lang="en-US" sz="3200" b="1" i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sz="32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ন্ট </a:t>
            </a:r>
            <a:r>
              <a:rPr lang="as-IN" sz="3200" b="1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প্রেজেন্টেশন, ভিডিও লেকচার, কুইজ ইত্যাদি ডিজিটাল ফরম্যাটে তৈরি করে অনলাইনে </a:t>
            </a:r>
            <a:r>
              <a:rPr lang="as-IN" sz="32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শে</a:t>
            </a:r>
            <a:r>
              <a:rPr lang="en-US" sz="3200" b="1" i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as-IN" sz="32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3200" b="1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 </a:t>
            </a:r>
            <a:r>
              <a:rPr lang="as-IN" sz="32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32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2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as-IN" sz="3200" b="1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 শিক্ষার্থীদের জন্য শেখাকে আরও সহজ করে তোলে।</a:t>
            </a:r>
          </a:p>
          <a:p>
            <a:pPr algn="just">
              <a:buNone/>
            </a:pPr>
            <a:r>
              <a:rPr lang="as-IN" sz="32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r>
              <a:rPr lang="en-US" sz="32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2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ইন্টারনেটের ব্যবহার </a:t>
            </a:r>
            <a:r>
              <a:rPr lang="as-IN" sz="32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শিক্ষাব্যবস্থা</a:t>
            </a:r>
            <a:r>
              <a:rPr lang="en-US" sz="32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3200" b="1" i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 বিপ্লব এনেছে, যা শিক্ষাকে আরও সহজলভ্য, আকর্ষণীয় এবং কার্যকর করে তুলেছে। তবে এর যথাযথ ব্যবহার নিশ্চিত করা এবং ডিজিটাল বৈষম্য কমানোও অত্যন্ত গুরুত্বপূর্ণ</a:t>
            </a:r>
          </a:p>
        </p:txBody>
      </p:sp>
    </p:spTree>
    <p:extLst>
      <p:ext uri="{BB962C8B-B14F-4D97-AF65-F5344CB8AC3E}">
        <p14:creationId xmlns:p14="http://schemas.microsoft.com/office/powerpoint/2010/main" val="183445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035" y="-136478"/>
            <a:ext cx="4004965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33DEDC4E-1A16-F322-8D79-33F4AA3B65C6}"/>
              </a:ext>
            </a:extLst>
          </p:cNvPr>
          <p:cNvSpPr/>
          <p:nvPr/>
        </p:nvSpPr>
        <p:spPr>
          <a:xfrm>
            <a:off x="345586" y="1547763"/>
            <a:ext cx="92760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5400" b="1" dirty="0" err="1">
                <a:ln w="0"/>
                <a:latin typeface="NikoshBAN" pitchFamily="2" charset="0"/>
                <a:cs typeface="NikoshBAN" pitchFamily="2" charset="0"/>
              </a:rPr>
              <a:t>শিক্ষাক্ষেত্রে</a:t>
            </a:r>
            <a:r>
              <a:rPr lang="en-US" sz="5400" b="1" dirty="0">
                <a:ln w="0"/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0"/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5400" b="1" dirty="0">
                <a:ln w="0"/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0"/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5400" b="1" dirty="0">
                <a:ln w="0"/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0"/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5400" b="1" dirty="0">
                <a:ln w="0"/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0"/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400" b="1" dirty="0">
                <a:ln w="0"/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5C64980-0694-69E8-07FD-BA7D4E6A4662}"/>
              </a:ext>
            </a:extLst>
          </p:cNvPr>
          <p:cNvSpPr txBox="1"/>
          <p:nvPr/>
        </p:nvSpPr>
        <p:spPr>
          <a:xfrm>
            <a:off x="345587" y="3813638"/>
            <a:ext cx="837533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5400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দৈনন্দিন সমস্যা সমাধানে ইন্টারনেট থেকে কী ধরনের </a:t>
            </a:r>
            <a:r>
              <a:rPr lang="as-IN" sz="5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সহা</a:t>
            </a:r>
            <a:r>
              <a:rPr lang="en-US" sz="5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sz="5400" b="1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তা </a:t>
            </a:r>
            <a:r>
              <a:rPr lang="as-IN" sz="5400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পেতে চাও?</a:t>
            </a:r>
            <a:endParaRPr lang="en-US" sz="5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28800" y="353668"/>
            <a:ext cx="89522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     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 ০৭ </a:t>
            </a:r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250244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C084535-4E2C-AFEA-7116-1A1B605D9ECA}"/>
              </a:ext>
            </a:extLst>
          </p:cNvPr>
          <p:cNvSpPr txBox="1"/>
          <p:nvPr/>
        </p:nvSpPr>
        <p:spPr>
          <a:xfrm>
            <a:off x="4003479" y="1337369"/>
            <a:ext cx="7876563" cy="47089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6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ভার্চুয়াল</a:t>
            </a:r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ক্লাসরুম</a:t>
            </a:r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6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গ্যালাক্সি</a:t>
            </a:r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6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সার্চ</a:t>
            </a:r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  <a:p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6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এমআইটি</a:t>
            </a:r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অবস্থিত</a:t>
            </a:r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?  </a:t>
            </a:r>
          </a:p>
          <a:p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৫। </a:t>
            </a:r>
            <a:r>
              <a:rPr lang="en-US" sz="6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উইকিপিডিয়া</a:t>
            </a:r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5884FEC-03EC-1FB7-9FAF-9510ABCF5022}"/>
              </a:ext>
            </a:extLst>
          </p:cNvPr>
          <p:cNvSpPr txBox="1"/>
          <p:nvPr/>
        </p:nvSpPr>
        <p:spPr>
          <a:xfrm>
            <a:off x="3032022" y="259925"/>
            <a:ext cx="6127954" cy="1200329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algn="ctr"/>
            <a:r>
              <a:rPr lang="en-US" sz="7200" b="1" dirty="0" err="1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মুল্যায়ন</a:t>
            </a:r>
            <a:endParaRPr lang="en-US" sz="72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034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73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s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213600" y="1371601"/>
            <a:ext cx="4775200" cy="1015663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বাড়ির  কাজ</a:t>
            </a:r>
            <a:endParaRPr lang="en-US" sz="6000" b="1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6400" y="4419600"/>
            <a:ext cx="11176000" cy="1754326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শিক্ষাক্ষেত্রে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“</a:t>
            </a:r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” </a:t>
            </a:r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সর্ম্পকে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047460502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5" y="0"/>
            <a:ext cx="12192000" cy="6858000"/>
          </a:xfrm>
          <a:prstGeom prst="rect">
            <a:avLst/>
          </a:prstGeom>
        </p:spPr>
      </p:pic>
      <p:pic>
        <p:nvPicPr>
          <p:cNvPr id="3" name="Picture 2" descr="flower2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0"/>
            <a:ext cx="1222798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 descr="23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3159" flipH="1">
            <a:off x="9838267" y="1787525"/>
            <a:ext cx="2461684" cy="386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23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96855">
            <a:off x="86785" y="1851026"/>
            <a:ext cx="2053167" cy="386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540000" y="2895600"/>
            <a:ext cx="7416800" cy="1295400"/>
          </a:xfrm>
          <a:prstGeom prst="rect">
            <a:avLst/>
          </a:prstGeom>
        </p:spPr>
        <p:txBody>
          <a:bodyPr anchor="b"/>
          <a:lstStyle/>
          <a:p>
            <a:pPr algn="ctr" fontAlgn="auto">
              <a:spcAft>
                <a:spcPts val="0"/>
              </a:spcAft>
              <a:defRPr/>
            </a:pPr>
            <a:r>
              <a:rPr lang="bn-BD" sz="9600" dirty="0" smtClean="0">
                <a:solidFill>
                  <a:srgbClr val="E94BB4"/>
                </a:solidFill>
                <a:latin typeface="NikoshBAN" pitchFamily="2" charset="0"/>
                <a:ea typeface="+mj-ea"/>
                <a:cs typeface="NikoshBAN" pitchFamily="2" charset="0"/>
              </a:rPr>
              <a:t>আল্লাহ্‌</a:t>
            </a:r>
            <a:r>
              <a:rPr lang="en-US" sz="9600" dirty="0" smtClean="0">
                <a:solidFill>
                  <a:srgbClr val="E94BB4"/>
                </a:solidFill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9600" dirty="0" err="1">
                <a:solidFill>
                  <a:srgbClr val="E94BB4"/>
                </a:solidFill>
                <a:latin typeface="NikoshBAN" pitchFamily="2" charset="0"/>
                <a:ea typeface="+mj-ea"/>
                <a:cs typeface="NikoshBAN" pitchFamily="2" charset="0"/>
              </a:rPr>
              <a:t>হাফেজ</a:t>
            </a:r>
            <a:endParaRPr lang="en-US" sz="11500" dirty="0">
              <a:solidFill>
                <a:srgbClr val="E94BB4"/>
              </a:solidFill>
              <a:latin typeface="SutonnyMJ" pitchFamily="2" charset="0"/>
              <a:ea typeface="+mj-ea"/>
              <a:cs typeface="SutonnyMJ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8636" y="-152400"/>
            <a:ext cx="6223515" cy="7010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0799" y="0"/>
            <a:ext cx="62484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7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3" presetClass="emph" presetSubtype="0" fill="remove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3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4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47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1111 L 0.51875 0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38" y="-556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7037E-6 L -0.51719 0.01111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68" y="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2180</TotalTime>
  <Words>953</Words>
  <Application>Microsoft Office PowerPoint</Application>
  <PresentationFormat>Custom</PresentationFormat>
  <Paragraphs>66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উপস্থাপনায়ঃ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শিখনফল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JM</dc:creator>
  <cp:lastModifiedBy>Cz</cp:lastModifiedBy>
  <cp:revision>312</cp:revision>
  <dcterms:created xsi:type="dcterms:W3CDTF">2026-03-13T04:12:20Z</dcterms:created>
  <dcterms:modified xsi:type="dcterms:W3CDTF">2026-10-04T04:03:44Z</dcterms:modified>
</cp:coreProperties>
</file>