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838200"/>
            <a:ext cx="88011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4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27939"/>
            <a:ext cx="7481009" cy="594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7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81000"/>
            <a:ext cx="419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905000"/>
            <a:ext cx="5181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মাহফুজুল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করিম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হিসাববিজ্ঞান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হাজী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আপ্তাব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উদ্দিন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আমিনা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খাতুন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জুড়ী,মৌলভীবাজার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০১৯২২৮২১৬৩৫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mahfujul1987@gmail.com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424372"/>
            <a:ext cx="31750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7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990600"/>
            <a:ext cx="5181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i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i="1" u="sng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 একাদশ </a:t>
            </a:r>
          </a:p>
          <a:p>
            <a:pPr algn="ctr"/>
            <a:r>
              <a:rPr lang="en-US" sz="5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হিসাববিজ্ঞান</a:t>
            </a:r>
            <a:r>
              <a:rPr lang="en-US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5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r>
              <a:rPr lang="en-US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en-US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bn-IN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জাবেদা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খতিয়ান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295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9300" y="914400"/>
            <a:ext cx="5257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bn-IN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জাবেদা</a:t>
            </a:r>
          </a:p>
          <a:p>
            <a:pPr algn="ctr"/>
            <a:endParaRPr lang="en-GB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খতিয়ান</a:t>
            </a:r>
            <a:endParaRPr 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962400" y="2057400"/>
            <a:ext cx="13716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4114800" y="4191000"/>
            <a:ext cx="12192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1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7309" y="533400"/>
            <a:ext cx="7620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Ex-8 :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আগস্ট: </a:t>
            </a:r>
            <a:endParaRPr lang="en-GB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AutoNum type="arabicPeriod"/>
            </a:pP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নগদে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পণ্য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৫০,০০০ টাকা এবং ১৫% ভ্যাট প্রদান করা হলো। (৫০,০০০ × ১৫% = ৭,৫০০ টাকা) </a:t>
            </a:r>
            <a:endParaRPr lang="en-GB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AutoNum type="arabicPeriod"/>
            </a:pP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রাজিবের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নিকট হতে পণ্য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২০,০০০ টাকা। চালানে নির্ধারিত হারে ভ্যাট যুক্ত করা হলো। (ভ্যাট = ২০,০০০ × ১৫% = ৩,০০০) </a:t>
            </a:r>
            <a:endParaRPr lang="en-GB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AutoNum type="arabicPeriod"/>
            </a:pP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 ভ্যাটসহ পণ্য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১৬,১০০ টাকা। (ভ্যাট = ১৬,১০০ × ১৫/১১৫ = ২,১০০) </a:t>
            </a:r>
            <a:endParaRPr lang="en-GB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AutoNum type="arabicPeriod"/>
            </a:pP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নগদে পণ্য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বিক্র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৮০,০০০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টাকা এবং ১৫% ভ্যাট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আদা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করা হলো। (ভ্যাট = ৮০,০০০ × ১৫% = ১২,০০০) </a:t>
            </a:r>
            <a:endParaRPr lang="en-GB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AutoNum type="arabicPeriod"/>
            </a:pP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বাকীতে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পণ্য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বিক্র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৬০,০০০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টাকা এবং চালানে ১৫% হারে ভ্যাট অন্তর্ভুক্ত করা হলো। </a:t>
            </a:r>
            <a:endParaRPr lang="en-GB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AutoNum type="arabicPeriod"/>
            </a:pP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ভ্যাটসহ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পণ্য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বিক্র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২০,</a:t>
            </a:r>
            <a:r>
              <a:rPr lang="bn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০০ </a:t>
            </a:r>
            <a:r>
              <a:rPr lang="as-IN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টাকা। </a:t>
            </a:r>
            <a:endParaRPr lang="en-GB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09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762000"/>
            <a:ext cx="8610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৭. ভ্যাট চলতি হিসাব খোলা হলো/ভ্যাট প্রদান করা হলো/সরকারী কোষাগারে ভ্যাট জমা 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দে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য়া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হলো ৫,০০০ টাকা। </a:t>
            </a:r>
            <a:endParaRPr lang="en-GB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৮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 ভ্যাটসহ পণ্য 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বিক্র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৪৬,০০০ টাকা এবং সংগৃহীত ভ্যাট সরকারি কোষাগারে জমা 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দে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য়া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হল। </a:t>
            </a:r>
            <a:endParaRPr lang="en-GB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৯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 যন্ত্রপাতি 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করা হলো ৫০,০০০ টাকা এবং ভ্যাট প্রদান হল ৭,০০০ টাকা। </a:t>
            </a:r>
            <a:endParaRPr lang="en-GB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১০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 ভ্যাটসহ 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৪৭,</a:t>
            </a:r>
            <a:r>
              <a:rPr lang="bn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০০ 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টাকার আসবাবপত্র 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করা 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হল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GB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১১. মনিহারি 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২,০০০ টাকা এবং ভ্যাট প্রদান হল ৩০০ টাকা।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2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295400"/>
            <a:ext cx="6781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ক)</a:t>
            </a:r>
            <a:r>
              <a:rPr lang="as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ক্রয় ভ্যাট </a:t>
            </a:r>
            <a:r>
              <a:rPr lang="as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 পরিমাণ নির্ণয় কর।</a:t>
            </a:r>
          </a:p>
          <a:p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খ) উপযুক্ত লেনদেন এর জাবেদা দাখিলা নির্ণয় কর । </a:t>
            </a:r>
          </a:p>
          <a:p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ভ্যাট এর চলতি হিসাব এর নির্ণয় </a:t>
            </a:r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কর।</a:t>
            </a:r>
          </a:p>
          <a:p>
            <a:endParaRPr lang="en-US" sz="32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55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2954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ক) ক্রয় </a:t>
            </a:r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ভ্যাট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=৭৫০০+৩০০০+২১০০</a:t>
            </a:r>
          </a:p>
          <a:p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=১২৬০০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26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286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জাবেদা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747161"/>
              </p:ext>
            </p:extLst>
          </p:nvPr>
        </p:nvGraphicFramePr>
        <p:xfrm>
          <a:off x="304800" y="914400"/>
          <a:ext cx="8610600" cy="5483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668"/>
                <a:gridCol w="3637236"/>
                <a:gridCol w="519607"/>
                <a:gridCol w="1543969"/>
                <a:gridCol w="1722120"/>
              </a:tblGrid>
              <a:tr h="454253">
                <a:tc>
                  <a:txBody>
                    <a:bodyPr/>
                    <a:lstStyle/>
                    <a:p>
                      <a:pPr algn="ctr"/>
                      <a:r>
                        <a:rPr lang="bn-IN" sz="2000" b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তারিখ</a:t>
                      </a:r>
                      <a:r>
                        <a:rPr lang="bn-IN" sz="2000" b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bn-IN" sz="2000" b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বিবরণ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সূত্র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ডেবিট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টাকা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ক্রেডিট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টাকা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2653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২০২৫</a:t>
                      </a:r>
                    </a:p>
                    <a:p>
                      <a:pPr algn="ctr"/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আগস্ট  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ক্রয় হিসাব </a:t>
                      </a:r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ভ্যাট চলতি হিসাব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</a:t>
                      </a:r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হিসাব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৫০০০০</a:t>
                      </a: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৭৫০০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৫৭৫০০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185">
                <a:tc>
                  <a:txBody>
                    <a:bodyPr/>
                    <a:lstStyle/>
                    <a:p>
                      <a:pPr algn="ctr"/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“২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ক্রয় হিসাব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ভ্যাট চলতি হিসাব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</a:t>
                      </a:r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প্রদেয় </a:t>
                      </a:r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হিসাব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২০০০০ </a:t>
                      </a: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৩০০০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২৩০০০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185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৩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ক্রয় হিসাব </a:t>
                      </a:r>
                      <a:endParaRPr lang="bn-IN" sz="2000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ভ্যাট চলতি হিসাব</a:t>
                      </a:r>
                      <a:endParaRPr lang="bn-IN" sz="2000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প্রদেয় 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হিসাব                                       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১৪,০০০ </a:t>
                      </a: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২১০০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১৬১০০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185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৪ 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হিসাব </a:t>
                      </a: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বিক্রয় 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হিসাব</a:t>
                      </a:r>
                    </a:p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</a:t>
                      </a:r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ভ্যাট চলতি হিসাব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৯২০০০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৮০০০০ </a:t>
                      </a: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১২০০০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185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৫ 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প্রাপ্য 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হিসাব</a:t>
                      </a:r>
                      <a:endParaRPr lang="bn-IN" sz="2000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বিক্রয় 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হিসাব</a:t>
                      </a: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ভ্যাট চলতি হিসাব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৬৯০০০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৬০০০০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৯০০০ 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40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870650"/>
              </p:ext>
            </p:extLst>
          </p:nvPr>
        </p:nvGraphicFramePr>
        <p:xfrm>
          <a:off x="304800" y="365760"/>
          <a:ext cx="861060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668"/>
                <a:gridCol w="3637236"/>
                <a:gridCol w="519607"/>
                <a:gridCol w="1543969"/>
                <a:gridCol w="1722120"/>
              </a:tblGrid>
              <a:tr h="454253">
                <a:tc>
                  <a:txBody>
                    <a:bodyPr/>
                    <a:lstStyle/>
                    <a:p>
                      <a:pPr algn="ctr"/>
                      <a:r>
                        <a:rPr lang="bn-IN" sz="2000" b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তারিখ</a:t>
                      </a:r>
                      <a:r>
                        <a:rPr lang="bn-IN" sz="2000" b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bn-IN" sz="2000" b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বিবরণ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সূত্র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ডেবিট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টাকা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ক্রেডিট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টাকা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2653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২০২৫</a:t>
                      </a:r>
                    </a:p>
                    <a:p>
                      <a:pPr algn="ctr"/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আগস্ট  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হিসাব </a:t>
                      </a: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বিক্রয় হিসাব</a:t>
                      </a:r>
                    </a:p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</a:t>
                      </a:r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ভ্যাট চলতি হিসাব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২০৭০০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১৮০০০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২৭০০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185">
                <a:tc>
                  <a:txBody>
                    <a:bodyPr/>
                    <a:lstStyle/>
                    <a:p>
                      <a:pPr algn="ctr"/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“৭ </a:t>
                      </a:r>
                      <a:endParaRPr lang="bn-IN" sz="2000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ভ্যাট </a:t>
                      </a:r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চলতি হিসাব</a:t>
                      </a:r>
                    </a:p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</a:t>
                      </a:r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</a:t>
                      </a:r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হিসাব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৫০০০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৫০০০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185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৮ 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হিসাব </a:t>
                      </a: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বিক্রয় হিসাব</a:t>
                      </a:r>
                    </a:p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</a:t>
                      </a:r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ভ্যাট চলতি হিসাব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৪৬,০০০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৪০০০০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৬০০০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185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৮ 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ভ্যাট চলতি হিসাব</a:t>
                      </a:r>
                    </a:p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 নগদান</a:t>
                      </a:r>
                      <a:r>
                        <a:rPr lang="as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হিসাব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৬০০০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৬০০০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185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৯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যন্ত্রপাতি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হিসাব </a:t>
                      </a: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নগদান হিসাব 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৫৭০০০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৫৭০০০</a:t>
                      </a:r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64947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 ১০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আসবাবপত্র হিসাব </a:t>
                      </a: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নগদান হিসাব 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৪৭৫০০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৪৭৫০০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185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 ১১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মনিহারি হিসাব </a:t>
                      </a:r>
                    </a:p>
                    <a:p>
                      <a:r>
                        <a:rPr lang="bn-IN" sz="20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  নগদান হিসাব </a:t>
                      </a:r>
                      <a:endParaRPr lang="en-US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২৩০০ </a:t>
                      </a:r>
                      <a:endParaRPr lang="en-US" sz="2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২৩০০ </a:t>
                      </a:r>
                      <a:endParaRPr lang="bn-IN" sz="2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66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96981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গ) ভ্যাট এর </a:t>
            </a:r>
            <a:r>
              <a:rPr lang="bn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চলতি হিসাব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667222"/>
              </p:ext>
            </p:extLst>
          </p:nvPr>
        </p:nvGraphicFramePr>
        <p:xfrm>
          <a:off x="228600" y="558646"/>
          <a:ext cx="8610601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981200"/>
                <a:gridCol w="642257"/>
                <a:gridCol w="1230086"/>
                <a:gridCol w="1230086"/>
                <a:gridCol w="1230086"/>
                <a:gridCol w="1230086"/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bn-IN" sz="160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তারিখ</a:t>
                      </a:r>
                      <a:r>
                        <a:rPr lang="bn-IN" sz="160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160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bn-IN" sz="160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বিবরণ </a:t>
                      </a:r>
                      <a:endParaRPr lang="en-US" sz="160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bn-IN" sz="160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সুত্র</a:t>
                      </a:r>
                      <a:r>
                        <a:rPr lang="bn-IN" sz="160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160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bn-IN" sz="160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ডেবিট</a:t>
                      </a:r>
                      <a:r>
                        <a:rPr lang="bn-IN" sz="160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bn-IN" sz="160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160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bn-IN" sz="160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ক্রেডিট</a:t>
                      </a:r>
                      <a:r>
                        <a:rPr lang="bn-IN" sz="160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bn-IN" sz="160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160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IN" sz="160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ব্যালেন্স</a:t>
                      </a:r>
                      <a:r>
                        <a:rPr lang="bn-IN" sz="160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en-US" sz="1600" i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114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60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ডেবিট</a:t>
                      </a:r>
                      <a:r>
                        <a:rPr lang="bn-IN" sz="160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160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60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ক্রেডিট</a:t>
                      </a:r>
                      <a:r>
                        <a:rPr lang="bn-IN" sz="160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160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২০২৫</a:t>
                      </a:r>
                    </a:p>
                    <a:p>
                      <a:pPr algn="ctr"/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অগাস্ট </a:t>
                      </a:r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  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1800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 হিসাব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৭৫০০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৭৫০০ </a:t>
                      </a:r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</a:t>
                      </a:r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  </a:t>
                      </a:r>
                      <a:endParaRPr lang="en-US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প্রদেয় হিসাব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০০ 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১০৫০০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“৩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প্রদেয় হিসাব</a:t>
                      </a:r>
                      <a:endParaRPr lang="en-US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২১০০ </a:t>
                      </a:r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১২৬০০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“৪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 হিসাব </a:t>
                      </a:r>
                      <a:endParaRPr lang="en-US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১২০০০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“৫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প্রাপ্য হিসাব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৯০০০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৮৪০০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 ৬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 হিসাব </a:t>
                      </a:r>
                      <a:endParaRPr lang="en-US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২৭০০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১১১০০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“৭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 হিসাব </a:t>
                      </a:r>
                      <a:endParaRPr lang="en-US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৫০০০ </a:t>
                      </a:r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৬১০০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 ৮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 হিসাব </a:t>
                      </a:r>
                      <a:endParaRPr lang="en-US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৬০০০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১২১০০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“৮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নগদান  হিসাব </a:t>
                      </a:r>
                      <a:endParaRPr lang="en-US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৬০০০ </a:t>
                      </a:r>
                      <a:endParaRPr lang="bn-IN" sz="18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৬১০০ </a:t>
                      </a:r>
                      <a:endParaRPr lang="en-US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01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2" y="1624580"/>
            <a:ext cx="7620016" cy="360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105</TotalTime>
  <Words>514</Words>
  <Application>Microsoft Office PowerPoint</Application>
  <PresentationFormat>On-screen Show (4:3)</PresentationFormat>
  <Paragraphs>191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14</cp:revision>
  <dcterms:created xsi:type="dcterms:W3CDTF">2006-08-16T00:00:00Z</dcterms:created>
  <dcterms:modified xsi:type="dcterms:W3CDTF">2026-10-03T18:01:08Z</dcterms:modified>
</cp:coreProperties>
</file>