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119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840360"/>
            <a:ext cx="2438400" cy="1000125"/>
          </a:xfrm>
          <a:prstGeom prst="roundRect">
            <a:avLst>
              <a:gd name="adj" fmla="val 11428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36415"/>
            <a:ext cx="381000" cy="3048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207073"/>
            <a:ext cx="238125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360265"/>
            <a:ext cx="11251406" cy="5942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sz="3900" b="1" i="0" u="none">
                <a:solidFill>
                  <a:srgbClr val="FFFFFF"/>
                </a:solidFill>
                <a:latin typeface="Nikosh"/>
              </a:rPr>
              <a:t>চতুর্থ অধ্যায়: স্প্রেডশিটের ব্যবহার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45035"/>
            <a:ext cx="8929687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94A3B8"/>
                </a:solidFill>
                <a:latin typeface="Nikosh"/>
              </a:rPr>
              <a:t>গাণিতিক হিসাব-নিকাশ, উপাত্ত বিশ্লেষণ এবং ওয়ার্কশিটের প্রাথমিক ধারণা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017365"/>
            <a:ext cx="314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38BDF8"/>
                </a:solidFill>
                <a:latin typeface="Nikosh"/>
              </a:rPr>
              <a:t>অষ্টম শ্রেণি | তথ্য ও যোগাযোগ প্রযুক্তি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1125" y="4030860"/>
            <a:ext cx="15301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Nikosh"/>
              </a:rPr>
              <a:t>মোঃ রুহুল আমিন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1125" y="4373760"/>
            <a:ext cx="14573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CBD5E1"/>
                </a:solidFill>
                <a:latin typeface="Nikosh"/>
              </a:rPr>
              <a:t>সহকারী শিক্ষক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743075"/>
            <a:ext cx="5295900" cy="1447800"/>
          </a:xfrm>
          <a:prstGeom prst="roundRect">
            <a:avLst>
              <a:gd name="adj" fmla="val 78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381375"/>
            <a:ext cx="5295900" cy="1447800"/>
          </a:xfrm>
          <a:prstGeom prst="roundRect">
            <a:avLst>
              <a:gd name="adj" fmla="val 78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5019675"/>
            <a:ext cx="5295900" cy="1447800"/>
          </a:xfrm>
          <a:prstGeom prst="roundRect">
            <a:avLst>
              <a:gd name="adj" fmla="val 78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1743075"/>
            <a:ext cx="47625" cy="14478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381375"/>
            <a:ext cx="47625" cy="14478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5019675"/>
            <a:ext cx="47625" cy="14478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295525"/>
            <a:ext cx="5295900" cy="3619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295525"/>
            <a:ext cx="5295900" cy="3619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825" y="2028825"/>
            <a:ext cx="161925" cy="2095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25" y="3667125"/>
            <a:ext cx="209550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825" y="5305425"/>
            <a:ext cx="266700" cy="2095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600" y="533400"/>
            <a:ext cx="11068050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পাঠ ১: মৌলিক ধারণা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8858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Nikosh"/>
              </a:rPr>
              <a:t>স্প্রেডশিট কী ও এর ইতিহাস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825" y="1971675"/>
            <a:ext cx="5130641" cy="342900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284C7"/>
                </a:solidFill>
                <a:latin typeface="Nikosh"/>
              </a:rPr>
              <a:t>স্প্রেডশিটের অর্থ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825" y="2390775"/>
            <a:ext cx="488632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Nikosh"/>
              </a:rPr>
              <a:t>স্প্রেডশিট (Spreadsheet) শব্দের অর্থ ছড়ানো বড় মাপের কাগজ বা পাতা। এটি হিসাব-নিকাশের কম্পিউটার প্রোগ্রাম।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5825" y="3609975"/>
            <a:ext cx="5130641" cy="342900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6A34A"/>
                </a:solidFill>
                <a:latin typeface="Nikosh"/>
              </a:rPr>
              <a:t>প্রথম স্প্রেডশিট সফটওয়্যার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5825" y="4029075"/>
            <a:ext cx="488632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Nikosh"/>
              </a:rPr>
              <a:t>অ্যাপল কম্পিউটারের জন্য তৈরি </a:t>
            </a:r>
            <a:r>
              <a:rPr sz="1500" b="1" i="0" u="none">
                <a:solidFill>
                  <a:srgbClr val="334155"/>
                </a:solidFill>
                <a:latin typeface="Nikosh"/>
              </a:rPr>
              <a:t>ভিসিক্যালক (VisiCalc)</a:t>
            </a:r>
            <a:r>
              <a:rPr sz="1500" b="0" i="0" u="none">
                <a:solidFill>
                  <a:srgbClr val="334155"/>
                </a:solidFill>
                <a:latin typeface="Nikosh"/>
              </a:rPr>
              <a:t> হলো বিশ্বের প্রথম স্প্রেডশিট সফটওয়্যার।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5825" y="5248275"/>
            <a:ext cx="5130641" cy="342900"/>
          </a:xfrm>
          <a:prstGeom prst="rect">
            <a:avLst/>
          </a:prstGeom>
          <a:noFill/>
        </p:spPr>
        <p:txBody>
          <a:bodyPr wrap="square" lIns="34290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D97706"/>
                </a:solidFill>
                <a:latin typeface="Nikosh"/>
              </a:rPr>
              <a:t>জনপ্রিয় সফটওয়্যার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825" y="5667375"/>
            <a:ext cx="488632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Nikosh"/>
              </a:rPr>
              <a:t>মাইক্রোসফ্ট এক্সেল (MS Excel), ওপেন অফিস ক্যালক (OpenOffice Calc) ও কেস্প্রেড (KSpread)।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48400" y="2352675"/>
            <a:ext cx="5334000" cy="1019175"/>
          </a:xfrm>
          <a:prstGeom prst="roundRect">
            <a:avLst>
              <a:gd name="adj" fmla="val 934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3524250"/>
            <a:ext cx="5334000" cy="1019175"/>
          </a:xfrm>
          <a:prstGeom prst="roundRect">
            <a:avLst>
              <a:gd name="adj" fmla="val 934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4695825"/>
            <a:ext cx="5334000" cy="1019175"/>
          </a:xfrm>
          <a:prstGeom prst="roundRect">
            <a:avLst>
              <a:gd name="adj" fmla="val 934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24087"/>
            <a:ext cx="533400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224087"/>
            <a:ext cx="5334000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33400"/>
            <a:ext cx="11068050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পাঠ ২: সফটওয়্যার পরিচিতি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8858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Nikosh"/>
              </a:rPr>
              <a:t>মাইক্রোসফট এক্সেল উইন্ডোর অংশসমূহ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543175"/>
            <a:ext cx="530066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ikosh"/>
              </a:rPr>
              <a:t>১. টাইটেল বার ও অফিস বাটন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905125"/>
            <a:ext cx="50482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Nikosh"/>
              </a:rPr>
              <a:t>ওয়ার্কবুকের নাম এবং প্রধান ফাইল কমান্ডসমূহ থাকে।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3714750"/>
            <a:ext cx="530066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ikosh"/>
              </a:rPr>
              <a:t>২. রিবন ও ফর্মুলা বার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4076700"/>
            <a:ext cx="50482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Nikosh"/>
              </a:rPr>
              <a:t>বিভিন্ন কমান্ডের গুচ্ছ এবং সেলের বিষয়বস্তু প্রদর্শন করে।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38900" y="4886325"/>
            <a:ext cx="530066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ikosh"/>
              </a:rPr>
              <a:t>৩. কলাম, সারি ও সেল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248275"/>
            <a:ext cx="50482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Nikosh"/>
              </a:rPr>
              <a:t>কলাম (A, B, C), সারি (1, 2, 3) এবং তাদের ছেদবিন্দু হলো সেল (A1)।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38475"/>
            <a:ext cx="3505200" cy="1990725"/>
          </a:xfrm>
          <a:prstGeom prst="roundRect">
            <a:avLst>
              <a:gd name="adj" fmla="val 765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909887"/>
            <a:ext cx="3505200" cy="2247900"/>
          </a:xfrm>
          <a:prstGeom prst="roundRect">
            <a:avLst>
              <a:gd name="adj" fmla="val 677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038475"/>
            <a:ext cx="3505200" cy="1990725"/>
          </a:xfrm>
          <a:prstGeom prst="roundRect">
            <a:avLst>
              <a:gd name="adj" fmla="val 765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512" y="3343275"/>
            <a:ext cx="333375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125" y="3214687"/>
            <a:ext cx="28575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5487" y="3343275"/>
            <a:ext cx="428625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33400"/>
            <a:ext cx="11068050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পাঠ ৩: উপযোগিতা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8858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Nikosh"/>
              </a:rPr>
              <a:t>স্প্রেডশিট ব্যবহারের সুবিধা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950" y="3752850"/>
            <a:ext cx="40005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Nikosh"/>
              </a:rPr>
              <a:t>দ্রুত ও নির্ভুল হিসাব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210050"/>
            <a:ext cx="38100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Nikosh"/>
              </a:rPr>
              <a:t>বিপুল পরিমাণ উপাত্ত নিয়ে দ্রুত ও সঠিক গাণিতিক কাজ সম্পন্ন করা যায়।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95750" y="3624262"/>
            <a:ext cx="40005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Nikosh"/>
              </a:rPr>
              <a:t>স্বয়ংক্রিয় ফর্মুলা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91000" y="4081462"/>
            <a:ext cx="38100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Nikosh"/>
              </a:rPr>
              <a:t>একই সূত্র বারবার ব্যবহার করা যায় এবং মান পরিবর্তনের সাথে সাথে উত্তর স্বয়ংক্রিয়ভাবে বদলায়।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29550" y="3752850"/>
            <a:ext cx="40005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Nikosh"/>
              </a:rPr>
              <a:t>গ্রাফ ও চার্ট তৈরি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24800" y="4210050"/>
            <a:ext cx="38100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Nikosh"/>
              </a:rPr>
              <a:t>তথ্য ও ফলাফলকে আকর্ষণীয় চার্ট বা গ্রাফের মাধ্যমে উপস্থাপন করা যায়।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86075"/>
            <a:ext cx="5334000" cy="2295525"/>
          </a:xfrm>
          <a:prstGeom prst="roundRect">
            <a:avLst>
              <a:gd name="adj" fmla="val 6639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886075"/>
            <a:ext cx="5334000" cy="2295525"/>
          </a:xfrm>
          <a:prstGeom prst="roundRect">
            <a:avLst>
              <a:gd name="adj" fmla="val 6639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257550"/>
            <a:ext cx="171450" cy="228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725" y="3257550"/>
            <a:ext cx="209550" cy="22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11068050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পাঠ ৪: ব্যবহারিক কাজ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8858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Nikosh"/>
              </a:rPr>
              <a:t>স্প্রেডশিটে গাণিতিক কাজ (যোগ ও গড়)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3200400"/>
            <a:ext cx="5040630" cy="371475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66534"/>
                </a:solidFill>
                <a:latin typeface="Nikosh"/>
              </a:rPr>
              <a:t>যোগ করার সূত্র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2725" y="3200400"/>
            <a:ext cx="5040630" cy="371475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75985"/>
                </a:solidFill>
                <a:latin typeface="Nikosh"/>
              </a:rPr>
              <a:t>গড় নির্ণয়ের সূত্র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724275"/>
            <a:ext cx="48006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4532D"/>
                </a:solidFill>
                <a:latin typeface="Nikosh"/>
              </a:rPr>
              <a:t>স্বয়ংক্রিয় যোগ:</a:t>
            </a:r>
            <a:r>
              <a:rPr sz="1500" b="0" i="0" u="none">
                <a:solidFill>
                  <a:srgbClr val="14532D"/>
                </a:solidFill>
                <a:latin typeface="Nikosh"/>
              </a:rPr>
              <a:t> AutoSum অপশন ব্যবহার করে।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4143375"/>
            <a:ext cx="48006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4532D"/>
                </a:solidFill>
                <a:latin typeface="Nikosh"/>
              </a:rPr>
              <a:t>ম্যানুয়াল সূত্র: =A1+B1+C1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4562475"/>
            <a:ext cx="48006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4532D"/>
                </a:solidFill>
                <a:latin typeface="Nikosh"/>
              </a:rPr>
              <a:t>ফাংশন ব্যবহার: =SUM(A1:A10)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2725" y="3724275"/>
            <a:ext cx="48006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C4A6E"/>
                </a:solidFill>
                <a:latin typeface="Nikosh"/>
              </a:rPr>
              <a:t>গড় ফাংশন: =AVERAGE(A1:A5)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62725" y="4143375"/>
            <a:ext cx="48006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C4A6E"/>
                </a:solidFill>
                <a:latin typeface="Nikosh"/>
              </a:rPr>
              <a:t>গুণ করার চিহ্ন:</a:t>
            </a:r>
            <a:r>
              <a:rPr sz="1500" b="0" i="0" u="none">
                <a:solidFill>
                  <a:srgbClr val="0C4A6E"/>
                </a:solidFill>
                <a:latin typeface="Nikosh"/>
              </a:rPr>
              <a:t> * (যেমন: =A1*B1)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2725" y="4562475"/>
            <a:ext cx="48006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C4A6E"/>
                </a:solidFill>
                <a:latin typeface="Nikosh"/>
              </a:rPr>
              <a:t>ভাগ করার চিহ্ন:</a:t>
            </a:r>
            <a:r>
              <a:rPr sz="1500" b="0" i="0" u="none">
                <a:solidFill>
                  <a:srgbClr val="0C4A6E"/>
                </a:solidFill>
                <a:latin typeface="Nikosh"/>
              </a:rPr>
              <a:t> / (যেমন: =A1/B1)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495425"/>
            <a:ext cx="10972800" cy="914400"/>
          </a:xfrm>
          <a:prstGeom prst="roundRect">
            <a:avLst>
              <a:gd name="adj" fmla="val 1041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543175"/>
            <a:ext cx="10972800" cy="914400"/>
          </a:xfrm>
          <a:prstGeom prst="roundRect">
            <a:avLst>
              <a:gd name="adj" fmla="val 1041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590925"/>
            <a:ext cx="10972800" cy="914400"/>
          </a:xfrm>
          <a:prstGeom prst="roundRect">
            <a:avLst>
              <a:gd name="adj" fmla="val 1041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638675"/>
            <a:ext cx="10972800" cy="914400"/>
          </a:xfrm>
          <a:prstGeom prst="roundRect">
            <a:avLst>
              <a:gd name="adj" fmla="val 1041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5686425"/>
            <a:ext cx="10972800" cy="914400"/>
          </a:xfrm>
          <a:prstGeom prst="roundRect">
            <a:avLst>
              <a:gd name="adj" fmla="val 1041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068050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অনুশীলনী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71525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Nikosh"/>
              </a:rPr>
              <a:t>অতি সংক্ষিপ্ত প্রশ্ন ও উত্তর (১ - ৫)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1647825"/>
            <a:ext cx="106870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Nikosh"/>
              </a:rPr>
              <a:t>প্রশ্ন ১: স্প্রেডশিট (Spreadsheet) শব্দের অর্থ কী?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198120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উত্তর:</a:t>
            </a:r>
            <a:r>
              <a:rPr sz="1350" b="0" i="0" u="none">
                <a:solidFill>
                  <a:srgbClr val="0284C7"/>
                </a:solidFill>
                <a:latin typeface="Nikosh"/>
              </a:rPr>
              <a:t> ছড়ানো বড় মাপের কাগজ বা পাতা।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" y="2695575"/>
            <a:ext cx="106870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Nikosh"/>
              </a:rPr>
              <a:t>প্রশ্ন ২: বিশ্বের প্রথম স্প্রেডশিট সফটওয়্যার কোনটি?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302895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উত্তর:</a:t>
            </a:r>
            <a:r>
              <a:rPr sz="1350" b="0" i="0" u="none">
                <a:solidFill>
                  <a:srgbClr val="0284C7"/>
                </a:solidFill>
                <a:latin typeface="Nikosh"/>
              </a:rPr>
              <a:t> ভিসিক্যালক (VisiCalc)।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3743325"/>
            <a:ext cx="106870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Nikosh"/>
              </a:rPr>
              <a:t>প্রশ্ন ৩: সেল (Cell) কাকে বলে?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407670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উত্তর:</a:t>
            </a:r>
            <a:r>
              <a:rPr sz="1350" b="0" i="0" u="none">
                <a:solidFill>
                  <a:srgbClr val="0284C7"/>
                </a:solidFill>
                <a:latin typeface="Nikosh"/>
              </a:rPr>
              <a:t> ওয়ার্কশিটের সারি (Row) ও কলামের (Column) পরস্পর ছেদকৃত ঘরকে সেল বলে।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4791075"/>
            <a:ext cx="106870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Nikosh"/>
              </a:rPr>
              <a:t>প্রশ্ন ৪: কলাম এবং সারি কীভাবে চিহ্নিত করা হয়?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" y="512445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উত্তর:</a:t>
            </a:r>
            <a:r>
              <a:rPr sz="1350" b="0" i="0" u="none">
                <a:solidFill>
                  <a:srgbClr val="0284C7"/>
                </a:solidFill>
                <a:latin typeface="Nikosh"/>
              </a:rPr>
              <a:t> কলাম চিহ্নিত করা হয় ইংরেজি বর্ণ (A, B, C) দিয়ে এবং সারি চিহ্নিত করা হয় সংখ্যা (1, 2, 3) দিয়ে।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" y="5838825"/>
            <a:ext cx="106870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Nikosh"/>
              </a:rPr>
              <a:t>প্রশ্ন ৫: ওয়ার্কবুক (Workbook) কী?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617220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উত্তর:</a:t>
            </a:r>
            <a:r>
              <a:rPr sz="1350" b="0" i="0" u="none">
                <a:solidFill>
                  <a:srgbClr val="0284C7"/>
                </a:solidFill>
                <a:latin typeface="Nikosh"/>
              </a:rPr>
              <a:t> একাধিক ওয়ার্কশিটের সমষ্টিকে একত্রে ওয়ার্কবুক বলা হয়।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495425"/>
            <a:ext cx="10972800" cy="914400"/>
          </a:xfrm>
          <a:prstGeom prst="roundRect">
            <a:avLst>
              <a:gd name="adj" fmla="val 1041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543175"/>
            <a:ext cx="10972800" cy="914400"/>
          </a:xfrm>
          <a:prstGeom prst="roundRect">
            <a:avLst>
              <a:gd name="adj" fmla="val 1041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590925"/>
            <a:ext cx="10972800" cy="914400"/>
          </a:xfrm>
          <a:prstGeom prst="roundRect">
            <a:avLst>
              <a:gd name="adj" fmla="val 1041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638675"/>
            <a:ext cx="10972800" cy="914400"/>
          </a:xfrm>
          <a:prstGeom prst="roundRect">
            <a:avLst>
              <a:gd name="adj" fmla="val 1041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5686425"/>
            <a:ext cx="10972800" cy="914400"/>
          </a:xfrm>
          <a:prstGeom prst="roundRect">
            <a:avLst>
              <a:gd name="adj" fmla="val 1041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068050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অনুশীলনী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71525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Nikosh"/>
              </a:rPr>
              <a:t>অতি সংক্ষিপ্ত প্রশ্ন ও উত্তর (৬ - ১০)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1647825"/>
            <a:ext cx="106870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Nikosh"/>
              </a:rPr>
              <a:t>প্রশ্ন ৬: এক্সেল সূত্রে কোনো কাজ শুরুর পূর্বে কোন চিহ্ন দিতে হয়?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198120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উত্তর:</a:t>
            </a:r>
            <a:r>
              <a:rPr sz="1350" b="0" i="0" u="none">
                <a:solidFill>
                  <a:srgbClr val="0284C7"/>
                </a:solidFill>
                <a:latin typeface="Nikosh"/>
              </a:rPr>
              <a:t> সমান চিহ্ন ( = )।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" y="2695575"/>
            <a:ext cx="106870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Nikosh"/>
              </a:rPr>
              <a:t>প্রশ্ন ৭: সেলের বিষয়বস্তু বা কন্টেন্ট কোথায় প্রদর্শিত হয়?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302895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উত্তর:</a:t>
            </a:r>
            <a:r>
              <a:rPr sz="1350" b="0" i="0" u="none">
                <a:solidFill>
                  <a:srgbClr val="0284C7"/>
                </a:solidFill>
                <a:latin typeface="Nikosh"/>
              </a:rPr>
              <a:t> ফর্মুলা বারে (Formula Bar)।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3743325"/>
            <a:ext cx="106870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Nikosh"/>
              </a:rPr>
              <a:t>প্রশ্ন ৮: রিবন (Ribbon) কী?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407670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উত্তর:</a:t>
            </a:r>
            <a:r>
              <a:rPr sz="1350" b="0" i="0" u="none">
                <a:solidFill>
                  <a:srgbClr val="0284C7"/>
                </a:solidFill>
                <a:latin typeface="Nikosh"/>
              </a:rPr>
              <a:t> মাইক্রোসফট এক্সেলে বিভিন্ন মেনু ও কমান্ডের গুচ্ছকে রিবন বলা হয়।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4791075"/>
            <a:ext cx="106870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Nikosh"/>
              </a:rPr>
              <a:t>প্রশ্ন ৯: এক্সেল ২০০৭-এর বাম পাশের ওপরের গোল বাটনটিকে কী বলা হয়?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" y="512445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উত্তর:</a:t>
            </a:r>
            <a:r>
              <a:rPr sz="1350" b="0" i="0" u="none">
                <a:solidFill>
                  <a:srgbClr val="0284C7"/>
                </a:solidFill>
                <a:latin typeface="Nikosh"/>
              </a:rPr>
              <a:t> অফিস বাটন (Office Button)।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" y="5838825"/>
            <a:ext cx="106870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Nikosh"/>
              </a:rPr>
              <a:t>প্রশ্ন ১০: স্কুলে ফলাফলের গ্রেড পয়েন্ট নির্ণয়ে কোনটি ব্যবহার করা হয়?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617220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উত্তর:</a:t>
            </a:r>
            <a:r>
              <a:rPr sz="1350" b="0" i="0" u="none">
                <a:solidFill>
                  <a:srgbClr val="0284C7"/>
                </a:solidFill>
                <a:latin typeface="Nikosh"/>
              </a:rPr>
              <a:t> স্প্রেডশিট সফটওয়্যার।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485900"/>
            <a:ext cx="10972800" cy="866775"/>
          </a:xfrm>
          <a:prstGeom prst="roundRect">
            <a:avLst>
              <a:gd name="adj" fmla="val 109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466975"/>
            <a:ext cx="10972800" cy="866775"/>
          </a:xfrm>
          <a:prstGeom prst="roundRect">
            <a:avLst>
              <a:gd name="adj" fmla="val 109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448050"/>
            <a:ext cx="10972800" cy="866775"/>
          </a:xfrm>
          <a:prstGeom prst="roundRect">
            <a:avLst>
              <a:gd name="adj" fmla="val 109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429125"/>
            <a:ext cx="10972800" cy="866775"/>
          </a:xfrm>
          <a:prstGeom prst="roundRect">
            <a:avLst>
              <a:gd name="adj" fmla="val 109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5410200"/>
            <a:ext cx="10972800" cy="962025"/>
          </a:xfrm>
          <a:prstGeom prst="roundRect">
            <a:avLst>
              <a:gd name="adj" fmla="val 99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068050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মূল্যায়ন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71525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Nikosh"/>
              </a:rPr>
              <a:t>নৈর্ব্যক্তিক প্রশ্নাবলী (১ - ৫)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161925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ikosh"/>
              </a:rPr>
              <a:t>১. প্রথম স্প্রেডশিট সফটওয়্যার কোনটি?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1952625"/>
            <a:ext cx="10687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Nikosh"/>
              </a:rPr>
              <a:t>(ক) এমএস এক্সেল   (খ) ভিসিক্যালক   (গ) কেস্প্রেড   (ঘ) ওপেন অফিস    </a:t>
            </a:r>
            <a:r>
              <a:rPr sz="1275" b="1" i="0" u="none">
                <a:solidFill>
                  <a:srgbClr val="16A34A"/>
                </a:solidFill>
                <a:latin typeface="Nikosh"/>
              </a:rPr>
              <a:t>[সঠিক: খ]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" y="2600325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ikosh"/>
              </a:rPr>
              <a:t>২. ওয়ার্কবুকে কলাম কীভাবে প্রকাশ করা হয়?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2933700"/>
            <a:ext cx="10687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Nikosh"/>
              </a:rPr>
              <a:t>(ক) 1, 2, 3...   (খ) A, B, C...   (গ) i, ii, iii...   (ঘ) α, β, γ...    </a:t>
            </a:r>
            <a:r>
              <a:rPr sz="1275" b="1" i="0" u="none">
                <a:solidFill>
                  <a:srgbClr val="16A34A"/>
                </a:solidFill>
                <a:latin typeface="Nikosh"/>
              </a:rPr>
              <a:t>[সঠিক: খ]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358140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ikosh"/>
              </a:rPr>
              <a:t>৩. স্প্রেডশিটে ভাগ করার জন্য ব্যবহৃত চিহ্ন কোনটি?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3914775"/>
            <a:ext cx="10687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Nikosh"/>
              </a:rPr>
              <a:t>(ক) ÷   (খ) *   (গ) /   (ঘ) \    </a:t>
            </a:r>
            <a:r>
              <a:rPr sz="1275" b="1" i="0" u="none">
                <a:solidFill>
                  <a:srgbClr val="16A34A"/>
                </a:solidFill>
                <a:latin typeface="Nikosh"/>
              </a:rPr>
              <a:t>[সঠিক: গ]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4562475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ikosh"/>
              </a:rPr>
              <a:t>৪. সেলের অবস্থান কোথায় প্রদর্শিত হয়?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" y="4895850"/>
            <a:ext cx="10687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Nikosh"/>
              </a:rPr>
              <a:t>(ক) স্ট্যাটাস বার   (খ) নেম বক্স / ফর্মুলা বার   (গ) টাইটেল বার   (ঘ) শিট ট্যাব    </a:t>
            </a:r>
            <a:r>
              <a:rPr sz="1275" b="1" i="0" u="none">
                <a:solidFill>
                  <a:srgbClr val="16A34A"/>
                </a:solidFill>
                <a:latin typeface="Nikosh"/>
              </a:rPr>
              <a:t>[সঠিক: খ]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" y="554355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ikosh"/>
              </a:rPr>
              <a:t>৫. গড় নির্ণয় করার সঠিক ফাংশন কোনটি?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5876925"/>
            <a:ext cx="106870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Nikosh"/>
              </a:rPr>
              <a:t>(ক) =SUM()   (খ) =AVERAGE()   (ဂ) =TOTAL()   (ঘ) =COUNT()    </a:t>
            </a:r>
            <a:r>
              <a:rPr sz="1275" b="1" i="0" u="none">
                <a:solidFill>
                  <a:srgbClr val="16A34A"/>
                </a:solidFill>
                <a:latin typeface="Nikosh"/>
              </a:rPr>
              <a:t>[সঠিক: খ]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533525"/>
            <a:ext cx="10972800" cy="866775"/>
          </a:xfrm>
          <a:prstGeom prst="roundRect">
            <a:avLst>
              <a:gd name="adj" fmla="val 109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514600"/>
            <a:ext cx="10972800" cy="866775"/>
          </a:xfrm>
          <a:prstGeom prst="roundRect">
            <a:avLst>
              <a:gd name="adj" fmla="val 109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495675"/>
            <a:ext cx="10972800" cy="866775"/>
          </a:xfrm>
          <a:prstGeom prst="roundRect">
            <a:avLst>
              <a:gd name="adj" fmla="val 109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476750"/>
            <a:ext cx="10972800" cy="866775"/>
          </a:xfrm>
          <a:prstGeom prst="roundRect">
            <a:avLst>
              <a:gd name="adj" fmla="val 109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5457825"/>
            <a:ext cx="10972800" cy="866775"/>
          </a:xfrm>
          <a:prstGeom prst="roundRect">
            <a:avLst>
              <a:gd name="adj" fmla="val 109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068050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Nikosh"/>
              </a:rPr>
              <a:t>মূল্যায়ন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71525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Nikosh"/>
              </a:rPr>
              <a:t>নৈর্ব্যক্তিক প্রশ্নাবলী (৬ - ১০)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1666875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ikosh"/>
              </a:rPr>
              <a:t>৬. ওয়ার্কশিটে সারি (Row) ও কলামের ছেদবিন্দুকে কী বলে?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2000250"/>
            <a:ext cx="10687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Nikosh"/>
              </a:rPr>
              <a:t>(ক) বক্স   (খ) টেবল   (গ) সেল   (ঘ) রিবন    </a:t>
            </a:r>
            <a:r>
              <a:rPr sz="1275" b="1" i="0" u="none">
                <a:solidFill>
                  <a:srgbClr val="16A34A"/>
                </a:solidFill>
                <a:latin typeface="Nikosh"/>
              </a:rPr>
              <a:t>[সঠিক: গ]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" y="264795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ikosh"/>
              </a:rPr>
              <a:t>৭. স্প্রেডশিটে গুণ করার জন্য কোনটি ব্যবহৃত হয়?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2981325"/>
            <a:ext cx="10687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Nikosh"/>
              </a:rPr>
              <a:t>(ক) ×   (খ) *   (গ) .   (ঘ) ^    </a:t>
            </a:r>
            <a:r>
              <a:rPr sz="1275" b="1" i="0" u="none">
                <a:solidFill>
                  <a:srgbClr val="16A34A"/>
                </a:solidFill>
                <a:latin typeface="Nikosh"/>
              </a:rPr>
              <a:t>[সঠিক: খ]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3629025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ikosh"/>
              </a:rPr>
              <a:t>৮. একটি ওয়ার্কবুকে একাধিক কী থাকে?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3962400"/>
            <a:ext cx="10687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Nikosh"/>
              </a:rPr>
              <a:t>(ক) ফাইল   (খ) ওয়ার্কশিট   (গ) ড্রাইভ   (ঘ) সফটওয়্যার    </a:t>
            </a:r>
            <a:r>
              <a:rPr sz="1275" b="1" i="0" u="none">
                <a:solidFill>
                  <a:srgbClr val="16A34A"/>
                </a:solidFill>
                <a:latin typeface="Nikosh"/>
              </a:rPr>
              <a:t>[সঠিক: খ]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4610100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ikosh"/>
              </a:rPr>
              <a:t>৯. নিচের কোনটি স্প্রেডশিট ব্যবহারের ক্ষেত্র নয়?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" y="4943475"/>
            <a:ext cx="10687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Nikosh"/>
              </a:rPr>
              <a:t>(ক) বাজেট তৈরি   (খ) ফলাফল প্রস্তুত   (গ) ভিডিও এডিটিং   (ঘ) বেতন হিসাব    </a:t>
            </a:r>
            <a:r>
              <a:rPr sz="1275" b="1" i="0" u="none">
                <a:solidFill>
                  <a:srgbClr val="16A34A"/>
                </a:solidFill>
                <a:latin typeface="Nikosh"/>
              </a:rPr>
              <a:t>[সঠিক: গ]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" y="5591175"/>
            <a:ext cx="10687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ikosh"/>
              </a:rPr>
              <a:t>১০. এক্সেল সূত্রে সংকেত বা ফর্মুলা ব্যবহারের বড় সুবিধা কোনটি?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5924550"/>
            <a:ext cx="10687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Nikosh"/>
              </a:rPr>
              <a:t>(ক) স্থান বেশি লাগে   (খ) স্বয়ংক্রিয় হিসাব হয়   (গ) সময় বেশি লাগে   (ঘ) প্রিন্ট হয় না    </a:t>
            </a:r>
            <a:r>
              <a:rPr sz="1275" b="1" i="0" u="none">
                <a:solidFill>
                  <a:srgbClr val="16A34A"/>
                </a:solidFill>
                <a:latin typeface="Nikosh"/>
              </a:rPr>
              <a:t>[সঠিক: খ]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762125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64633" y="2600325"/>
            <a:ext cx="1862732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FFFFFF"/>
                </a:solidFill>
                <a:latin typeface="Nikosh"/>
              </a:rPr>
              <a:t>ধন্যবাদ!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6468" y="3495675"/>
            <a:ext cx="773906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>
                <a:solidFill>
                  <a:srgbClr val="CBD5E1"/>
                </a:solidFill>
                <a:latin typeface="Nikosh"/>
              </a:rPr>
              <a:t>আজকের পাঠ সম্পর্কিত কোনো প্রশ্ন থাকলে নিঃসংকোচে জিজ্ঞাসা করতে পারো।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933</Words>
  <Application>Microsoft Office PowerPoint</Application>
  <PresentationFormat>Widescreen</PresentationFormat>
  <Paragraphs>89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Nikosh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ACER</cp:lastModifiedBy>
  <cp:revision>3</cp:revision>
  <dcterms:created xsi:type="dcterms:W3CDTF">2013-01-27T09:14:16Z</dcterms:created>
  <dcterms:modified xsi:type="dcterms:W3CDTF">2026-10-05T07:05:20Z</dcterms:modified>
  <cp:category/>
</cp:coreProperties>
</file>