
<file path=[Content_Types].xml><?xml version="1.0" encoding="utf-8"?>
<Types xmlns="http://schemas.openxmlformats.org/package/2006/content-types">
  <Default Extension="jfif" ContentType="image/j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371" r:id="rId4"/>
    <p:sldId id="346" r:id="rId5"/>
    <p:sldId id="373" r:id="rId6"/>
    <p:sldId id="348" r:id="rId7"/>
    <p:sldId id="372" r:id="rId8"/>
    <p:sldId id="374" r:id="rId9"/>
    <p:sldId id="379" r:id="rId10"/>
    <p:sldId id="377" r:id="rId11"/>
    <p:sldId id="376" r:id="rId12"/>
    <p:sldId id="378" r:id="rId13"/>
    <p:sldId id="380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21" r:id="rId23"/>
    <p:sldId id="394" r:id="rId24"/>
    <p:sldId id="393" r:id="rId25"/>
    <p:sldId id="286" r:id="rId26"/>
    <p:sldId id="391" r:id="rId27"/>
    <p:sldId id="290" r:id="rId28"/>
    <p:sldId id="39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9900"/>
    <a:srgbClr val="00CC00"/>
    <a:srgbClr val="FF00FF"/>
    <a:srgbClr val="CC0099"/>
    <a:srgbClr val="00FF00"/>
    <a:srgbClr val="FF3399"/>
    <a:srgbClr val="FF3300"/>
    <a:srgbClr val="FF7C8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96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216" y="4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D69A0-106A-436B-A76C-ABF5BB8FB4B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F89A6-F872-4F70-BB32-FFD6F365C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3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1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8823489" y="6567586"/>
            <a:ext cx="3198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Wide Latin" panose="020A0A07050505020404" pitchFamily="18" charset="0"/>
              </a:rPr>
              <a:t>SAMIR BISWAS</a:t>
            </a:r>
            <a:endParaRPr lang="en-US" sz="1600" dirty="0">
              <a:latin typeface="Wide Latin" panose="020A0A070505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84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1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00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9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43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9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95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6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699"/>
            </a:avLst>
          </a:prstGeom>
          <a:solidFill>
            <a:srgbClr val="00B050"/>
          </a:solidFill>
          <a:ln w="19050">
            <a:solidFill>
              <a:schemeClr val="accent6"/>
            </a:solidFill>
            <a:prstDash val="dash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80963" y="61913"/>
            <a:ext cx="12030075" cy="6710362"/>
          </a:xfrm>
          <a:prstGeom prst="frame">
            <a:avLst>
              <a:gd name="adj1" fmla="val 484"/>
            </a:avLst>
          </a:prstGeom>
          <a:blipFill>
            <a:blip r:embed="rId13"/>
            <a:stretch>
              <a:fillRect/>
            </a:stretch>
          </a:blipFill>
          <a:ln w="22225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137102" y="121921"/>
            <a:ext cx="11916786" cy="6590948"/>
          </a:xfrm>
          <a:prstGeom prst="frame">
            <a:avLst>
              <a:gd name="adj1" fmla="val 693"/>
            </a:avLst>
          </a:prstGeom>
          <a:solidFill>
            <a:srgbClr val="D60093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95465" y="6257109"/>
            <a:ext cx="11821304" cy="389802"/>
            <a:chOff x="1008452" y="3873025"/>
            <a:chExt cx="11546831" cy="481584"/>
          </a:xfrm>
        </p:grpSpPr>
        <p:grpSp>
          <p:nvGrpSpPr>
            <p:cNvPr id="11" name="Group 10"/>
            <p:cNvGrpSpPr/>
            <p:nvPr/>
          </p:nvGrpSpPr>
          <p:grpSpPr>
            <a:xfrm>
              <a:off x="1008452" y="3873025"/>
              <a:ext cx="4047267" cy="481584"/>
              <a:chOff x="1008452" y="3873025"/>
              <a:chExt cx="4047267" cy="48158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4962143" y="3873025"/>
              <a:ext cx="4047267" cy="481584"/>
              <a:chOff x="1008452" y="3873025"/>
              <a:chExt cx="4047267" cy="481584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8508016" y="3873025"/>
              <a:ext cx="4047267" cy="481584"/>
              <a:chOff x="1008452" y="3873025"/>
              <a:chExt cx="4047267" cy="48158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8475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svg"/><Relationship Id="rId3" Type="http://schemas.openxmlformats.org/officeDocument/2006/relationships/image" Target="../media/image80.svg"/><Relationship Id="rId17" Type="http://schemas.microsoft.com/office/2007/relationships/hdphoto" Target="../media/hdphoto1.wdp"/><Relationship Id="rId2" Type="http://schemas.openxmlformats.org/officeDocument/2006/relationships/image" Target="../media/image6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88.svg"/><Relationship Id="rId15" Type="http://schemas.openxmlformats.org/officeDocument/2006/relationships/image" Target="../media/image70.svg"/><Relationship Id="rId4" Type="http://schemas.openxmlformats.org/officeDocument/2006/relationships/image" Target="../media/image7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17" Type="http://schemas.openxmlformats.org/officeDocument/2006/relationships/image" Target="../media/image15.png"/><Relationship Id="rId2" Type="http://schemas.openxmlformats.org/officeDocument/2006/relationships/image" Target="../media/image8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4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6.wdp"/><Relationship Id="rId7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microsoft.com/office/2007/relationships/hdphoto" Target="../media/hdphoto7.wdp"/><Relationship Id="rId10" Type="http://schemas.openxmlformats.org/officeDocument/2006/relationships/image" Target="../media/image33.jpg"/><Relationship Id="rId4" Type="http://schemas.openxmlformats.org/officeDocument/2006/relationships/image" Target="../media/image32.png"/><Relationship Id="rId9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1" y="217144"/>
            <a:ext cx="11763129" cy="6384824"/>
          </a:xfrm>
          <a:prstGeom prst="rect">
            <a:avLst/>
          </a:prstGeom>
        </p:spPr>
      </p:pic>
      <p:sp>
        <p:nvSpPr>
          <p:cNvPr id="34" name="TextBox 4">
            <a:extLst>
              <a:ext uri="{FF2B5EF4-FFF2-40B4-BE49-F238E27FC236}">
                <a16:creationId xmlns:a16="http://schemas.microsoft.com/office/drawing/2014/main" id="{A6F1E15F-5DE5-49A6-8072-4CCF652C8778}"/>
              </a:ext>
            </a:extLst>
          </p:cNvPr>
          <p:cNvSpPr txBox="1"/>
          <p:nvPr/>
        </p:nvSpPr>
        <p:spPr>
          <a:xfrm>
            <a:off x="1779075" y="498829"/>
            <a:ext cx="8971656" cy="1446550"/>
          </a:xfrm>
          <a:prstGeom prst="rect">
            <a:avLst/>
          </a:prstGeom>
          <a:noFill/>
          <a:effectLst>
            <a:softEdge rad="5334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ln w="6600">
                  <a:solidFill>
                    <a:srgbClr val="FF3399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         TimesNew Roman"/>
              </a:rPr>
              <a:t>Welcome to all in my multimedia class “English For Today”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2185" flipH="1">
            <a:off x="257797" y="4022207"/>
            <a:ext cx="1985640" cy="164363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9194" y="4650860"/>
            <a:ext cx="2260670" cy="13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6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0.05079 -0.3090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1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/>
          <p:cNvSpPr/>
          <p:nvPr/>
        </p:nvSpPr>
        <p:spPr>
          <a:xfrm>
            <a:off x="263951" y="857477"/>
            <a:ext cx="5517267" cy="3441146"/>
          </a:xfrm>
          <a:custGeom>
            <a:avLst/>
            <a:gdLst/>
            <a:ahLst/>
            <a:cxnLst/>
            <a:rect l="l" t="t" r="r" b="b"/>
            <a:pathLst>
              <a:path w="8610196" h="5771420">
                <a:moveTo>
                  <a:pt x="0" y="0"/>
                </a:moveTo>
                <a:lnTo>
                  <a:pt x="8610196" y="0"/>
                </a:lnTo>
                <a:lnTo>
                  <a:pt x="8610196" y="5771420"/>
                </a:lnTo>
                <a:lnTo>
                  <a:pt x="0" y="5771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226" r="-226"/>
            </a:stretch>
          </a:blipFill>
        </p:spPr>
      </p:sp>
      <p:sp>
        <p:nvSpPr>
          <p:cNvPr id="13" name="TextBox 4"/>
          <p:cNvSpPr txBox="1"/>
          <p:nvPr/>
        </p:nvSpPr>
        <p:spPr>
          <a:xfrm>
            <a:off x="605795" y="152618"/>
            <a:ext cx="395637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spc="-156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Teacher’s Identity</a:t>
            </a:r>
            <a:endParaRPr lang="en-US" sz="4000" b="1" spc="-156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sp>
        <p:nvSpPr>
          <p:cNvPr id="22" name="TextBox 9"/>
          <p:cNvSpPr txBox="1"/>
          <p:nvPr/>
        </p:nvSpPr>
        <p:spPr>
          <a:xfrm>
            <a:off x="499621" y="1170847"/>
            <a:ext cx="499620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200" spc="-89" dirty="0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Samir Biswas</a:t>
            </a:r>
          </a:p>
          <a:p>
            <a:pPr algn="ctr">
              <a:spcBef>
                <a:spcPct val="0"/>
              </a:spcBef>
            </a:pPr>
            <a:r>
              <a:rPr lang="en-US" sz="3200" spc="-89" dirty="0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Assistant Teacher</a:t>
            </a:r>
          </a:p>
          <a:p>
            <a:pPr algn="ctr">
              <a:spcBef>
                <a:spcPct val="0"/>
              </a:spcBef>
            </a:pPr>
            <a:r>
              <a:rPr lang="en-US" sz="3200" spc="-89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Shaheberchar</a:t>
            </a:r>
            <a:r>
              <a:rPr lang="en-US" sz="3200" spc="-89" dirty="0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 Govt. Primary School</a:t>
            </a:r>
          </a:p>
          <a:p>
            <a:pPr algn="ctr">
              <a:spcBef>
                <a:spcPct val="0"/>
              </a:spcBef>
            </a:pPr>
            <a:r>
              <a:rPr lang="en-US" sz="3200" spc="-89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Kashiani</a:t>
            </a:r>
            <a:r>
              <a:rPr lang="en-US" sz="3200" spc="-89" dirty="0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, </a:t>
            </a:r>
            <a:r>
              <a:rPr lang="en-US" sz="3200" spc="-89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KG Primary Penmanship"/>
                <a:cs typeface="Times New Roman" panose="02020603050405020304" pitchFamily="18" charset="0"/>
                <a:sym typeface="KG Primary Penmanship"/>
              </a:rPr>
              <a:t>Gopalganj</a:t>
            </a:r>
            <a:endParaRPr lang="en-US" sz="3200" spc="-89" dirty="0">
              <a:solidFill>
                <a:srgbClr val="FFFFFF"/>
              </a:solidFill>
              <a:latin typeface="Times New Roman" panose="02020603050405020304" pitchFamily="18" charset="0"/>
              <a:ea typeface="KG Primary Penmanship"/>
              <a:cs typeface="Times New Roman" panose="02020603050405020304" pitchFamily="18" charset="0"/>
              <a:sym typeface="KG Primary Penmanship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2240439" y="3677713"/>
            <a:ext cx="1017786" cy="2940536"/>
          </a:xfrm>
          <a:custGeom>
            <a:avLst/>
            <a:gdLst/>
            <a:ahLst/>
            <a:cxnLst/>
            <a:rect l="l" t="t" r="r" b="b"/>
            <a:pathLst>
              <a:path w="2147177" h="4114800">
                <a:moveTo>
                  <a:pt x="0" y="0"/>
                </a:moveTo>
                <a:lnTo>
                  <a:pt x="2147177" y="0"/>
                </a:lnTo>
                <a:lnTo>
                  <a:pt x="21471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11"/>
          <p:cNvSpPr/>
          <p:nvPr/>
        </p:nvSpPr>
        <p:spPr>
          <a:xfrm>
            <a:off x="5976815" y="3677713"/>
            <a:ext cx="1502731" cy="2806403"/>
          </a:xfrm>
          <a:custGeom>
            <a:avLst/>
            <a:gdLst/>
            <a:ahLst/>
            <a:cxnLst/>
            <a:rect l="l" t="t" r="r" b="b"/>
            <a:pathLst>
              <a:path w="3170242" h="3927102">
                <a:moveTo>
                  <a:pt x="0" y="0"/>
                </a:moveTo>
                <a:lnTo>
                  <a:pt x="3170242" y="0"/>
                </a:lnTo>
                <a:lnTo>
                  <a:pt x="3170242" y="3927102"/>
                </a:lnTo>
                <a:lnTo>
                  <a:pt x="0" y="3927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12"/>
          <p:cNvSpPr/>
          <p:nvPr/>
        </p:nvSpPr>
        <p:spPr>
          <a:xfrm flipH="1">
            <a:off x="11529537" y="5276142"/>
            <a:ext cx="536151" cy="1124658"/>
          </a:xfrm>
          <a:custGeom>
            <a:avLst/>
            <a:gdLst/>
            <a:ahLst/>
            <a:cxnLst/>
            <a:rect l="l" t="t" r="r" b="b"/>
            <a:pathLst>
              <a:path w="2470837" h="3440406">
                <a:moveTo>
                  <a:pt x="2470837" y="0"/>
                </a:moveTo>
                <a:lnTo>
                  <a:pt x="0" y="0"/>
                </a:lnTo>
                <a:lnTo>
                  <a:pt x="0" y="3440406"/>
                </a:lnTo>
                <a:lnTo>
                  <a:pt x="2470837" y="3440406"/>
                </a:lnTo>
                <a:lnTo>
                  <a:pt x="247083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39614" y="5276142"/>
            <a:ext cx="536151" cy="1124658"/>
          </a:xfrm>
          <a:custGeom>
            <a:avLst/>
            <a:gdLst/>
            <a:ahLst/>
            <a:cxnLst/>
            <a:rect l="l" t="t" r="r" b="b"/>
            <a:pathLst>
              <a:path w="2470837" h="3440406">
                <a:moveTo>
                  <a:pt x="2470837" y="0"/>
                </a:moveTo>
                <a:lnTo>
                  <a:pt x="0" y="0"/>
                </a:lnTo>
                <a:lnTo>
                  <a:pt x="0" y="3440406"/>
                </a:lnTo>
                <a:lnTo>
                  <a:pt x="2470837" y="3440406"/>
                </a:lnTo>
                <a:lnTo>
                  <a:pt x="247083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36" r="6272" b="30035"/>
          <a:stretch/>
        </p:blipFill>
        <p:spPr>
          <a:xfrm>
            <a:off x="8032125" y="650450"/>
            <a:ext cx="3497412" cy="4515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41418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A6F1E15F-5DE5-49A6-8072-4CCF652C8778}"/>
              </a:ext>
            </a:extLst>
          </p:cNvPr>
          <p:cNvSpPr txBox="1"/>
          <p:nvPr/>
        </p:nvSpPr>
        <p:spPr>
          <a:xfrm>
            <a:off x="6265663" y="490902"/>
            <a:ext cx="5199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Subject’s Identity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8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228"/>
          <a:stretch/>
        </p:blipFill>
        <p:spPr>
          <a:xfrm>
            <a:off x="6966926" y="4740324"/>
            <a:ext cx="4684604" cy="180095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68974" y="351984"/>
            <a:ext cx="5765042" cy="5755340"/>
            <a:chOff x="675042" y="441630"/>
            <a:chExt cx="5765042" cy="575534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675042" y="2360077"/>
              <a:ext cx="2292780" cy="191844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4147304" y="2270431"/>
              <a:ext cx="2292780" cy="191844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2461754" y="441630"/>
              <a:ext cx="2292780" cy="191844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2361521" y="4278523"/>
              <a:ext cx="2292780" cy="1918447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5934016" y="1446062"/>
            <a:ext cx="6052008" cy="30469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Class: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endParaRPr lang="bn-IN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Unit- 6, Lesson- 2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Topic- Steps Of Washing Hands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Time: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40 Minute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Date: 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05.10.2026</a:t>
            </a:r>
            <a:endParaRPr lang="en-GB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739" y="1467066"/>
            <a:ext cx="2610208" cy="3435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882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88821" y="173903"/>
            <a:ext cx="4964821" cy="769441"/>
          </a:xfrm>
          <a:prstGeom prst="rect">
            <a:avLst/>
          </a:prstGeom>
          <a:solidFill>
            <a:schemeClr val="tx2"/>
          </a:solidFill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380" y="1212423"/>
            <a:ext cx="11696808" cy="280076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Learn and write the English names of hand-washing items (water, soap, tap, towel </a:t>
            </a:r>
            <a:r>
              <a:rPr lang="en-US" sz="44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4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Understand the importance of keeping hands clean to stay safe from germs.</a:t>
            </a:r>
          </a:p>
        </p:txBody>
      </p:sp>
    </p:spTree>
    <p:extLst>
      <p:ext uri="{BB962C8B-B14F-4D97-AF65-F5344CB8AC3E}">
        <p14:creationId xmlns:p14="http://schemas.microsoft.com/office/powerpoint/2010/main" val="520420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140928" y="4618361"/>
            <a:ext cx="8804350" cy="76944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 we use to wash our hands?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402" y="267240"/>
            <a:ext cx="6303538" cy="420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140928" y="5503632"/>
            <a:ext cx="8804350" cy="76944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Why do we wash our hands?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64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4" grpId="0" animBg="1"/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>
          <a:xfrm>
            <a:off x="2007910" y="2450970"/>
            <a:ext cx="3685879" cy="3780148"/>
          </a:xfrm>
          <a:custGeom>
            <a:avLst/>
            <a:gdLst/>
            <a:ahLst/>
            <a:cxnLst/>
            <a:rect l="l" t="t" r="r" b="b"/>
            <a:pathLst>
              <a:path w="3321766" h="4114800">
                <a:moveTo>
                  <a:pt x="0" y="0"/>
                </a:moveTo>
                <a:lnTo>
                  <a:pt x="3321766" y="0"/>
                </a:lnTo>
                <a:lnTo>
                  <a:pt x="33217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2"/>
          <p:cNvGrpSpPr/>
          <p:nvPr/>
        </p:nvGrpSpPr>
        <p:grpSpPr>
          <a:xfrm>
            <a:off x="278091" y="209300"/>
            <a:ext cx="7037108" cy="1855170"/>
            <a:chOff x="278091" y="209300"/>
            <a:chExt cx="7037108" cy="1855170"/>
          </a:xfrm>
        </p:grpSpPr>
        <p:sp>
          <p:nvSpPr>
            <p:cNvPr id="8" name="Freeform 2"/>
            <p:cNvSpPr/>
            <p:nvPr/>
          </p:nvSpPr>
          <p:spPr>
            <a:xfrm>
              <a:off x="278091" y="209300"/>
              <a:ext cx="7037108" cy="1855170"/>
            </a:xfrm>
            <a:custGeom>
              <a:avLst/>
              <a:gdLst/>
              <a:ahLst/>
              <a:cxnLst/>
              <a:rect l="l" t="t" r="r" b="b"/>
              <a:pathLst>
                <a:path w="8610196" h="5771420">
                  <a:moveTo>
                    <a:pt x="0" y="0"/>
                  </a:moveTo>
                  <a:lnTo>
                    <a:pt x="8610196" y="0"/>
                  </a:lnTo>
                  <a:lnTo>
                    <a:pt x="8610196" y="5771420"/>
                  </a:lnTo>
                  <a:lnTo>
                    <a:pt x="0" y="5771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 l="-226" r="-226"/>
              </a:stretch>
            </a:blipFill>
          </p:spPr>
        </p:sp>
        <p:sp>
          <p:nvSpPr>
            <p:cNvPr id="9" name="TextBox 8"/>
            <p:cNvSpPr txBox="1"/>
            <p:nvPr/>
          </p:nvSpPr>
          <p:spPr>
            <a:xfrm>
              <a:off x="377072" y="293568"/>
              <a:ext cx="68391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spc="-179" dirty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Our today’s </a:t>
              </a:r>
              <a:r>
                <a:rPr lang="en-US" sz="4800" b="1" spc="-179" dirty="0" err="1" smtClean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Lession</a:t>
              </a:r>
              <a:r>
                <a:rPr lang="en-US" sz="4800" b="1" spc="-179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 </a:t>
              </a:r>
              <a:r>
                <a:rPr lang="en-US" sz="4800" b="1" spc="-179" dirty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is </a:t>
              </a:r>
              <a:endParaRPr lang="en-US" sz="4800" b="1" spc="-179" dirty="0" smtClean="0">
                <a:solidFill>
                  <a:srgbClr val="FFFFFF"/>
                </a:solidFill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endParaRPr>
            </a:p>
            <a:p>
              <a:pPr algn="ctr"/>
              <a:r>
                <a:rPr lang="en-US" sz="4800" b="1" spc="-179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‘Steps Of Washing Hands’</a:t>
              </a:r>
              <a:endParaRPr lang="en-US" sz="4800" b="1" spc="-179" dirty="0">
                <a:solidFill>
                  <a:srgbClr val="FFFFFF"/>
                </a:solidFill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94" y="293568"/>
            <a:ext cx="4044461" cy="502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3134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t="14480" r="9785" b="69217"/>
          <a:stretch/>
        </p:blipFill>
        <p:spPr>
          <a:xfrm>
            <a:off x="207391" y="2248849"/>
            <a:ext cx="11486560" cy="29838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t="29899" r="15108" b="65102"/>
          <a:stretch/>
        </p:blipFill>
        <p:spPr>
          <a:xfrm>
            <a:off x="728427" y="5232748"/>
            <a:ext cx="10444488" cy="960661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78091" y="209300"/>
            <a:ext cx="7037108" cy="1855170"/>
            <a:chOff x="278091" y="209300"/>
            <a:chExt cx="7037108" cy="1855170"/>
          </a:xfrm>
        </p:grpSpPr>
        <p:sp>
          <p:nvSpPr>
            <p:cNvPr id="16" name="Freeform 2"/>
            <p:cNvSpPr/>
            <p:nvPr/>
          </p:nvSpPr>
          <p:spPr>
            <a:xfrm>
              <a:off x="278091" y="209300"/>
              <a:ext cx="7037108" cy="1855170"/>
            </a:xfrm>
            <a:custGeom>
              <a:avLst/>
              <a:gdLst/>
              <a:ahLst/>
              <a:cxnLst/>
              <a:rect l="l" t="t" r="r" b="b"/>
              <a:pathLst>
                <a:path w="8610196" h="5771420">
                  <a:moveTo>
                    <a:pt x="0" y="0"/>
                  </a:moveTo>
                  <a:lnTo>
                    <a:pt x="8610196" y="0"/>
                  </a:lnTo>
                  <a:lnTo>
                    <a:pt x="8610196" y="5771420"/>
                  </a:lnTo>
                  <a:lnTo>
                    <a:pt x="0" y="5771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 l="-226" r="-226"/>
              </a:stretch>
            </a:blipFill>
          </p:spPr>
        </p:sp>
        <p:sp>
          <p:nvSpPr>
            <p:cNvPr id="17" name="TextBox 16"/>
            <p:cNvSpPr txBox="1"/>
            <p:nvPr/>
          </p:nvSpPr>
          <p:spPr>
            <a:xfrm>
              <a:off x="377072" y="293568"/>
              <a:ext cx="68391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spc="-179" dirty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Our today’s </a:t>
              </a:r>
              <a:r>
                <a:rPr lang="en-US" sz="4800" b="1" spc="-179" dirty="0" err="1" smtClean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Lession</a:t>
              </a:r>
              <a:r>
                <a:rPr lang="en-US" sz="4800" b="1" spc="-179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 </a:t>
              </a:r>
              <a:r>
                <a:rPr lang="en-US" sz="4800" b="1" spc="-179" dirty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is </a:t>
              </a:r>
              <a:endParaRPr lang="en-US" sz="4800" b="1" spc="-179" dirty="0" smtClean="0">
                <a:solidFill>
                  <a:srgbClr val="FFFFFF"/>
                </a:solidFill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endParaRPr>
            </a:p>
            <a:p>
              <a:pPr algn="ctr"/>
              <a:r>
                <a:rPr lang="en-US" sz="4800" b="1" spc="-179" dirty="0" smtClean="0">
                  <a:solidFill>
                    <a:srgbClr val="FFFFFF"/>
                  </a:solidFill>
                  <a:latin typeface="Times New Roman" panose="02020603050405020304" pitchFamily="18" charset="0"/>
                  <a:ea typeface="Jua"/>
                  <a:cs typeface="Times New Roman" panose="02020603050405020304" pitchFamily="18" charset="0"/>
                  <a:sym typeface="Jua"/>
                </a:rPr>
                <a:t>‘Steps Of Washing Hands’</a:t>
              </a:r>
              <a:endParaRPr lang="en-US" sz="4800" b="1" spc="-179" dirty="0">
                <a:solidFill>
                  <a:srgbClr val="FFFFFF"/>
                </a:solidFill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45726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016" y="1662784"/>
            <a:ext cx="2760348" cy="2406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18627" r="11415" b="19271"/>
          <a:stretch/>
        </p:blipFill>
        <p:spPr>
          <a:xfrm>
            <a:off x="264653" y="1662782"/>
            <a:ext cx="3212442" cy="24044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15" y="1662783"/>
            <a:ext cx="2833718" cy="24044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48298" y="4278116"/>
            <a:ext cx="15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         TimesNew Roman"/>
              </a:rPr>
              <a:t>Soap</a:t>
            </a:r>
            <a:endParaRPr lang="en-US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         Times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9615" y="4278116"/>
            <a:ext cx="2737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Clean Water</a:t>
            </a:r>
            <a:endParaRPr lang="en-US" sz="3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60726" y="4278787"/>
            <a:ext cx="1868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         TimesNew Roman"/>
              </a:rPr>
              <a:t>Towel </a:t>
            </a: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         Times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37238" y="231971"/>
            <a:ext cx="5918136" cy="830997"/>
          </a:xfrm>
          <a:prstGeom prst="rect">
            <a:avLst/>
          </a:prstGeom>
          <a:solidFill>
            <a:srgbClr val="00990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n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Let’s see some picture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r="36983" b="6114"/>
          <a:stretch/>
        </p:blipFill>
        <p:spPr>
          <a:xfrm>
            <a:off x="9653047" y="1662784"/>
            <a:ext cx="2356701" cy="2406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219508" y="4278786"/>
            <a:ext cx="1556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endParaRPr lang="en-US" sz="3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33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 build="p"/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1" t="18627" r="11415" b="19271"/>
          <a:stretch/>
        </p:blipFill>
        <p:spPr>
          <a:xfrm>
            <a:off x="186473" y="1095995"/>
            <a:ext cx="6167193" cy="38153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966408" y="2496450"/>
            <a:ext cx="5081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wash my hands with soap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8772" y="5038045"/>
            <a:ext cx="1868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         TimesNew Roman"/>
              </a:rPr>
              <a:t>Soap 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         Times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122" y="194264"/>
            <a:ext cx="11934334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picture, say the meaning and make a sentence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1607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26144" y="2496450"/>
            <a:ext cx="67213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wash my hands with water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1444" y="4802375"/>
            <a:ext cx="1868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         TimesNew Roman"/>
              </a:rPr>
              <a:t>Water 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         Times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122" y="194264"/>
            <a:ext cx="11934334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picture, say the meaning and make a sentence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4" y="1125455"/>
            <a:ext cx="5113302" cy="3610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52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749294" y="5042358"/>
            <a:ext cx="21758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Tap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61" y="1172590"/>
            <a:ext cx="5786354" cy="39439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249971" y="2496450"/>
            <a:ext cx="57974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Water comes from the tap.</a:t>
            </a:r>
            <a:endParaRPr lang="en-US" sz="5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122" y="194264"/>
            <a:ext cx="11934334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picture, say the meaning and make a sentence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4208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928403" y="5363852"/>
            <a:ext cx="21758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Towel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1695" y="2505877"/>
            <a:ext cx="5797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towel is clean.</a:t>
            </a:r>
            <a:endParaRPr lang="en-US" sz="5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r="36983" b="6114"/>
          <a:stretch/>
        </p:blipFill>
        <p:spPr>
          <a:xfrm>
            <a:off x="282804" y="1003314"/>
            <a:ext cx="6088891" cy="43605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13122" y="194264"/>
            <a:ext cx="11934334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chemeClr val="bg1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picture, say the meaning and make a sentence</a:t>
            </a:r>
            <a:endParaRPr lang="en-US" sz="4000" dirty="0">
              <a:ln>
                <a:solidFill>
                  <a:schemeClr val="bg1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77159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t="14480" r="9785" b="69217"/>
          <a:stretch/>
        </p:blipFill>
        <p:spPr>
          <a:xfrm>
            <a:off x="518476" y="222086"/>
            <a:ext cx="11486560" cy="21911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2" t="29899" r="15108" b="65102"/>
          <a:stretch/>
        </p:blipFill>
        <p:spPr>
          <a:xfrm>
            <a:off x="813269" y="2282159"/>
            <a:ext cx="10444488" cy="9606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8603" y="4007735"/>
            <a:ext cx="114064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Dirty hands can spread germs. So, washing hands is important. It is the best way to prevent germs.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904" y="5552388"/>
            <a:ext cx="12005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নোংরা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জীবাণু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ধোয়া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জ্রুরি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জীবাণু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বাঁচার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00913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602557" y="4666268"/>
            <a:ext cx="8135331" cy="1569660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Open the tap. </a:t>
            </a:r>
          </a:p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Wet your hands with clean water.</a:t>
            </a:r>
            <a:endParaRPr lang="en-US" sz="48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896" y="188538"/>
            <a:ext cx="4628387" cy="4383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348792" y="4932623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2302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82945" y="5118755"/>
            <a:ext cx="6306531" cy="830997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Turn the tap off.</a:t>
            </a:r>
            <a:endParaRPr lang="en-US" sz="48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2"/>
          <a:stretch/>
        </p:blipFill>
        <p:spPr>
          <a:xfrm>
            <a:off x="3071878" y="320513"/>
            <a:ext cx="4761796" cy="4724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1036949" y="5015778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71286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28421" y="5221730"/>
            <a:ext cx="6825006" cy="830997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Apply soap on your hands.</a:t>
            </a:r>
            <a:endParaRPr lang="en-US" sz="48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569" y="329599"/>
            <a:ext cx="8342722" cy="4440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1093510" y="5118753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23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28420" y="5221730"/>
            <a:ext cx="9558779" cy="830997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Rub your hands for at least 20 seconds.</a:t>
            </a:r>
            <a:endParaRPr lang="en-US" sz="48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64" y="329599"/>
            <a:ext cx="7862695" cy="4440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1093510" y="5118753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16453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71860" y="4759816"/>
            <a:ext cx="9558779" cy="1569660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Clean the back of your hands, fingers, and under the nails. </a:t>
            </a:r>
            <a:endParaRPr lang="en-US" sz="48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64" y="225904"/>
            <a:ext cx="7750931" cy="4440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1093510" y="5118753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94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71860" y="4759816"/>
            <a:ext cx="9558779" cy="1569660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Open the tap. Rinse your hands well with clean water.  </a:t>
            </a:r>
            <a:endParaRPr lang="en-US" sz="48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93510" y="5118753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040117" y="303425"/>
            <a:ext cx="8253953" cy="4249721"/>
            <a:chOff x="918328" y="246864"/>
            <a:chExt cx="8083143" cy="401405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1026" y="246864"/>
              <a:ext cx="3900445" cy="401405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3"/>
            <a:stretch/>
          </p:blipFill>
          <p:spPr>
            <a:xfrm>
              <a:off x="918328" y="246864"/>
              <a:ext cx="4114800" cy="401405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43304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94408" y="5175562"/>
            <a:ext cx="7070103" cy="923330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Turn the tap off again.  </a:t>
            </a:r>
            <a:endParaRPr lang="en-US" sz="54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966" y="225903"/>
            <a:ext cx="4572001" cy="4798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1093510" y="5118753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80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19374" y="5184989"/>
            <a:ext cx="10096107" cy="923330"/>
          </a:xfrm>
          <a:prstGeom prst="rect">
            <a:avLst/>
          </a:prstGeom>
          <a:solidFill>
            <a:schemeClr val="bg2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spc="-179" dirty="0" smtClean="0">
                <a:latin typeface="Times New Roman" panose="02020603050405020304" pitchFamily="18" charset="0"/>
                <a:ea typeface="Jua"/>
                <a:cs typeface="Times New Roman" panose="02020603050405020304" pitchFamily="18" charset="0"/>
                <a:sym typeface="Jua"/>
              </a:rPr>
              <a:t>Wipe your hands with a clean towel.  </a:t>
            </a:r>
            <a:endParaRPr lang="en-US" sz="5400" b="1" spc="-179" dirty="0">
              <a:latin typeface="Times New Roman" panose="02020603050405020304" pitchFamily="18" charset="0"/>
              <a:ea typeface="Jua"/>
              <a:cs typeface="Times New Roman" panose="02020603050405020304" pitchFamily="18" charset="0"/>
              <a:sym typeface="Ju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44"/>
          <a:stretch/>
        </p:blipFill>
        <p:spPr>
          <a:xfrm>
            <a:off x="2149308" y="263307"/>
            <a:ext cx="8194938" cy="46292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641023" y="5128180"/>
            <a:ext cx="1093509" cy="103694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247145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2315" y="249745"/>
            <a:ext cx="4690875" cy="646331"/>
          </a:xfrm>
          <a:prstGeom prst="rect">
            <a:avLst/>
          </a:prstGeom>
          <a:noFill/>
          <a:ln w="1905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Fill in the blanks.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38723" y="2226135"/>
            <a:ext cx="10381957" cy="30469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a.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Dirty hands can spread 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-----------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.</a:t>
            </a:r>
            <a:endParaRPr lang="en-US" sz="3200" b="1" dirty="0">
              <a:ln>
                <a:solidFill>
                  <a:schemeClr val="tx1"/>
                </a:solidFill>
              </a:ln>
              <a:latin typeface="         TimesNew Roman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b.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Rub your hands for at least ---------- seconds .</a:t>
            </a:r>
            <a:endParaRPr lang="en-US" sz="3200" b="1" dirty="0">
              <a:ln>
                <a:solidFill>
                  <a:schemeClr val="tx1"/>
                </a:solidFill>
              </a:ln>
              <a:latin typeface="         TimesNew Roman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c.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Wipe your hands with a clean 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-----------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.</a:t>
            </a:r>
            <a:endParaRPr lang="en-US" sz="3200" b="1" dirty="0">
              <a:ln>
                <a:solidFill>
                  <a:schemeClr val="tx1"/>
                </a:solidFill>
              </a:ln>
              <a:latin typeface="         TimesNew Roman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d.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Wet your hands with clean </a:t>
            </a:r>
            <a:r>
              <a:rPr lang="en-US" sz="3200" b="1" dirty="0">
                <a:ln>
                  <a:solidFill>
                    <a:schemeClr val="tx1"/>
                  </a:solidFill>
                </a:ln>
                <a:latin typeface="         TimesNew Roman"/>
              </a:rPr>
              <a:t>------------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latin typeface="         TimesNew Roman"/>
              </a:rPr>
              <a:t>.</a:t>
            </a:r>
            <a:endParaRPr lang="en-US" sz="3200" b="1" dirty="0">
              <a:ln>
                <a:solidFill>
                  <a:schemeClr val="tx1"/>
                </a:solidFill>
              </a:ln>
              <a:latin typeface="         Times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59482" y="1278236"/>
            <a:ext cx="9665569" cy="628620"/>
            <a:chOff x="1241320" y="3526587"/>
            <a:chExt cx="9751365" cy="628620"/>
          </a:xfrm>
        </p:grpSpPr>
        <p:sp>
          <p:nvSpPr>
            <p:cNvPr id="5" name="Rectangle 4"/>
            <p:cNvSpPr/>
            <p:nvPr/>
          </p:nvSpPr>
          <p:spPr>
            <a:xfrm>
              <a:off x="3185044" y="3533056"/>
              <a:ext cx="1943724" cy="622151"/>
            </a:xfrm>
            <a:prstGeom prst="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241320" y="3529908"/>
              <a:ext cx="1943724" cy="622151"/>
            </a:xfrm>
            <a:prstGeom prst="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128767" y="3532144"/>
              <a:ext cx="1943724" cy="622151"/>
            </a:xfrm>
            <a:prstGeom prst="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744987" y="3530934"/>
              <a:ext cx="2247698" cy="622151"/>
            </a:xfrm>
            <a:prstGeom prst="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072491" y="3526587"/>
              <a:ext cx="1672496" cy="622151"/>
            </a:xfrm>
            <a:prstGeom prst="rect">
              <a:avLst/>
            </a:pr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000444" y="1272679"/>
            <a:ext cx="1796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en-US" sz="3200" dirty="0">
              <a:ln w="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9121" y="1264757"/>
            <a:ext cx="1717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germs</a:t>
            </a:r>
            <a:endParaRPr lang="en-US" sz="3200" dirty="0">
              <a:ln w="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837" flipV="1">
            <a:off x="10825347" y="4998057"/>
            <a:ext cx="985168" cy="98079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745003" y="1273313"/>
            <a:ext cx="221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towel</a:t>
            </a:r>
            <a:endParaRPr lang="en-US" sz="3200" dirty="0">
              <a:ln w="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8831" y="1277304"/>
            <a:ext cx="1736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endParaRPr lang="en-US" sz="3200" dirty="0">
              <a:ln w="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808944" y="2236822"/>
            <a:ext cx="221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ln w="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3760" y="2113817"/>
            <a:ext cx="1673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         TimesNew Roman"/>
              </a:rPr>
              <a:t>germs</a:t>
            </a:r>
            <a:endParaRPr lang="en-US" sz="3200" b="1" dirty="0">
              <a:solidFill>
                <a:srgbClr val="008000"/>
              </a:solidFill>
              <a:latin typeface="         Times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33047" y="2861466"/>
            <a:ext cx="674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         TimesNew Roman"/>
              </a:rPr>
              <a:t>20</a:t>
            </a:r>
            <a:endParaRPr lang="en-US" sz="3200" b="1" dirty="0">
              <a:solidFill>
                <a:srgbClr val="008000"/>
              </a:solidFill>
              <a:latin typeface="         Times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23836" y="4356764"/>
            <a:ext cx="1673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         TimesNew Roman"/>
              </a:rPr>
              <a:t>water</a:t>
            </a:r>
            <a:endParaRPr lang="en-US" sz="3200" b="1" dirty="0">
              <a:solidFill>
                <a:srgbClr val="008000"/>
              </a:solidFill>
              <a:latin typeface="         Times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78145" y="3609115"/>
            <a:ext cx="1364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8000"/>
                </a:solidFill>
                <a:latin typeface="         TimesNew Roman"/>
              </a:rPr>
              <a:t>towel</a:t>
            </a:r>
            <a:endParaRPr lang="en-US" sz="3200" b="1" dirty="0">
              <a:solidFill>
                <a:srgbClr val="008000"/>
              </a:solidFill>
              <a:latin typeface="         Times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139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t="50730" r="2519"/>
          <a:stretch/>
        </p:blipFill>
        <p:spPr>
          <a:xfrm>
            <a:off x="1494098" y="348792"/>
            <a:ext cx="9270376" cy="58007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690" r="99225">
                        <a14:foregroundMark x1="31008" y1="50758" x2="34496" y2="49242"/>
                        <a14:foregroundMark x1="18992" y1="68182" x2="18992" y2="68182"/>
                        <a14:foregroundMark x1="34884" y1="46212" x2="39922" y2="44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0" b="17239"/>
          <a:stretch/>
        </p:blipFill>
        <p:spPr>
          <a:xfrm>
            <a:off x="9323294" y="5074024"/>
            <a:ext cx="2366682" cy="1075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5111" y1="51556" x2="39111" y2="47111"/>
                        <a14:foregroundMark x1="40000" y1="54222" x2="44889" y2="44889"/>
                        <a14:foregroundMark x1="43111" y1="39556" x2="44889" y2="41333"/>
                        <a14:foregroundMark x1="56000" y1="40889" x2="56000" y2="40889"/>
                        <a14:foregroundMark x1="53333" y1="45778" x2="53333" y2="45778"/>
                        <a14:foregroundMark x1="54667" y1="53778" x2="54667" y2="53778"/>
                        <a14:foregroundMark x1="62667" y1="44000" x2="62667" y2="44000"/>
                        <a14:foregroundMark x1="62667" y1="39111" x2="64889" y2="39556"/>
                        <a14:foregroundMark x1="61778" y1="36444" x2="61778" y2="36444"/>
                        <a14:foregroundMark x1="72444" y1="27556" x2="72444" y2="27556"/>
                        <a14:foregroundMark x1="76444" y1="24000" x2="76444" y2="24000"/>
                        <a14:foregroundMark x1="52889" y1="32000" x2="52889" y2="32000"/>
                        <a14:foregroundMark x1="48889" y1="36889" x2="48889" y2="36889"/>
                        <a14:foregroundMark x1="67111" y1="22222" x2="67111" y2="2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31" t="19952" r="18506" b="18936"/>
          <a:stretch/>
        </p:blipFill>
        <p:spPr>
          <a:xfrm>
            <a:off x="232320" y="4533688"/>
            <a:ext cx="1920240" cy="185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44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t="2032" b="47959"/>
          <a:stretch/>
        </p:blipFill>
        <p:spPr>
          <a:xfrm>
            <a:off x="641021" y="348792"/>
            <a:ext cx="9696001" cy="58823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386820" y="0"/>
            <a:ext cx="55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10387" y="-6714"/>
            <a:ext cx="55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433954" y="-13428"/>
            <a:ext cx="55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6820" y="6714"/>
            <a:ext cx="55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410387" y="-26856"/>
            <a:ext cx="55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433954" y="-20142"/>
            <a:ext cx="556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09625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-0.92044 0.511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29" y="2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85185E-6 L -0.91941 0.406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77" y="2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-0.91966 0.2990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90" y="1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38778E-17 L -0.91979 0.731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90" y="3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111E-6 L -0.91784 0.1909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98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L -0.91966 0.6326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90" y="3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0644" y="189645"/>
            <a:ext cx="5108771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Write True or False:</a:t>
            </a:r>
            <a:endParaRPr lang="en-US" sz="4400" b="1" dirty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1151" y="1034411"/>
            <a:ext cx="6643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Dirty hands keep us healthy.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1152" y="2207515"/>
            <a:ext cx="6492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Washing hands is important.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1152" y="3320393"/>
            <a:ext cx="8962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We need soap to wash our hands properly.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1152" y="4433271"/>
            <a:ext cx="9876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We should wipe our hands with a clean towel. 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91132" y="704563"/>
            <a:ext cx="16661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b="1" dirty="0" smtClean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False </a:t>
            </a:r>
          </a:p>
          <a:p>
            <a:pPr>
              <a:lnSpc>
                <a:spcPct val="150000"/>
              </a:lnSpc>
            </a:pPr>
            <a:r>
              <a:rPr lang="en-US" sz="4800" b="1" dirty="0" smtClean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True</a:t>
            </a:r>
          </a:p>
          <a:p>
            <a:pPr>
              <a:lnSpc>
                <a:spcPct val="150000"/>
              </a:lnSpc>
            </a:pPr>
            <a:r>
              <a:rPr lang="en-US" sz="4800" b="1" dirty="0" smtClean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True</a:t>
            </a:r>
          </a:p>
          <a:p>
            <a:pPr>
              <a:lnSpc>
                <a:spcPct val="150000"/>
              </a:lnSpc>
            </a:pPr>
            <a:r>
              <a:rPr lang="en-US" sz="4800" b="1" dirty="0" smtClean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True</a:t>
            </a:r>
            <a:endParaRPr lang="en-US" sz="4800" b="1" dirty="0">
              <a:ln>
                <a:solidFill>
                  <a:schemeClr val="tx1"/>
                </a:solidFill>
              </a:ln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1218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20644" y="189645"/>
            <a:ext cx="7870488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en-US" sz="4400" b="1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Answer the following questions:</a:t>
            </a:r>
          </a:p>
        </p:txBody>
      </p:sp>
      <p:sp>
        <p:nvSpPr>
          <p:cNvPr id="5" name="Rectangle 4"/>
          <p:cNvSpPr/>
          <p:nvPr/>
        </p:nvSpPr>
        <p:spPr>
          <a:xfrm>
            <a:off x="271024" y="950067"/>
            <a:ext cx="9815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Ques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How long should we rub our hands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271024" y="1725243"/>
            <a:ext cx="9588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Ans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For at least 20 seconds.</a:t>
            </a:r>
            <a:endParaRPr lang="en-US" sz="3600" b="1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921" y="4286003"/>
            <a:ext cx="10304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Ques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Why is washing hands important?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3349" y="5061179"/>
            <a:ext cx="9606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Ans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Because dirty hands can spread germs</a:t>
            </a:r>
            <a:endParaRPr lang="en-US" sz="3600" b="1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024" y="2618035"/>
            <a:ext cx="11099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Ques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What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we need to wash our hands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1024" y="3385461"/>
            <a:ext cx="11099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Water and soap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63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690" r="99225">
                        <a14:foregroundMark x1="31008" y1="50758" x2="34496" y2="49242"/>
                        <a14:foregroundMark x1="18992" y1="68182" x2="18992" y2="68182"/>
                        <a14:foregroundMark x1="34884" y1="46212" x2="39922" y2="44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0" b="17239"/>
          <a:stretch/>
        </p:blipFill>
        <p:spPr>
          <a:xfrm>
            <a:off x="9323294" y="5074024"/>
            <a:ext cx="2366682" cy="1075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5111" y1="51556" x2="39111" y2="47111"/>
                        <a14:foregroundMark x1="40000" y1="54222" x2="44889" y2="44889"/>
                        <a14:foregroundMark x1="43111" y1="39556" x2="44889" y2="41333"/>
                        <a14:foregroundMark x1="56000" y1="40889" x2="56000" y2="40889"/>
                        <a14:foregroundMark x1="53333" y1="45778" x2="53333" y2="45778"/>
                        <a14:foregroundMark x1="54667" y1="53778" x2="54667" y2="53778"/>
                        <a14:foregroundMark x1="62667" y1="44000" x2="62667" y2="44000"/>
                        <a14:foregroundMark x1="62667" y1="39111" x2="64889" y2="39556"/>
                        <a14:foregroundMark x1="61778" y1="36444" x2="61778" y2="36444"/>
                        <a14:foregroundMark x1="72444" y1="27556" x2="72444" y2="27556"/>
                        <a14:foregroundMark x1="76444" y1="24000" x2="76444" y2="24000"/>
                        <a14:foregroundMark x1="52889" y1="32000" x2="52889" y2="32000"/>
                        <a14:foregroundMark x1="48889" y1="36889" x2="48889" y2="36889"/>
                        <a14:foregroundMark x1="67111" y1="22222" x2="67111" y2="2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31" t="19952" r="18506" b="18936"/>
          <a:stretch/>
        </p:blipFill>
        <p:spPr>
          <a:xfrm>
            <a:off x="232320" y="4533688"/>
            <a:ext cx="1920240" cy="1854926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850060"/>
              </p:ext>
            </p:extLst>
          </p:nvPr>
        </p:nvGraphicFramePr>
        <p:xfrm>
          <a:off x="232320" y="983615"/>
          <a:ext cx="11796282" cy="3810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113437">
                  <a:extLst>
                    <a:ext uri="{9D8B030D-6E8A-4147-A177-3AD203B41FA5}">
                      <a16:colId xmlns:a16="http://schemas.microsoft.com/office/drawing/2014/main" val="1669596003"/>
                    </a:ext>
                  </a:extLst>
                </a:gridCol>
                <a:gridCol w="7682845">
                  <a:extLst>
                    <a:ext uri="{9D8B030D-6E8A-4147-A177-3AD203B41FA5}">
                      <a16:colId xmlns:a16="http://schemas.microsoft.com/office/drawing/2014/main" val="3327329257"/>
                    </a:ext>
                  </a:extLst>
                </a:gridCol>
              </a:tblGrid>
              <a:tr h="463153"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A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Column B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961697"/>
                  </a:ext>
                </a:extLst>
              </a:tr>
              <a:tr h="463153">
                <a:tc>
                  <a:txBody>
                    <a:bodyPr/>
                    <a:lstStyle/>
                    <a:p>
                      <a:pPr marL="342900" indent="-342900">
                        <a:buAutoNum type="alphaLcParenR"/>
                      </a:pPr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Water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To dry hands.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750550"/>
                  </a:ext>
                </a:extLst>
              </a:tr>
              <a:tr h="463153"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Soap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To get clean liquid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17450"/>
                  </a:ext>
                </a:extLst>
              </a:tr>
              <a:tr h="463153"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Tap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To clean hands with bubbies.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913049"/>
                  </a:ext>
                </a:extLst>
              </a:tr>
              <a:tr h="463153"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</a:t>
                      </a:r>
                      <a:r>
                        <a:rPr lang="en-US" sz="4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Towel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To wet hands</a:t>
                      </a:r>
                      <a:endParaRPr 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03345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35810" y="263950"/>
            <a:ext cx="712666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Matching Column A with column B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328421" y="2101960"/>
            <a:ext cx="2573517" cy="2153004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24280" y="2987452"/>
            <a:ext cx="2541988" cy="590936"/>
          </a:xfrm>
          <a:prstGeom prst="straightConnector1">
            <a:avLst/>
          </a:prstGeom>
          <a:ln w="57150">
            <a:solidFill>
              <a:srgbClr val="D60093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800520" y="2752737"/>
            <a:ext cx="2894028" cy="902720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380268" y="2081711"/>
            <a:ext cx="2238866" cy="2400749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66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970093" y="383860"/>
            <a:ext cx="3186946" cy="919967"/>
            <a:chOff x="6518366" y="620913"/>
            <a:chExt cx="3082834" cy="786699"/>
          </a:xfrm>
        </p:grpSpPr>
        <p:sp>
          <p:nvSpPr>
            <p:cNvPr id="5" name="Rectangular Callout 4"/>
            <p:cNvSpPr/>
            <p:nvPr/>
          </p:nvSpPr>
          <p:spPr>
            <a:xfrm>
              <a:off x="6518366" y="620913"/>
              <a:ext cx="3082834" cy="786699"/>
            </a:xfrm>
            <a:prstGeom prst="wedgeRectCallout">
              <a:avLst>
                <a:gd name="adj1" fmla="val -41298"/>
                <a:gd name="adj2" fmla="val 129745"/>
              </a:avLst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4E8B2E-4F62-406A-BCB8-2561B52A8595}"/>
                </a:ext>
              </a:extLst>
            </p:cNvPr>
            <p:cNvSpPr/>
            <p:nvPr/>
          </p:nvSpPr>
          <p:spPr>
            <a:xfrm>
              <a:off x="6725739" y="621178"/>
              <a:ext cx="2823209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b="1" dirty="0">
                  <a:latin typeface="Times New Roman" pitchFamily="18" charset="0"/>
                  <a:cs typeface="Times New Roman" pitchFamily="18" charset="0"/>
                </a:rPr>
                <a:t>Home Task 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32320" y="3912806"/>
            <a:ext cx="11786854" cy="752857"/>
            <a:chOff x="820717" y="3780831"/>
            <a:chExt cx="7841515" cy="752857"/>
          </a:xfrm>
        </p:grpSpPr>
        <p:sp>
          <p:nvSpPr>
            <p:cNvPr id="8" name="Rectangle 7"/>
            <p:cNvSpPr/>
            <p:nvPr/>
          </p:nvSpPr>
          <p:spPr>
            <a:xfrm>
              <a:off x="1519755" y="3859630"/>
              <a:ext cx="7142477" cy="640080"/>
            </a:xfrm>
            <a:prstGeom prst="rect">
              <a:avLst/>
            </a:prstGeom>
            <a:noFill/>
            <a:ln w="9525" cmpd="thickThin">
              <a:solidFill>
                <a:schemeClr val="accent6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91440" rIns="274320" bIns="9144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71500" indent="-457200">
                <a:buFont typeface="Wingdings" panose="05000000000000000000" pitchFamily="2" charset="2"/>
                <a:buChar char="q"/>
                <a:defRPr/>
              </a:pPr>
              <a:endPara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71500" indent="-457200">
                <a:buFont typeface="Wingdings" panose="05000000000000000000" pitchFamily="2" charset="2"/>
                <a:buChar char="q"/>
                <a:defRPr/>
              </a:pPr>
              <a:r>
                <a:rPr lang="en-US" sz="3400" b="1" dirty="0" smtClean="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You all should practice washing your hands at home.</a:t>
              </a:r>
              <a:endParaRPr lang="en-US" sz="3400" b="1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14300">
                <a:defRPr/>
              </a:pPr>
              <a:endParaRPr lang="en-US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820717" y="3780831"/>
              <a:ext cx="1002333" cy="752857"/>
              <a:chOff x="100834" y="2362982"/>
              <a:chExt cx="1124923" cy="752857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441224" y="2372331"/>
                <a:ext cx="771155" cy="743508"/>
              </a:xfrm>
              <a:prstGeom prst="ellipse">
                <a:avLst/>
              </a:prstGeom>
              <a:ln>
                <a:solidFill>
                  <a:srgbClr val="CC00CC"/>
                </a:solidFill>
              </a:ln>
              <a:scene3d>
                <a:camera prst="orthographicFront">
                  <a:rot lat="0" lon="0" rev="0"/>
                </a:camera>
                <a:lightRig rig="contrasting" dir="t">
                  <a:rot lat="0" lon="0" rev="1200000"/>
                </a:lightRig>
              </a:scene3d>
              <a:sp3d z="300000" contourW="12700" prstMaterial="flat">
                <a:bevelT w="177800" h="254000" prst="convex"/>
                <a:bevelB w="152400"/>
              </a:sp3d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rtlCol="0" anchor="ctr" anchorCtr="0">
                <a:noAutofit/>
              </a:bodyPr>
              <a:lstStyle/>
              <a:p>
                <a:pPr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66119" r="9623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354"/>
              <a:stretch/>
            </p:blipFill>
            <p:spPr>
              <a:xfrm rot="5400000">
                <a:off x="286867" y="2176949"/>
                <a:ext cx="752857" cy="1124923"/>
              </a:xfrm>
              <a:prstGeom prst="rect">
                <a:avLst/>
              </a:prstGeom>
            </p:spPr>
          </p:pic>
        </p:grp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792" l="0" r="100000">
                        <a14:foregroundMark x1="85252" y1="76563" x2="90288" y2="74479"/>
                        <a14:foregroundMark x1="91727" y1="75521" x2="94245" y2="75000"/>
                        <a14:backgroundMark x1="16906" y1="13021" x2="26259" y2="36979"/>
                        <a14:backgroundMark x1="6475" y1="42188" x2="12950" y2="66667"/>
                        <a14:backgroundMark x1="31655" y1="54167" x2="37770" y2="34896"/>
                        <a14:backgroundMark x1="80935" y1="75000" x2="82014" y2="75521"/>
                        <a14:backgroundMark x1="93885" y1="88021" x2="98921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147" y="1524997"/>
            <a:ext cx="3040168" cy="20996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690" r="99225">
                        <a14:foregroundMark x1="31008" y1="50758" x2="34496" y2="49242"/>
                        <a14:foregroundMark x1="18992" y1="68182" x2="18992" y2="68182"/>
                        <a14:foregroundMark x1="34884" y1="46212" x2="39922" y2="44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0" b="17239"/>
          <a:stretch/>
        </p:blipFill>
        <p:spPr>
          <a:xfrm>
            <a:off x="9323294" y="5074024"/>
            <a:ext cx="2366682" cy="1075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5111" y1="51556" x2="39111" y2="47111"/>
                        <a14:foregroundMark x1="40000" y1="54222" x2="44889" y2="44889"/>
                        <a14:foregroundMark x1="43111" y1="39556" x2="44889" y2="41333"/>
                        <a14:foregroundMark x1="56000" y1="40889" x2="56000" y2="40889"/>
                        <a14:foregroundMark x1="53333" y1="45778" x2="53333" y2="45778"/>
                        <a14:foregroundMark x1="54667" y1="53778" x2="54667" y2="53778"/>
                        <a14:foregroundMark x1="62667" y1="44000" x2="62667" y2="44000"/>
                        <a14:foregroundMark x1="62667" y1="39111" x2="64889" y2="39556"/>
                        <a14:foregroundMark x1="61778" y1="36444" x2="61778" y2="36444"/>
                        <a14:foregroundMark x1="72444" y1="27556" x2="72444" y2="27556"/>
                        <a14:foregroundMark x1="76444" y1="24000" x2="76444" y2="24000"/>
                        <a14:foregroundMark x1="52889" y1="32000" x2="52889" y2="32000"/>
                        <a14:foregroundMark x1="48889" y1="36889" x2="48889" y2="36889"/>
                        <a14:foregroundMark x1="67111" y1="22222" x2="67111" y2="2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31" t="19952" r="18506" b="18936"/>
          <a:stretch/>
        </p:blipFill>
        <p:spPr>
          <a:xfrm>
            <a:off x="232320" y="4533688"/>
            <a:ext cx="1920240" cy="18549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5" t="5229" r="17722" b="10869"/>
          <a:stretch/>
        </p:blipFill>
        <p:spPr>
          <a:xfrm>
            <a:off x="286025" y="293575"/>
            <a:ext cx="4303906" cy="3579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3578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7223" y="5773270"/>
            <a:ext cx="11792533" cy="860611"/>
            <a:chOff x="171405" y="3467100"/>
            <a:chExt cx="11859230" cy="1104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/>
          </p:blipFill>
          <p:spPr>
            <a:xfrm>
              <a:off x="171405" y="3467100"/>
              <a:ext cx="3288971" cy="1104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/>
          </p:blipFill>
          <p:spPr>
            <a:xfrm>
              <a:off x="3460376" y="3467100"/>
              <a:ext cx="3288971" cy="11049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/>
          </p:blipFill>
          <p:spPr>
            <a:xfrm>
              <a:off x="10038318" y="3467100"/>
              <a:ext cx="1992317" cy="11049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/>
          </p:blipFill>
          <p:spPr>
            <a:xfrm>
              <a:off x="6749347" y="3467100"/>
              <a:ext cx="3288971" cy="1104900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/>
        </p:nvSpPr>
        <p:spPr>
          <a:xfrm>
            <a:off x="1549656" y="898752"/>
            <a:ext cx="8612439" cy="378565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Good by every one</a:t>
            </a:r>
          </a:p>
          <a:p>
            <a:pPr algn="ctr"/>
            <a:r>
              <a:rPr lang="en-US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    Thanks to all </a:t>
            </a:r>
          </a:p>
          <a:p>
            <a:pPr algn="ctr"/>
            <a:r>
              <a:rPr lang="en-US" sz="8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    See you again.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179110"/>
            <a:ext cx="1235651" cy="12201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105" y="179110"/>
            <a:ext cx="1235651" cy="12201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9036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5124</TotalTime>
  <Words>567</Words>
  <Application>Microsoft Office PowerPoint</Application>
  <PresentationFormat>Widescreen</PresentationFormat>
  <Paragraphs>110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         TimesNew Roman</vt:lpstr>
      <vt:lpstr>Arial</vt:lpstr>
      <vt:lpstr>Calibri</vt:lpstr>
      <vt:lpstr>Calibri Light</vt:lpstr>
      <vt:lpstr>Jua</vt:lpstr>
      <vt:lpstr>KG Primary Penmanship</vt:lpstr>
      <vt:lpstr>NikoshBAN</vt:lpstr>
      <vt:lpstr>Times New Roman</vt:lpstr>
      <vt:lpstr>Wide Latin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jha</dc:creator>
  <cp:lastModifiedBy>user</cp:lastModifiedBy>
  <cp:revision>345</cp:revision>
  <dcterms:created xsi:type="dcterms:W3CDTF">2021-06-04T13:32:40Z</dcterms:created>
  <dcterms:modified xsi:type="dcterms:W3CDTF">2026-10-05T10:22:08Z</dcterms:modified>
</cp:coreProperties>
</file>