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7"/>
  </p:notesMasterIdLst>
  <p:sldIdLst>
    <p:sldId id="298" r:id="rId2"/>
    <p:sldId id="320" r:id="rId3"/>
    <p:sldId id="321" r:id="rId4"/>
    <p:sldId id="322" r:id="rId5"/>
    <p:sldId id="325" r:id="rId6"/>
    <p:sldId id="323" r:id="rId7"/>
    <p:sldId id="326" r:id="rId8"/>
    <p:sldId id="324" r:id="rId9"/>
    <p:sldId id="334" r:id="rId10"/>
    <p:sldId id="335" r:id="rId11"/>
    <p:sldId id="336" r:id="rId12"/>
    <p:sldId id="262" r:id="rId13"/>
    <p:sldId id="260" r:id="rId14"/>
    <p:sldId id="293" r:id="rId15"/>
    <p:sldId id="25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FF00"/>
    <a:srgbClr val="C4C7FC"/>
    <a:srgbClr val="FFFFCC"/>
    <a:srgbClr val="009900"/>
    <a:srgbClr val="5163E9"/>
    <a:srgbClr val="66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9104" autoAdjust="0"/>
  </p:normalViewPr>
  <p:slideViewPr>
    <p:cSldViewPr>
      <p:cViewPr varScale="1">
        <p:scale>
          <a:sx n="82" d="100"/>
          <a:sy n="82" d="100"/>
        </p:scale>
        <p:origin x="151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AAC3B-A62D-4BB0-83CA-873465D26C6A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0573A-FDD4-4A0A-81E7-6F025B216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5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5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1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70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9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2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58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0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57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91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3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33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8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51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6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5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29700E-82D0-4DE0-FA26-06F0D0478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0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795BAE-730F-AF32-138C-11C0C8A5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" r="2368" b="9095"/>
          <a:stretch>
            <a:fillRect/>
          </a:stretch>
        </p:blipFill>
        <p:spPr>
          <a:xfrm>
            <a:off x="990600" y="1199695"/>
            <a:ext cx="2139116" cy="2686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DCA91-2696-7D3F-7018-3D4C56B35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746" y="1527284"/>
            <a:ext cx="1631947" cy="2031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925938-B943-CC1E-249C-5E45A1B1F915}"/>
              </a:ext>
            </a:extLst>
          </p:cNvPr>
          <p:cNvSpPr txBox="1"/>
          <p:nvPr/>
        </p:nvSpPr>
        <p:spPr>
          <a:xfrm>
            <a:off x="4379167" y="4078912"/>
            <a:ext cx="4749282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৩য়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প্রাথমিক বিজ্ঞান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পাঠ শিরোনামঃ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পরিচয়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১০,পৃষ্ঠা-১২৭-১২৮</a:t>
            </a: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৩ .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ব্যবহার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৫০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মিনিট।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০5/১০/২০২৬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239931"/>
            <a:ext cx="387344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DFDC2-CA21-8811-3845-686B9AB1A0F1}"/>
              </a:ext>
            </a:extLst>
          </p:cNvPr>
          <p:cNvSpPr txBox="1"/>
          <p:nvPr/>
        </p:nvSpPr>
        <p:spPr>
          <a:xfrm>
            <a:off x="208968" y="194783"/>
            <a:ext cx="3702379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13A549-79CF-3190-474B-2D1DA8BB3E63}"/>
              </a:ext>
            </a:extLst>
          </p:cNvPr>
          <p:cNvSpPr txBox="1"/>
          <p:nvPr/>
        </p:nvSpPr>
        <p:spPr>
          <a:xfrm>
            <a:off x="81802" y="4049365"/>
            <a:ext cx="3962400" cy="12618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হিমিয়া</a:t>
            </a:r>
            <a:r>
              <a:rPr lang="en-US" sz="1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আফরিন</a:t>
            </a:r>
            <a:endParaRPr lang="en-US" sz="1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দঃ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দিঘলিয়া,খুলনা</a:t>
            </a:r>
            <a:r>
              <a:rPr lang="en-US" sz="2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7777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6D7F8B3-425F-9D80-BE28-BD214DDC19DB}"/>
              </a:ext>
            </a:extLst>
          </p:cNvPr>
          <p:cNvGrpSpPr/>
          <p:nvPr/>
        </p:nvGrpSpPr>
        <p:grpSpPr>
          <a:xfrm>
            <a:off x="1003702" y="1314450"/>
            <a:ext cx="5451012" cy="1531620"/>
            <a:chOff x="3345821" y="1244122"/>
            <a:chExt cx="9149448" cy="3752889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B7B4F8D-7258-7288-24E2-5040B4B4A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3345821" y="1244122"/>
              <a:ext cx="3448595" cy="3752889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</p:pic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50B81E1A-2B9E-D4A1-9434-FC754FC8BB92}"/>
                </a:ext>
              </a:extLst>
            </p:cNvPr>
            <p:cNvSpPr/>
            <p:nvPr/>
          </p:nvSpPr>
          <p:spPr>
            <a:xfrm>
              <a:off x="6214269" y="1507421"/>
              <a:ext cx="6186550" cy="37227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A9FA2AC4-BAAD-F056-EA65-1D9AEEEC89C2}"/>
                </a:ext>
              </a:extLst>
            </p:cNvPr>
            <p:cNvSpPr/>
            <p:nvPr/>
          </p:nvSpPr>
          <p:spPr>
            <a:xfrm flipV="1">
              <a:off x="6250539" y="2850170"/>
              <a:ext cx="6244730" cy="336984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D9D92BF-5BE4-0128-0796-DD6C846009B0}"/>
              </a:ext>
            </a:extLst>
          </p:cNvPr>
          <p:cNvSpPr txBox="1"/>
          <p:nvPr/>
        </p:nvSpPr>
        <p:spPr>
          <a:xfrm>
            <a:off x="1422802" y="1911744"/>
            <a:ext cx="1411838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bliqueBottomRight"/>
              <a:lightRig rig="threePt" dir="t"/>
            </a:scene3d>
            <a:sp3d extrusionH="57150">
              <a:bevelT w="6350" h="95250" prst="angle"/>
            </a:sp3d>
          </a:bodyPr>
          <a:lstStyle/>
          <a:p>
            <a:pPr algn="l"/>
            <a:r>
              <a:rPr lang="bn-IN" sz="3000" dirty="0">
                <a:solidFill>
                  <a:srgbClr val="002060"/>
                </a:solidFill>
                <a:effectLst>
                  <a:glow>
                    <a:schemeClr val="accent1">
                      <a:alpha val="7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000" dirty="0">
              <a:solidFill>
                <a:srgbClr val="002060"/>
              </a:solidFill>
              <a:effectLst>
                <a:glow>
                  <a:schemeClr val="accent1">
                    <a:alpha val="7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E55832-8640-93C1-731E-B3E813EBAE9D}"/>
              </a:ext>
            </a:extLst>
          </p:cNvPr>
          <p:cNvSpPr/>
          <p:nvPr/>
        </p:nvSpPr>
        <p:spPr>
          <a:xfrm>
            <a:off x="2777293" y="1497373"/>
            <a:ext cx="3677421" cy="5539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bn-IN" sz="3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bn-IN" sz="3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707545"/>
            <a:ext cx="8839200" cy="523220"/>
          </a:xfrm>
          <a:prstGeom prst="rect">
            <a:avLst/>
          </a:prstGeom>
          <a:noFill/>
          <a:ln w="76200">
            <a:noFill/>
          </a:ln>
          <a:effectLst/>
          <a:scene3d>
            <a:camera prst="perspectiveFront"/>
            <a:lightRig rig="chilly" dir="t">
              <a:rot lat="0" lon="0" rev="18480000"/>
            </a:lightRig>
          </a:scene3d>
          <a:sp3d prstMaterial="clear">
            <a:bevelT h="63500"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.১.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সচেতন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46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F9E8CEF-ECED-D28D-A026-5C5BE5F12C83}"/>
              </a:ext>
            </a:extLst>
          </p:cNvPr>
          <p:cNvSpPr txBox="1">
            <a:spLocks/>
          </p:cNvSpPr>
          <p:nvPr/>
        </p:nvSpPr>
        <p:spPr>
          <a:xfrm>
            <a:off x="742144" y="1305269"/>
            <a:ext cx="7543800" cy="3038094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লেখাপড়ার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সঙ্গী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আমি,লিখি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মনের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দিলে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ব্যাথা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খোঁচা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নয়,সাবধানে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আমায়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ধরো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পড়ার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3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lang="en-US" sz="45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500" b="1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পেনসিল</a:t>
            </a:r>
            <a:r>
              <a:rPr lang="en-US" sz="45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pic>
        <p:nvPicPr>
          <p:cNvPr id="5" name="Google Shape;101;p2">
            <a:extLst>
              <a:ext uri="{FF2B5EF4-FFF2-40B4-BE49-F238E27FC236}">
                <a16:creationId xmlns:a16="http://schemas.microsoft.com/office/drawing/2014/main" id="{FFB1A5C9-2EE8-4C0E-F7FB-0F8F7B5A9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04800" y="4779755"/>
            <a:ext cx="9220200" cy="220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3;p2">
            <a:extLst>
              <a:ext uri="{FF2B5EF4-FFF2-40B4-BE49-F238E27FC236}">
                <a16:creationId xmlns:a16="http://schemas.microsoft.com/office/drawing/2014/main" id="{2168869F-8EE2-9F5C-B56D-8DB893C850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069826" y="5152717"/>
            <a:ext cx="676265" cy="848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3;p2">
            <a:extLst>
              <a:ext uri="{FF2B5EF4-FFF2-40B4-BE49-F238E27FC236}">
                <a16:creationId xmlns:a16="http://schemas.microsoft.com/office/drawing/2014/main" id="{BCDCD612-B289-0625-3072-481B392E24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313906" y="5033242"/>
            <a:ext cx="915694" cy="848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4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FB434-138A-C824-B6B1-CDAC79FFC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6FE96C-2E2A-5639-2FA6-E418C72C5031}"/>
              </a:ext>
            </a:extLst>
          </p:cNvPr>
          <p:cNvSpPr txBox="1"/>
          <p:nvPr/>
        </p:nvSpPr>
        <p:spPr>
          <a:xfrm>
            <a:off x="2057400" y="685800"/>
            <a:ext cx="4876800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যাচাই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05F14-5BD0-1171-D411-0D0029A5DBAB}"/>
              </a:ext>
            </a:extLst>
          </p:cNvPr>
          <p:cNvSpPr txBox="1"/>
          <p:nvPr/>
        </p:nvSpPr>
        <p:spPr>
          <a:xfrm>
            <a:off x="152400" y="2209800"/>
            <a:ext cx="8839200" cy="144655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C3D56-2940-C248-592A-2A3FE8A69206}"/>
              </a:ext>
            </a:extLst>
          </p:cNvPr>
          <p:cNvSpPr txBox="1"/>
          <p:nvPr/>
        </p:nvSpPr>
        <p:spPr>
          <a:xfrm>
            <a:off x="152400" y="4072354"/>
            <a:ext cx="8839200" cy="212365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বিদ্যুতের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ভেজা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ধরবো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বৈদ্যুতিক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বাল্ব,ফ্যান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চুলা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রাখবো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9793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E2B45-79BA-CF7E-4C68-011D89C6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A3839E-DF5A-A475-A36F-BFCF68B54829}"/>
              </a:ext>
            </a:extLst>
          </p:cNvPr>
          <p:cNvSpPr txBox="1"/>
          <p:nvPr/>
        </p:nvSpPr>
        <p:spPr>
          <a:xfrm>
            <a:off x="1162777" y="1110468"/>
            <a:ext cx="6818447" cy="715581"/>
          </a:xfrm>
          <a:prstGeom prst="rect">
            <a:avLst/>
          </a:prstGeom>
          <a:solidFill>
            <a:srgbClr val="FFFFCC"/>
          </a:solidFill>
          <a:ln w="76200">
            <a:solidFill>
              <a:srgbClr val="009900"/>
            </a:solidFill>
          </a:ln>
          <a:scene3d>
            <a:camera prst="perspective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05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405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5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জানবো</a:t>
            </a:r>
            <a:endParaRPr lang="en-US" sz="4050" b="1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D62F0-FBB5-2FF1-C55D-4AA9355BD465}"/>
              </a:ext>
            </a:extLst>
          </p:cNvPr>
          <p:cNvSpPr txBox="1"/>
          <p:nvPr/>
        </p:nvSpPr>
        <p:spPr>
          <a:xfrm>
            <a:off x="422032" y="2587576"/>
            <a:ext cx="8569568" cy="715581"/>
          </a:xfrm>
          <a:prstGeom prst="rect">
            <a:avLst/>
          </a:prstGeom>
          <a:solidFill>
            <a:srgbClr val="FFFFCC"/>
          </a:solidFill>
          <a:ln w="38100">
            <a:solidFill>
              <a:srgbClr val="009900"/>
            </a:solidFill>
          </a:ln>
          <a:scene3d>
            <a:camera prst="perspective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4214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1DDBAC-44D0-94A6-5874-16067022058D}"/>
              </a:ext>
            </a:extLst>
          </p:cNvPr>
          <p:cNvSpPr txBox="1"/>
          <p:nvPr/>
        </p:nvSpPr>
        <p:spPr>
          <a:xfrm>
            <a:off x="981464" y="639820"/>
            <a:ext cx="7181072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প্রতিদিন</a:t>
            </a:r>
            <a:r>
              <a:rPr lang="en-US" sz="40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0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0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0C09C-2704-C131-D45D-2FF86363D1C6}"/>
              </a:ext>
            </a:extLst>
          </p:cNvPr>
          <p:cNvSpPr txBox="1"/>
          <p:nvPr/>
        </p:nvSpPr>
        <p:spPr>
          <a:xfrm>
            <a:off x="178223" y="2532431"/>
            <a:ext cx="2336377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মোবাইল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2D72F-5A4F-9581-2560-2A46ED6FA394}"/>
              </a:ext>
            </a:extLst>
          </p:cNvPr>
          <p:cNvSpPr txBox="1"/>
          <p:nvPr/>
        </p:nvSpPr>
        <p:spPr>
          <a:xfrm>
            <a:off x="6248400" y="1776986"/>
            <a:ext cx="2323610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টেলিভিশন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E06CF6-8DD9-DF57-73CA-4A896A007D59}"/>
              </a:ext>
            </a:extLst>
          </p:cNvPr>
          <p:cNvSpPr txBox="1"/>
          <p:nvPr/>
        </p:nvSpPr>
        <p:spPr>
          <a:xfrm>
            <a:off x="168892" y="3466289"/>
            <a:ext cx="2336377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টর্চলাইট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9050E-A1D0-D8C1-A864-921DBE79B231}"/>
              </a:ext>
            </a:extLst>
          </p:cNvPr>
          <p:cNvSpPr txBox="1"/>
          <p:nvPr/>
        </p:nvSpPr>
        <p:spPr>
          <a:xfrm>
            <a:off x="248816" y="1573691"/>
            <a:ext cx="2103419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কলম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FBB9-5BF2-1630-13AE-72D0CA490DDB}"/>
              </a:ext>
            </a:extLst>
          </p:cNvPr>
          <p:cNvSpPr txBox="1"/>
          <p:nvPr/>
        </p:nvSpPr>
        <p:spPr>
          <a:xfrm>
            <a:off x="132336" y="4429157"/>
            <a:ext cx="2336377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সাইকেল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921D4-6758-17B7-1328-01F366FA8C78}"/>
              </a:ext>
            </a:extLst>
          </p:cNvPr>
          <p:cNvSpPr txBox="1"/>
          <p:nvPr/>
        </p:nvSpPr>
        <p:spPr>
          <a:xfrm>
            <a:off x="272655" y="5447834"/>
            <a:ext cx="2013345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ফ্রিজ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EE04B6-2C0C-CAEF-75F2-A104BB37A30C}"/>
              </a:ext>
            </a:extLst>
          </p:cNvPr>
          <p:cNvSpPr txBox="1"/>
          <p:nvPr/>
        </p:nvSpPr>
        <p:spPr>
          <a:xfrm>
            <a:off x="2667000" y="1799923"/>
            <a:ext cx="2103419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ফ্যান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204AE0-4E87-D359-21B2-A6719D8F9569}"/>
              </a:ext>
            </a:extLst>
          </p:cNvPr>
          <p:cNvSpPr txBox="1"/>
          <p:nvPr/>
        </p:nvSpPr>
        <p:spPr>
          <a:xfrm>
            <a:off x="2833397" y="2866161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বৈদ্যুতিক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বাতি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D870A3-2C7E-E7FB-DA85-96E281DFDE10}"/>
              </a:ext>
            </a:extLst>
          </p:cNvPr>
          <p:cNvSpPr txBox="1"/>
          <p:nvPr/>
        </p:nvSpPr>
        <p:spPr>
          <a:xfrm>
            <a:off x="2895600" y="3746935"/>
            <a:ext cx="175726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ঘড়ি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065E29-B542-F843-8792-5786CBCF93FD}"/>
              </a:ext>
            </a:extLst>
          </p:cNvPr>
          <p:cNvSpPr txBox="1"/>
          <p:nvPr/>
        </p:nvSpPr>
        <p:spPr>
          <a:xfrm>
            <a:off x="2764786" y="4746640"/>
            <a:ext cx="200563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D5C5FB-E8B2-B821-8864-B9EA0F60A186}"/>
              </a:ext>
            </a:extLst>
          </p:cNvPr>
          <p:cNvSpPr txBox="1"/>
          <p:nvPr/>
        </p:nvSpPr>
        <p:spPr>
          <a:xfrm>
            <a:off x="6235633" y="2909561"/>
            <a:ext cx="2336377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রাওটার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33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4" grpId="0" animBg="1"/>
      <p:bldP spid="8" grpId="0" animBg="1"/>
      <p:bldP spid="9" grpId="0" animBg="1"/>
      <p:bldP spid="10" grpId="0" animBg="1"/>
      <p:bldP spid="14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73AC2-759A-C542-AAAD-C862142FFA07}"/>
              </a:ext>
            </a:extLst>
          </p:cNvPr>
          <p:cNvSpPr txBox="1"/>
          <p:nvPr/>
        </p:nvSpPr>
        <p:spPr>
          <a:xfrm>
            <a:off x="1595821" y="1240581"/>
            <a:ext cx="4918927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যাতায়াতে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800" b="1" dirty="0">
              <a:solidFill>
                <a:srgbClr val="EE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C45027-053F-ACFE-F3D0-15F0E30B7584}"/>
              </a:ext>
            </a:extLst>
          </p:cNvPr>
          <p:cNvSpPr txBox="1"/>
          <p:nvPr/>
        </p:nvSpPr>
        <p:spPr>
          <a:xfrm>
            <a:off x="2634626" y="310110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নং-১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C53F87E-DC9C-A568-2174-E8551EBDD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1317083"/>
              </p:ext>
            </p:extLst>
          </p:nvPr>
        </p:nvGraphicFramePr>
        <p:xfrm>
          <a:off x="4542453" y="2393637"/>
          <a:ext cx="37338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402818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নিরাপদ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ব্যবহারের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উপায়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2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হেলমেট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73042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E6FB1E1-D637-9BA3-2F0B-255247705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405485"/>
              </p:ext>
            </p:extLst>
          </p:nvPr>
        </p:nvGraphicFramePr>
        <p:xfrm>
          <a:off x="351030" y="2439361"/>
          <a:ext cx="3581400" cy="91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375721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24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মটর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সাইকেল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9768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7970EB80-8A8B-8C17-9DD0-194AFF73D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59293"/>
              </p:ext>
            </p:extLst>
          </p:nvPr>
        </p:nvGraphicFramePr>
        <p:xfrm>
          <a:off x="392308" y="3493353"/>
          <a:ext cx="35814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বাস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0285A76-0F4B-08F4-BC9F-571DCC243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10153"/>
              </p:ext>
            </p:extLst>
          </p:nvPr>
        </p:nvGraphicFramePr>
        <p:xfrm>
          <a:off x="4572000" y="3462873"/>
          <a:ext cx="37338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চলন্ত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গাড়িতে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উঠানামা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DF6FE64-CD54-D4E7-11FD-E45E875F7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423129"/>
              </p:ext>
            </p:extLst>
          </p:nvPr>
        </p:nvGraphicFramePr>
        <p:xfrm>
          <a:off x="361916" y="4179572"/>
          <a:ext cx="35814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অটোরিকশা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C67401D9-F132-3514-4833-F5FC8A745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82283"/>
              </p:ext>
            </p:extLst>
          </p:nvPr>
        </p:nvGraphicFramePr>
        <p:xfrm>
          <a:off x="381000" y="4957019"/>
          <a:ext cx="3591153" cy="66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1153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সাইকেল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285FC32-057C-4AD3-BEBE-A26D5EDF7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292601"/>
              </p:ext>
            </p:extLst>
          </p:nvPr>
        </p:nvGraphicFramePr>
        <p:xfrm>
          <a:off x="4572000" y="4217462"/>
          <a:ext cx="37338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চলন্ত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গাড়িতে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উঠানামা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69BF8724-E6BF-29FA-AAD0-D8F10CD195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788483"/>
              </p:ext>
            </p:extLst>
          </p:nvPr>
        </p:nvGraphicFramePr>
        <p:xfrm>
          <a:off x="4551784" y="4957018"/>
          <a:ext cx="3733800" cy="66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399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সতর্কভাবে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রাস্তা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দেখে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চালানো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D3C1C7F-EDA0-41E9-A29B-2230B321CCCC}"/>
              </a:ext>
            </a:extLst>
          </p:cNvPr>
          <p:cNvSpPr txBox="1"/>
          <p:nvPr/>
        </p:nvSpPr>
        <p:spPr>
          <a:xfrm>
            <a:off x="5715000" y="173155"/>
            <a:ext cx="2843408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GB" sz="4800" b="1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35C8A-4128-3FCF-2D1E-6EA534D1C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11C119-51F0-C5FF-4403-133CDDFF0F7D}"/>
              </a:ext>
            </a:extLst>
          </p:cNvPr>
          <p:cNvSpPr txBox="1"/>
          <p:nvPr/>
        </p:nvSpPr>
        <p:spPr>
          <a:xfrm>
            <a:off x="1595821" y="1240581"/>
            <a:ext cx="4918927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800" b="1" dirty="0">
              <a:solidFill>
                <a:srgbClr val="EE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7E40B6-3828-19C5-B35B-114E3493BEB9}"/>
              </a:ext>
            </a:extLst>
          </p:cNvPr>
          <p:cNvSpPr txBox="1"/>
          <p:nvPr/>
        </p:nvSpPr>
        <p:spPr>
          <a:xfrm>
            <a:off x="2634626" y="310110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নং-২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C650F14-1BD6-B2B1-F162-E906D8C0E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779955"/>
              </p:ext>
            </p:extLst>
          </p:nvPr>
        </p:nvGraphicFramePr>
        <p:xfrm>
          <a:off x="2634626" y="2393637"/>
          <a:ext cx="564162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1627">
                  <a:extLst>
                    <a:ext uri="{9D8B030D-6E8A-4147-A177-3AD203B41FA5}">
                      <a16:colId xmlns:a16="http://schemas.microsoft.com/office/drawing/2014/main" val="402818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নিরাপদ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ব্যবহারের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উপায়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2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সচেতনভাবে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চালাতে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হবে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73042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B9A2FBC-08F4-5A19-A094-DC56AA035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546931"/>
              </p:ext>
            </p:extLst>
          </p:nvPr>
        </p:nvGraphicFramePr>
        <p:xfrm>
          <a:off x="351030" y="2439361"/>
          <a:ext cx="1782570" cy="91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82570">
                  <a:extLst>
                    <a:ext uri="{9D8B030D-6E8A-4147-A177-3AD203B41FA5}">
                      <a16:colId xmlns:a16="http://schemas.microsoft.com/office/drawing/2014/main" val="375721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24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ট্রাক্টর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9768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2DAA1F3-6DC9-0155-FA01-7C2E34692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327092"/>
              </p:ext>
            </p:extLst>
          </p:nvPr>
        </p:nvGraphicFramePr>
        <p:xfrm>
          <a:off x="392308" y="3641559"/>
          <a:ext cx="174129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292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হার্বেস্টার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6C5583B-D954-E57A-CE9F-C10FAB718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357367"/>
              </p:ext>
            </p:extLst>
          </p:nvPr>
        </p:nvGraphicFramePr>
        <p:xfrm>
          <a:off x="2634626" y="3462873"/>
          <a:ext cx="5671174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174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বড়দের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দিয়ে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মেশিন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চালানো,মেশিন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থে্কে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দূরে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3AFD84B-965A-FD99-B1BA-B1885978F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499938"/>
              </p:ext>
            </p:extLst>
          </p:nvPr>
        </p:nvGraphicFramePr>
        <p:xfrm>
          <a:off x="351030" y="5006779"/>
          <a:ext cx="178257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57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সেচ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পাম্প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8F53DF6-FF78-1295-8E87-3BA3E0FAD6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673471"/>
              </p:ext>
            </p:extLst>
          </p:nvPr>
        </p:nvGraphicFramePr>
        <p:xfrm>
          <a:off x="380999" y="5778525"/>
          <a:ext cx="1752601" cy="66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1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স্প্রে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মেশিন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58346DEE-E6F6-F8CC-60F0-AAFC839B1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6132"/>
              </p:ext>
            </p:extLst>
          </p:nvPr>
        </p:nvGraphicFramePr>
        <p:xfrm>
          <a:off x="2631516" y="5006779"/>
          <a:ext cx="5622965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2965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বৈদ্যুতিক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সংযোগে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ভেজা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দেওয়া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82793F6-CA88-BA19-36BB-806B8B51D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257073"/>
              </p:ext>
            </p:extLst>
          </p:nvPr>
        </p:nvGraphicFramePr>
        <p:xfrm>
          <a:off x="2631516" y="5702528"/>
          <a:ext cx="5626075" cy="66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075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399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প্রয়োজনীয়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সুরক্ষা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নিয়ে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8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478D7-169D-8B7B-B6EE-D113BA7E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94A631-7971-9AFF-2D78-6E6958A1416E}"/>
              </a:ext>
            </a:extLst>
          </p:cNvPr>
          <p:cNvSpPr txBox="1"/>
          <p:nvPr/>
        </p:nvSpPr>
        <p:spPr>
          <a:xfrm>
            <a:off x="1595821" y="1240581"/>
            <a:ext cx="5109779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চিকিৎসায়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800" b="1" dirty="0">
              <a:solidFill>
                <a:srgbClr val="EE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C1FB8-B8CA-588D-D993-E3CF53D6FD00}"/>
              </a:ext>
            </a:extLst>
          </p:cNvPr>
          <p:cNvSpPr txBox="1"/>
          <p:nvPr/>
        </p:nvSpPr>
        <p:spPr>
          <a:xfrm>
            <a:off x="2634626" y="310110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নং-৩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331B062-1BBA-B436-D872-E684570E2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923369"/>
              </p:ext>
            </p:extLst>
          </p:nvPr>
        </p:nvGraphicFramePr>
        <p:xfrm>
          <a:off x="3505200" y="2393637"/>
          <a:ext cx="5181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402818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নিরাপদ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ব্যবহারের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উপায়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2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বড়দের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পরামর্শ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অনুযায়ী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endParaRPr lang="en-US" sz="2400" b="1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73042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FF11F3C-953F-39FD-94E9-39B57B6AFC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42992"/>
              </p:ext>
            </p:extLst>
          </p:nvPr>
        </p:nvGraphicFramePr>
        <p:xfrm>
          <a:off x="351030" y="2439361"/>
          <a:ext cx="2544570" cy="91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44570">
                  <a:extLst>
                    <a:ext uri="{9D8B030D-6E8A-4147-A177-3AD203B41FA5}">
                      <a16:colId xmlns:a16="http://schemas.microsoft.com/office/drawing/2014/main" val="375721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24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থার্মোমিটার</a:t>
                      </a:r>
                      <a:endParaRPr lang="en-US" sz="2400" b="1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9768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F77EDBA-61E1-4CCD-0062-8455351D8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102736"/>
              </p:ext>
            </p:extLst>
          </p:nvPr>
        </p:nvGraphicFramePr>
        <p:xfrm>
          <a:off x="392308" y="3493353"/>
          <a:ext cx="250329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292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ওষধ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25B8DF7-F101-0C1B-4A9A-ED87348BD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52970"/>
              </p:ext>
            </p:extLst>
          </p:nvPr>
        </p:nvGraphicFramePr>
        <p:xfrm>
          <a:off x="3505201" y="3462873"/>
          <a:ext cx="524649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492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চিকিৎসকের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পরামর্শ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ছাড়া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খাওয়া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21A1632-2636-C48E-8535-1D3666F61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42783"/>
              </p:ext>
            </p:extLst>
          </p:nvPr>
        </p:nvGraphicFramePr>
        <p:xfrm>
          <a:off x="361916" y="4179572"/>
          <a:ext cx="254457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57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রক্তচাপ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মাপার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যন্ত্র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7F7A9CE1-5769-55CE-C014-7294BBDF8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892890"/>
              </p:ext>
            </p:extLst>
          </p:nvPr>
        </p:nvGraphicFramePr>
        <p:xfrm>
          <a:off x="381000" y="4957019"/>
          <a:ext cx="2544571" cy="66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571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সিরিঞ্জ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76FE75DD-9DFA-9445-754F-491D1DDCE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108346"/>
              </p:ext>
            </p:extLst>
          </p:nvPr>
        </p:nvGraphicFramePr>
        <p:xfrm>
          <a:off x="3505200" y="4217462"/>
          <a:ext cx="5181599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599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প্রশিক্ষিত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ব্যক্তির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সাহায্যে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17C36675-4E7E-60C7-8222-00B58752B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609036"/>
              </p:ext>
            </p:extLst>
          </p:nvPr>
        </p:nvGraphicFramePr>
        <p:xfrm>
          <a:off x="3505200" y="4957018"/>
          <a:ext cx="5410200" cy="66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399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শুধু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চিকিৎসক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স্বাস্থ্যকর্মীর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সাহায্যে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19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9B0D6-B390-7BD9-5550-BD34A97E2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A6ADF0-A505-69F6-49F4-218B0E4EAF47}"/>
              </a:ext>
            </a:extLst>
          </p:cNvPr>
          <p:cNvSpPr txBox="1"/>
          <p:nvPr/>
        </p:nvSpPr>
        <p:spPr>
          <a:xfrm>
            <a:off x="1595821" y="1240581"/>
            <a:ext cx="5109779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800" b="1" dirty="0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EE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800" b="1" dirty="0">
              <a:solidFill>
                <a:srgbClr val="EE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8F4719-23B7-B492-54B5-006AB0197117}"/>
              </a:ext>
            </a:extLst>
          </p:cNvPr>
          <p:cNvSpPr txBox="1"/>
          <p:nvPr/>
        </p:nvSpPr>
        <p:spPr>
          <a:xfrm>
            <a:off x="2634626" y="310110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নং-৪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45D286-8849-3557-46F2-73D804F8D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93868"/>
              </p:ext>
            </p:extLst>
          </p:nvPr>
        </p:nvGraphicFramePr>
        <p:xfrm>
          <a:off x="3505200" y="2393637"/>
          <a:ext cx="5181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402818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নিরাপদ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ব্যবহারের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উপায়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22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কাঊকে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খোঁচা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400" b="1" dirty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মারা</a:t>
                      </a:r>
                      <a:endParaRPr lang="en-US" sz="2400" b="1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73042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04FC9D6-93EE-39F9-C637-D808DF58B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756312"/>
              </p:ext>
            </p:extLst>
          </p:nvPr>
        </p:nvGraphicFramePr>
        <p:xfrm>
          <a:off x="351030" y="2439361"/>
          <a:ext cx="2544570" cy="91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44570">
                  <a:extLst>
                    <a:ext uri="{9D8B030D-6E8A-4147-A177-3AD203B41FA5}">
                      <a16:colId xmlns:a16="http://schemas.microsoft.com/office/drawing/2014/main" val="375721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24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কলম</a:t>
                      </a:r>
                      <a:endParaRPr lang="en-US" sz="2400" b="1" dirty="0"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997687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7A162B1-008A-2481-5243-8797C362B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003658"/>
              </p:ext>
            </p:extLst>
          </p:nvPr>
        </p:nvGraphicFramePr>
        <p:xfrm>
          <a:off x="392308" y="3493353"/>
          <a:ext cx="250329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292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টেলিভিশন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90453BDC-D9A7-8EF4-3C40-8349DF06E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735367"/>
              </p:ext>
            </p:extLst>
          </p:nvPr>
        </p:nvGraphicFramePr>
        <p:xfrm>
          <a:off x="3505201" y="3462873"/>
          <a:ext cx="524649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492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নিরাপদ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দূরত্বে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বসে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সীমিত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দেখা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5665210-BC30-A3C8-9170-C5BDDDD74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4178"/>
              </p:ext>
            </p:extLst>
          </p:nvPr>
        </p:nvGraphicFramePr>
        <p:xfrm>
          <a:off x="361916" y="4179572"/>
          <a:ext cx="254457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570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মোবাইল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ফোন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AB79B621-49F6-3CD9-F336-EDEC839F8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48466"/>
              </p:ext>
            </p:extLst>
          </p:nvPr>
        </p:nvGraphicFramePr>
        <p:xfrm>
          <a:off x="351030" y="5523543"/>
          <a:ext cx="2544571" cy="66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571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কম্পিউটার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81E7FD5-9BBF-07C8-9F20-0B6E2B491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991990"/>
              </p:ext>
            </p:extLst>
          </p:nvPr>
        </p:nvGraphicFramePr>
        <p:xfrm>
          <a:off x="3505200" y="4217462"/>
          <a:ext cx="5181599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599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প্রয়োজন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ছাড়া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বেশি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অপরিচিত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ব্যাক্তির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সাথে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তথ্য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5FA9E7DB-5FFD-91A3-3AC4-0989AF8FE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016490"/>
              </p:ext>
            </p:extLst>
          </p:nvPr>
        </p:nvGraphicFramePr>
        <p:xfrm>
          <a:off x="3503645" y="5523544"/>
          <a:ext cx="5181599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599">
                  <a:extLst>
                    <a:ext uri="{9D8B030D-6E8A-4147-A177-3AD203B41FA5}">
                      <a16:colId xmlns:a16="http://schemas.microsoft.com/office/drawing/2014/main" val="249980964"/>
                    </a:ext>
                  </a:extLst>
                </a:gridCol>
              </a:tblGrid>
              <a:tr h="660399"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সঠিকভাবে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বসে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এবং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বৈদ্যুতিক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তারে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স্পর্শ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86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07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60001" y="112556"/>
            <a:ext cx="1523174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>
              <a:defRPr sz="2800" b="1">
                <a:solidFill>
                  <a:srgbClr val="1E462D"/>
                </a:solidFill>
                <a:latin typeface="Noto Sans Bengali"/>
              </a:defRPr>
            </a:pPr>
            <a:r>
              <a:rPr lang="en-US" sz="44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sz="44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04743" y="5798042"/>
            <a:ext cx="5254072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>
              <a:defRPr sz="1500">
                <a:solidFill>
                  <a:srgbClr val="1E462D"/>
                </a:solidFill>
                <a:latin typeface="Noto Sans Bengali"/>
              </a:defRPr>
            </a:pP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বড়দের</a:t>
            </a:r>
            <a:r>
              <a:rPr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নির্দেশ</a:t>
            </a:r>
            <a:r>
              <a:rPr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দূরে</a:t>
            </a:r>
            <a:r>
              <a:rPr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2800" b="1" spc="50" dirty="0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b="1" spc="50" dirty="0" err="1">
                <a:ln w="0"/>
                <a:solidFill>
                  <a:srgbClr val="EE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endParaRPr sz="2800" b="1" spc="50" dirty="0">
              <a:ln w="0"/>
              <a:solidFill>
                <a:srgbClr val="EE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4540" y="1485676"/>
            <a:ext cx="1763624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>
              <a:defRPr sz="2000" b="1">
                <a:solidFill>
                  <a:srgbClr val="704B91"/>
                </a:solidFill>
                <a:latin typeface="Noto Sans Bengali"/>
              </a:defRPr>
            </a:pP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52800" y="3996560"/>
            <a:ext cx="3435557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>
              <a:defRPr sz="1500">
                <a:solidFill>
                  <a:srgbClr val="1E462D"/>
                </a:solidFill>
                <a:latin typeface="Noto Sans Bengali"/>
              </a:defRPr>
            </a:pP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গোপন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sz="32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131" y="3778336"/>
            <a:ext cx="1205779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>
              <a:defRPr sz="2000" b="1">
                <a:solidFill>
                  <a:srgbClr val="704B91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টর্চলাইট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68976" y="1989842"/>
            <a:ext cx="3946914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>
              <a:defRPr sz="1500">
                <a:solidFill>
                  <a:srgbClr val="1E462D"/>
                </a:solidFill>
                <a:latin typeface="Noto Sans Bengali"/>
              </a:defRPr>
            </a:pP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সঠিকভাবে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endParaRPr sz="32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131" y="4598196"/>
            <a:ext cx="1245855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>
              <a:defRPr sz="2000" b="1">
                <a:solidFill>
                  <a:srgbClr val="704B91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04743" y="1259681"/>
            <a:ext cx="303480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>
            <a:spAutoFit/>
            <a:sp3d extrusionH="57150">
              <a:bevelT w="82550" h="38100" prst="coolSlant"/>
            </a:sp3d>
          </a:bodyPr>
          <a:lstStyle/>
          <a:p>
            <a:pPr algn="ctr">
              <a:defRPr sz="1500">
                <a:solidFill>
                  <a:srgbClr val="1E462D"/>
                </a:solidFill>
                <a:latin typeface="Noto Sans Bengali"/>
              </a:defRPr>
            </a:pP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সতর্ক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চলাচল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sz="32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76904" y="5760720"/>
            <a:ext cx="232756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latin typeface="Noto Sans Bengali"/>
              </a:defRPr>
            </a:pPr>
            <a:r>
              <a:rPr sz="750"/>
              <a:t>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59805D-733D-1077-3A2D-5C81BD911CA0}"/>
              </a:ext>
            </a:extLst>
          </p:cNvPr>
          <p:cNvSpPr txBox="1"/>
          <p:nvPr/>
        </p:nvSpPr>
        <p:spPr>
          <a:xfrm>
            <a:off x="533829" y="2936292"/>
            <a:ext cx="1752172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সেচের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3393EB-A824-66A8-3C57-D0A06DDB3052}"/>
              </a:ext>
            </a:extLst>
          </p:cNvPr>
          <p:cNvSpPr txBox="1"/>
          <p:nvPr/>
        </p:nvSpPr>
        <p:spPr>
          <a:xfrm>
            <a:off x="310104" y="2243981"/>
            <a:ext cx="2361150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ধান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কাটার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FBCF5F-7209-6FFD-86E2-FF18FB049C51}"/>
              </a:ext>
            </a:extLst>
          </p:cNvPr>
          <p:cNvSpPr txBox="1"/>
          <p:nvPr/>
        </p:nvSpPr>
        <p:spPr>
          <a:xfrm>
            <a:off x="3268976" y="3021628"/>
            <a:ext cx="5440684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b="1" spc="50" dirty="0" err="1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মাত্রা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spc="50" dirty="0" err="1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খেয়াল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3200" b="1" spc="50" dirty="0">
                <a:ln w="0"/>
                <a:solidFill>
                  <a:srgbClr val="C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3DA6EB-7496-504B-AC32-DF29EB4D6501}"/>
              </a:ext>
            </a:extLst>
          </p:cNvPr>
          <p:cNvSpPr txBox="1"/>
          <p:nvPr/>
        </p:nvSpPr>
        <p:spPr>
          <a:xfrm>
            <a:off x="428120" y="5361438"/>
            <a:ext cx="1528290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মাইক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9EE06C-190E-9F9D-446A-3820D0D1F820}"/>
              </a:ext>
            </a:extLst>
          </p:cNvPr>
          <p:cNvSpPr txBox="1"/>
          <p:nvPr/>
        </p:nvSpPr>
        <p:spPr>
          <a:xfrm>
            <a:off x="2986913" y="4818261"/>
            <a:ext cx="451104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  <a:sp3d extrusionH="57150">
              <a:bevelT w="82550" h="38100" prst="coolSlant"/>
            </a:sp3d>
          </a:bodyPr>
          <a:lstStyle/>
          <a:p>
            <a:pPr algn="ctr">
              <a:defRPr sz="1500">
                <a:solidFill>
                  <a:srgbClr val="1E462D"/>
                </a:solidFill>
                <a:latin typeface="Noto Sans Bengali"/>
              </a:defRPr>
            </a:pP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বিদ্যু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ৎ/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সাবধানে</a:t>
            </a:r>
            <a:r>
              <a:rPr sz="32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sz="32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069 0.01875 L 0.10069 0.01875 L 0.11997 0.04444 C 0.1224 0.04768 0.12517 0.05046 0.12708 0.05393 C 0.13021 0.05949 0.13316 0.06505 0.13628 0.07037 C 0.13785 0.07292 0.13993 0.07477 0.14149 0.07708 C 0.14358 0.08056 0.14601 0.08403 0.14757 0.08796 C 0.14826 0.08981 0.14861 0.0919 0.14965 0.09352 C 0.15035 0.09468 0.15156 0.09537 0.1526 0.0963 C 0.15677 0.10463 0.15382 0.09907 0.16285 0.11111 C 0.16458 0.11343 0.16597 0.11597 0.16806 0.11806 C 0.16927 0.11944 0.17083 0.12037 0.17205 0.12199 C 0.17292 0.12315 0.17326 0.125 0.17413 0.12616 C 0.175 0.12731 0.17622 0.12778 0.17708 0.12893 C 0.18403 0.13727 0.1908 0.14606 0.19757 0.15463 C 0.19861 0.15602 0.19948 0.15764 0.20069 0.1588 C 0.20191 0.16018 0.20347 0.16134 0.20469 0.16296 C 0.2066 0.16505 0.20816 0.16736 0.2099 0.16968 C 0.21076 0.17106 0.21181 0.17245 0.21285 0.17384 C 0.21458 0.17546 0.21649 0.17708 0.21806 0.17917 C 0.22031 0.18264 0.2217 0.18681 0.22413 0.19005 C 0.22552 0.1919 0.22674 0.19375 0.22813 0.1956 C 0.22986 0.19745 0.23177 0.19884 0.23333 0.20093 C 0.2349 0.20301 0.23576 0.20579 0.23733 0.20787 C 0.24063 0.21181 0.24427 0.21481 0.24757 0.21875 C 0.25868 0.23171 0.26788 0.24745 0.28021 0.2581 C 0.30069 0.27593 0.30938 0.28472 0.33229 0.29884 C 0.35573 0.31343 0.37188 0.32222 0.39462 0.33171 C 0.39931 0.33356 0.40399 0.33542 0.40885 0.33704 C 0.41181 0.33819 0.41493 0.33866 0.41806 0.33981 C 0.41979 0.34051 0.42135 0.34167 0.42309 0.34259 C 0.42622 0.34375 0.43038 0.34444 0.43333 0.34514 C 0.44566 0.35347 0.4349 0.34722 0.45677 0.35347 C 0.46406 0.35532 0.47101 0.3581 0.4783 0.36018 C 0.52552 0.37407 0.49931 0.3662 0.54965 0.37778 C 0.56059 0.38032 0.57135 0.38356 0.58229 0.38611 C 0.59566 0.38912 0.60885 0.39143 0.62222 0.39421 C 0.62622 0.39514 0.63038 0.39606 0.63438 0.39699 C 0.64323 0.39861 0.63924 0.39768 0.6467 0.39977 C 0.70799 0.39491 0.66319 0.40185 0.69149 0.39282 C 0.6967 0.3912 0.70191 0.39051 0.70694 0.38866 C 0.71632 0.38542 0.71684 0.38495 0.72326 0.38056 L 0.72431 0.37662 " pathEditMode="relative" ptsTypes="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54 0.01435 L 0.11754 0.01435 C 0.13854 0.05509 0.16094 0.10185 0.18576 0.13935 C 0.20712 0.17153 0.22691 0.20648 0.25208 0.23333 C 0.2783 0.26088 0.30087 0.29606 0.33073 0.3162 C 0.36024 0.33611 0.39149 0.35231 0.41945 0.37616 C 0.43073 0.38565 0.44219 0.39444 0.45313 0.40463 C 0.46163 0.4125 0.4691 0.42268 0.47761 0.43055 C 0.48715 0.43912 0.49045 0.43842 0.49913 0.44398 C 0.50087 0.44514 0.50243 0.44699 0.50417 0.44815 C 0.50608 0.4493 0.50833 0.44977 0.51024 0.45092 C 0.51163 0.45162 0.51302 0.45278 0.51441 0.4537 C 0.51597 0.45463 0.51788 0.45509 0.51945 0.45625 C 0.52604 0.46111 0.53038 0.47199 0.53368 0.4794 C 0.5375 0.48727 0.54063 0.49583 0.54392 0.50393 C 0.54531 0.50717 0.54809 0.51342 0.54809 0.51342 C 0.54948 0.51967 0.5507 0.52616 0.55208 0.53241 C 0.55347 0.53796 0.55521 0.54328 0.55625 0.54884 C 0.55729 0.55463 0.55764 0.56065 0.55833 0.56643 C 0.55799 0.57338 0.55799 0.58009 0.55729 0.5868 C 0.55695 0.58889 0.55573 0.59051 0.55521 0.59236 C 0.55469 0.59375 0.55451 0.59514 0.55417 0.59653 " pathEditMode="relative" ptsTypes="AAAAAAAAAAAAAAAAAAAA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75 0.0544 L 0.08975 0.0544 C 0.09548 0.06343 0.10086 0.07292 0.10694 0.08148 C 0.1151 0.09283 0.12309 0.10463 0.13246 0.11412 C 0.13385 0.11551 0.13541 0.11667 0.13663 0.11829 C 0.14705 0.13056 0.13211 0.11783 0.15399 0.13866 C 0.16961 0.15348 0.15573 0.14051 0.18455 0.16574 C 0.19982 0.17917 0.20764 0.18727 0.2243 0.19838 C 0.23194 0.20348 0.2401 0.20695 0.24791 0.21204 C 0.25451 0.21644 0.27725 0.23473 0.28559 0.23797 C 0.31111 0.24746 0.3375 0.25278 0.36319 0.26227 C 0.38021 0.26875 0.39705 0.27593 0.41423 0.28148 C 0.45225 0.29329 0.49548 0.30579 0.53559 0.30996 C 0.56146 0.3125 0.61319 0.31551 0.61319 0.31551 L 0.66718 0.31412 C 0.6743 0.3132 0.6809 0.30857 0.68767 0.30579 C 0.70503 0.29885 0.69583 0.30186 0.71111 0.29769 C 0.71354 0.2963 0.71597 0.29514 0.71823 0.29352 C 0.71961 0.29283 0.72083 0.29167 0.72239 0.29098 C 0.72743 0.28866 0.74062 0.28843 0.74271 0.2882 L 0.75503 0.28681 C 0.75607 0.28635 0.75711 0.28611 0.75798 0.28542 C 0.75955 0.28473 0.76076 0.28357 0.76215 0.28264 C 0.76354 0.28218 0.76493 0.28195 0.76632 0.28148 " pathEditMode="relative" ptsTypes="AAAAAAAAAAAAAAAAAAAAAA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5 0.04722 L 0.07275 0.04722 C 0.09098 0.03264 0.10868 0.01643 0.12778 0.00347 C 0.16667 -0.02292 0.25052 -0.06921 0.28993 -0.08634 C 0.34323 -0.10926 0.39757 -0.12755 0.45122 -0.14884 C 0.47066 -0.15648 0.49098 -0.16158 0.50938 -0.17338 L 0.57466 -0.21551 C 0.5783 -0.21783 0.58195 -0.22083 0.58577 -0.22222 C 0.61667 -0.23403 0.56372 -0.21366 0.60209 -0.22917 C 0.60851 -0.23171 0.61719 -0.23426 0.62361 -0.23727 C 0.64636 -0.24815 0.56268 -0.23033 0.66129 -0.25232 C 0.68837 -0.25833 0.62414 -0.24398 0.68368 -0.25625 C 0.68716 -0.25695 0.69045 -0.25857 0.69393 -0.25903 C 0.70417 -0.26065 0.73646 -0.26158 0.7408 -0.26181 C 0.74844 -0.2632 0.74636 -0.26088 0.74914 -0.26435 " pathEditMode="relative" ptsTypes="AAAAAAAAAAAAAAA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66 0.03102 L 0.07066 0.03102 C 0.15816 -0.06921 0.25694 -0.15023 0.35225 -0.23726 C 0.38993 -0.27152 0.42864 -0.30393 0.46857 -0.33379 C 0.59166 -0.42638 0.55225 -0.38541 0.59809 -0.43449 C 0.6 -0.44467 0.59774 -0.43726 0.60625 -0.44814 C 0.61076 -0.45393 0.6151 -0.45995 0.61944 -0.46574 C 0.62083 -0.46759 0.62187 -0.4699 0.62361 -0.47129 C 0.63385 -0.4787 0.62986 -0.47546 0.63576 -0.48078 C 0.63715 -0.4831 0.63975 -0.4875 0.64097 -0.49027 C 0.64166 -0.49213 0.64236 -0.49398 0.64305 -0.4956 C 0.64271 -0.49699 0.64253 -0.49861 0.64201 -0.49976 C 0.63941 -0.50463 0.63871 -0.50463 0.63576 -0.50648 " pathEditMode="relative" ptsTypes="AAAAAAAAAAA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58 0.04259 L 0.06858 0.04259 C 0.30816 -0.06296 0.00625 0.06482 0.25209 -0.02292 C 0.31563 -0.04537 0.37795 -0.07315 0.44097 -0.09768 L 0.53472 -0.1331 L 0.60104 -0.15903 C 0.62222 -0.18125 0.64236 -0.20509 0.66441 -0.22569 L 0.68785 -0.24745 C 0.68889 -0.2493 0.68993 -0.25092 0.69097 -0.25278 C 0.69167 -0.25417 0.69219 -0.25579 0.69288 -0.25694 C 0.69896 -0.26713 0.70521 -0.27685 0.71129 -0.2868 C 0.71268 -0.28912 0.71545 -0.29375 0.71545 -0.29375 L 0.7165 -0.29768 " pathEditMode="relative" ptsTypes="AAAAAAAAAAA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5" grpId="0" animBg="1"/>
      <p:bldP spid="18" grpId="0" animBg="1"/>
      <p:bldP spid="2" grpId="0" animBg="1"/>
      <p:bldP spid="5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064" y="400386"/>
            <a:ext cx="374493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E462D"/>
                </a:solidFill>
                <a:latin typeface="Noto Sans Bengali"/>
              </a:defRPr>
            </a:pPr>
            <a:r>
              <a:rPr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নাকি</a:t>
            </a:r>
            <a:r>
              <a:rPr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অনিরাপদ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sz="21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670" y="1773504"/>
            <a:ext cx="404630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1E462D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ভেজা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ধরা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0" y="1127173"/>
            <a:ext cx="15295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36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অনিরাপদ</a:t>
            </a:r>
            <a:endParaRPr sz="36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670" y="2578608"/>
            <a:ext cx="353173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1E462D"/>
                </a:solidFill>
                <a:latin typeface="Noto Sans Bengali"/>
              </a:defRPr>
            </a:pP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0" y="1967768"/>
            <a:ext cx="125386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3600" dirty="0" err="1">
                <a:solidFill>
                  <a:srgbClr val="66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endParaRPr sz="3600" dirty="0">
              <a:solidFill>
                <a:srgbClr val="66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8670" y="3250692"/>
            <a:ext cx="324479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1E462D"/>
                </a:solidFill>
                <a:latin typeface="Noto Sans Bengali"/>
              </a:defRPr>
            </a:pP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অচেনা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লিংকে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505" y="4737763"/>
            <a:ext cx="41280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1E462D"/>
                </a:solidFill>
                <a:latin typeface="Noto Sans Bengali"/>
              </a:defRPr>
            </a:pP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চালানোর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সতর্ক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6095" y="3929633"/>
            <a:ext cx="795411" cy="3000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1350"/>
              <a:t>নিরাপদ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7831" y="4001348"/>
            <a:ext cx="357341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1E462D"/>
                </a:solidFill>
                <a:latin typeface="Noto Sans Bengali"/>
              </a:defRPr>
            </a:pP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বন্ধুকে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খোঁচা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endParaRPr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50717" y="4601718"/>
            <a:ext cx="986168" cy="3000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1350" dirty="0" err="1"/>
              <a:t>অনিরাপদ</a:t>
            </a:r>
            <a:endParaRPr sz="1350" dirty="0"/>
          </a:p>
        </p:txBody>
      </p:sp>
      <p:sp>
        <p:nvSpPr>
          <p:cNvPr id="25" name="Rectangle 24"/>
          <p:cNvSpPr/>
          <p:nvPr/>
        </p:nvSpPr>
        <p:spPr>
          <a:xfrm>
            <a:off x="308610" y="5740146"/>
            <a:ext cx="8503920" cy="20574"/>
          </a:xfrm>
          <a:prstGeom prst="rect">
            <a:avLst/>
          </a:prstGeom>
          <a:solidFill>
            <a:srgbClr val="278C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6" name="TextBox 25"/>
          <p:cNvSpPr txBox="1"/>
          <p:nvPr/>
        </p:nvSpPr>
        <p:spPr>
          <a:xfrm>
            <a:off x="8476904" y="5760720"/>
            <a:ext cx="232756" cy="2077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latin typeface="Noto Sans Bengali"/>
              </a:defRPr>
            </a:pPr>
            <a:r>
              <a:rPr sz="750"/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65C400-F9F5-EBF6-5611-41D58622A664}"/>
              </a:ext>
            </a:extLst>
          </p:cNvPr>
          <p:cNvSpPr txBox="1"/>
          <p:nvPr/>
        </p:nvSpPr>
        <p:spPr>
          <a:xfrm>
            <a:off x="9144000" y="400385"/>
            <a:ext cx="15295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36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অনিরাপদ</a:t>
            </a:r>
            <a:endParaRPr sz="36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DCA305-F7EF-B5BD-4850-8FB47FE3B8BC}"/>
              </a:ext>
            </a:extLst>
          </p:cNvPr>
          <p:cNvSpPr txBox="1"/>
          <p:nvPr/>
        </p:nvSpPr>
        <p:spPr>
          <a:xfrm>
            <a:off x="9112898" y="3298604"/>
            <a:ext cx="15295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3600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অনিরাপদ</a:t>
            </a:r>
            <a:endParaRPr sz="36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6D938C2-2FD6-FCDC-2EDB-3F8E3665E556}"/>
              </a:ext>
            </a:extLst>
          </p:cNvPr>
          <p:cNvSpPr txBox="1"/>
          <p:nvPr/>
        </p:nvSpPr>
        <p:spPr>
          <a:xfrm>
            <a:off x="9145783" y="2628228"/>
            <a:ext cx="125386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Noto Sans Bengali"/>
              </a:defRPr>
            </a:pPr>
            <a:r>
              <a:rPr sz="3600" dirty="0" err="1">
                <a:solidFill>
                  <a:srgbClr val="66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endParaRPr sz="3600" dirty="0">
              <a:solidFill>
                <a:srgbClr val="66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92 0.04977 L -0.09392 0.04977 C -0.09809 0.05695 -0.10174 0.06459 -0.10625 0.07153 C -0.10729 0.07292 -0.10903 0.07315 -0.11042 0.07408 C -0.11371 0.07662 -0.15712 0.11204 -0.17569 0.12315 C -0.1783 0.12477 -0.18125 0.12547 -0.18385 0.12732 C -0.20712 0.1419 -0.18212 0.12824 -0.20937 0.14908 C -0.2151 0.15324 -0.25503 0.17732 -0.25833 0.17894 C -0.2651 0.18218 -0.2717 0.18588 -0.27865 0.18843 C -0.29028 0.19283 -0.29618 0.1919 -0.30729 0.19514 C -0.31996 0.19908 -0.33229 0.2044 -0.34496 0.20741 C -0.38646 0.21783 -0.3401 0.20649 -0.37361 0.21436 C -0.37535 0.21459 -0.37708 0.21528 -0.37865 0.21574 C -0.38177 0.21621 -0.3849 0.21667 -0.38785 0.21713 L -0.43073 0.21436 C -0.43576 0.21389 -0.43715 0.21412 -0.43993 0.2088 C -0.4408 0.20718 -0.44097 0.20487 -0.44201 0.20348 C -0.44271 0.20209 -0.44496 0.2007 -0.44496 0.2007 " pathEditMode="relative" ptsTypes="AAAAAAAAAAAAAAAA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62 0.05926 L -0.06962 0.05926 C -0.09792 0.06227 -0.07257 0.05833 -0.12379 0.07685 C -0.1349 0.08078 -0.14618 0.08472 -0.15747 0.08773 C -0.16858 0.09051 -0.18004 0.09143 -0.19115 0.09444 C -0.20903 0.09953 -0.22622 0.10741 -0.24427 0.11203 C -0.27188 0.11944 -0.31702 0.12685 -0.34723 0.12986 C -0.35747 0.13078 -0.36771 0.13078 -0.37778 0.13125 C -0.40139 0.12963 -0.39757 0.13171 -0.42066 0.12291 C -0.42691 0.1206 -0.43299 0.11736 -0.43907 0.11481 C -0.44271 0.11319 -0.4467 0.1125 -0.45035 0.11065 C -0.45486 0.10879 -0.45365 0.10717 -0.45851 0.10671 C -0.46771 0.10578 -0.47691 0.10578 -0.48594 0.10532 C -0.4908 0.1044 -0.49549 0.10324 -0.50035 0.10254 C -0.50434 0.10208 -0.50851 0.10231 -0.5125 0.10116 C -0.51372 0.10092 -0.51459 0.0993 -0.51563 0.09861 C -0.5165 0.09791 -0.51771 0.09768 -0.51858 0.09722 " pathEditMode="relative" ptsTypes="AAAAAAAAAAAAAAA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36 0.03889 L -0.01736 0.03889 C -0.05295 0.09931 -0.05972 0.11945 -0.10017 0.16412 C -0.13507 0.20255 -0.12517 0.18727 -0.15312 0.21042 C -0.1783 0.23079 -0.19687 0.25047 -0.22361 0.2676 C -0.25799 0.28959 -0.29427 0.30648 -0.33177 0.31644 C -0.34358 0.31968 -0.35538 0.32385 -0.36736 0.32616 C -0.37934 0.32824 -0.39132 0.32894 -0.40312 0.3301 C -0.42951 0.3331 -0.42517 0.33241 -0.44809 0.33426 C -0.45104 0.33519 -0.45417 0.33635 -0.45729 0.33704 C -0.47587 0.34005 -0.48871 0.33704 -0.5092 0.33565 C -0.54201 0.32824 -0.52135 0.33172 -0.57153 0.3301 C -0.575 0.32871 -0.57517 0.32871 -0.57865 0.32616 C -0.58281 0.32292 -0.58021 0.32338 -0.58368 0.32338 " pathEditMode="relative" ptsTypes="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04884 L -0.06493 0.04884 C -0.10156 0.05255 -0.04983 0.04676 -0.12934 0.05972 C -0.16858 0.06597 -0.16806 0.06505 -0.20486 0.06643 C -0.24028 0.07361 -0.21059 0.06829 -0.24254 0.07176 C -0.3007 0.07824 -0.22274 0.0706 -0.28542 0.0787 C -0.29184 0.0794 -0.29827 0.0794 -0.30469 0.08009 C -0.31163 0.08079 -0.3184 0.08194 -0.32518 0.08264 C -0.33646 0.08657 -0.36285 0.09583 -0.37309 0.0963 L -0.40573 0.09768 C -0.41354 0.09861 -0.42136 0.0993 -0.42917 0.10046 C -0.43403 0.10116 -0.43872 0.10278 -0.44358 0.10324 C -0.45781 0.10417 -0.47205 0.10417 -0.48629 0.10463 L -0.51285 0.10324 C -0.51771 0.10278 -0.52708 0.10185 -0.52708 0.10185 " pathEditMode="relative" ptsTypes="AAAAAAAAAAAAA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89 0.02963 L 0.06389 0.02963 C 0.03785 0.0426 0.05642 0.03287 0.00365 0.0676 C -0.00799 0.07524 -0.01927 0.08403 -0.03108 0.09074 L -0.08819 0.12338 C -0.08837 0.12362 -0.18247 0.18033 -0.20868 0.19283 C -0.2276 0.20186 -0.24653 0.21135 -0.2658 0.21991 C -0.27292 0.22315 -0.28021 0.22593 -0.28715 0.2294 C -0.30469 0.23843 -0.32187 0.24838 -0.33924 0.25811 C -0.3474 0.2625 -0.35521 0.26829 -0.36372 0.27153 C -0.38976 0.28218 -0.40816 0.2919 -0.43316 0.29746 C -0.43681 0.29838 -0.44062 0.29838 -0.44427 0.29885 C -0.44913 0.3007 -0.45382 0.30278 -0.45851 0.3044 C -0.46458 0.30625 -0.47083 0.30764 -0.47691 0.30973 C -0.49844 0.31737 -0.48646 0.31644 -0.49931 0.31644 " pathEditMode="relative" ptsTypes="AAAAAAAAAAAAA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27" grpId="0"/>
      <p:bldP spid="28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1310" y="0"/>
            <a:ext cx="4260273" cy="854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95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95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5110590"/>
            <a:ext cx="81534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66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নিরাপদে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House Evolution In Bangladeshi Village - Google Maps contribution stories - Local Guides Connect">
            <a:extLst>
              <a:ext uri="{FF2B5EF4-FFF2-40B4-BE49-F238E27FC236}">
                <a16:creationId xmlns:a16="http://schemas.microsoft.com/office/drawing/2014/main" id="{E8C46420-AC4B-D827-5E27-253C2D914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727" y="1069977"/>
            <a:ext cx="53816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5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8AB1F-9D01-D285-B7DE-B5AF24E5C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13247"/>
            <a:ext cx="9143999" cy="504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143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1529</TotalTime>
  <Words>430</Words>
  <Application>Microsoft Office PowerPoint</Application>
  <PresentationFormat>On-screen Show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Win 11</cp:lastModifiedBy>
  <cp:revision>232</cp:revision>
  <dcterms:created xsi:type="dcterms:W3CDTF">2006-08-16T00:00:00Z</dcterms:created>
  <dcterms:modified xsi:type="dcterms:W3CDTF">2026-10-05T01:41:24Z</dcterms:modified>
</cp:coreProperties>
</file>