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6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2880" y="274320"/>
            <a:ext cx="1097280" cy="1097280"/>
          </a:xfrm>
          <a:prstGeom prst="ellipse">
            <a:avLst/>
          </a:prstGeom>
          <a:solidFill>
            <a:srgbClr val="237D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881360" y="182880"/>
            <a:ext cx="914400" cy="914400"/>
          </a:xfrm>
          <a:prstGeom prst="ellipse">
            <a:avLst/>
          </a:prstGeom>
          <a:solidFill>
            <a:srgbClr val="DC46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365760" y="5303520"/>
            <a:ext cx="914400" cy="914400"/>
          </a:xfrm>
          <a:prstGeom prst="ellipse">
            <a:avLst/>
          </a:prstGeom>
          <a:solidFill>
            <a:srgbClr val="31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972800" y="5394960"/>
            <a:ext cx="914400" cy="914400"/>
          </a:xfrm>
          <a:prstGeom prst="ellipse">
            <a:avLst/>
          </a:prstGeom>
          <a:solidFill>
            <a:srgbClr val="774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502920"/>
            <a:ext cx="1069848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13375C"/>
                </a:solidFill>
                <a:latin typeface="Noto Sans Bengali"/>
              </a:rPr>
              <a:t>বংশগতি নির্ধারণে
ক্রোমোজোম, DNA ও RNA-এর ভূমিকা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80160" y="2286000"/>
            <a:ext cx="1828800" cy="2286000"/>
          </a:xfrm>
          <a:prstGeom prst="line">
            <a:avLst/>
          </a:prstGeom>
          <a:ln w="139700">
            <a:solidFill>
              <a:srgbClr val="774B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1280160" y="2286000"/>
            <a:ext cx="1828800" cy="2286000"/>
          </a:xfrm>
          <a:prstGeom prst="line">
            <a:avLst/>
          </a:prstGeom>
          <a:ln w="139700">
            <a:solidFill>
              <a:srgbClr val="774B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2048255" y="2788920"/>
            <a:ext cx="0" cy="27432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340864" y="2788920"/>
            <a:ext cx="0" cy="27432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048255" y="3291840"/>
            <a:ext cx="0" cy="27432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2340864" y="3291840"/>
            <a:ext cx="0" cy="27432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2048255" y="3794759"/>
            <a:ext cx="0" cy="274321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2340864" y="3794759"/>
            <a:ext cx="0" cy="274321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074920" y="2057400"/>
            <a:ext cx="1463039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295822" y="2306781"/>
            <a:ext cx="1021235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5412830" y="2556163"/>
            <a:ext cx="787219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370914" y="2805545"/>
            <a:ext cx="871051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189787" y="3054927"/>
            <a:ext cx="1233305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954636" y="3304309"/>
            <a:ext cx="1703607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776056" y="3553690"/>
            <a:ext cx="2060767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4738036" y="3803072"/>
            <a:ext cx="2136807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4858458" y="4052454"/>
            <a:ext cx="1895963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5080685" y="4301836"/>
            <a:ext cx="1451509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5300200" y="4551218"/>
            <a:ext cx="1012479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5074920" y="2057400"/>
            <a:ext cx="131400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5206320" y="2151993"/>
            <a:ext cx="126825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5333145" y="2246586"/>
            <a:ext cx="117930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5451075" y="2341179"/>
            <a:ext cx="105222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5556297" y="2435772"/>
            <a:ext cx="89417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5645714" y="2530365"/>
            <a:ext cx="71409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5717123" y="2624958"/>
            <a:ext cx="52216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5769339" y="2719551"/>
            <a:ext cx="32923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5802262" y="2814144"/>
            <a:ext cx="14621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H="1">
            <a:off x="5815228" y="2908737"/>
            <a:ext cx="1655" cy="94594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H="1">
            <a:off x="5800242" y="3003331"/>
            <a:ext cx="14986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H="1">
            <a:off x="5775625" y="3097924"/>
            <a:ext cx="24617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H="1">
            <a:off x="5745619" y="3192517"/>
            <a:ext cx="30006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H="1">
            <a:off x="5714774" y="3287110"/>
            <a:ext cx="30845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H="1">
            <a:off x="5687684" y="3381703"/>
            <a:ext cx="27090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H="1">
            <a:off x="5668734" y="3476296"/>
            <a:ext cx="18950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H="1">
            <a:off x="5661847" y="3570889"/>
            <a:ext cx="6887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5661847" y="3665482"/>
            <a:ext cx="8417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5670264" y="3760075"/>
            <a:ext cx="26097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5696361" y="3854668"/>
            <a:ext cx="45154" cy="94594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741515" y="3949262"/>
            <a:ext cx="64511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5806026" y="4043855"/>
            <a:ext cx="83072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5889098" y="4138448"/>
            <a:ext cx="99789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5988887" y="4233041"/>
            <a:ext cx="113717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6102604" y="4327634"/>
            <a:ext cx="124068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6226672" y="4422227"/>
            <a:ext cx="130258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6356930" y="4516820"/>
            <a:ext cx="131936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6488866" y="4611413"/>
            <a:ext cx="129008" cy="94593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6617874" y="4706006"/>
            <a:ext cx="121637" cy="94594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 flipH="1">
            <a:off x="5044418" y="2057400"/>
            <a:ext cx="30502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H="1">
            <a:off x="5018493" y="2151993"/>
            <a:ext cx="25925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H="1">
            <a:off x="5001462" y="2246586"/>
            <a:ext cx="17031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 flipH="1">
            <a:off x="4997139" y="2341179"/>
            <a:ext cx="4323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4997139" y="2435772"/>
            <a:ext cx="11483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5008622" y="2530365"/>
            <a:ext cx="29490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5038112" y="2624958"/>
            <a:ext cx="48684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5086796" y="2719551"/>
            <a:ext cx="67976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5154772" y="2814144"/>
            <a:ext cx="86278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5241050" y="2908737"/>
            <a:ext cx="102554" cy="94594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5343604" y="3003331"/>
            <a:ext cx="115885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5459489" y="3097924"/>
            <a:ext cx="125517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5585006" y="3192517"/>
            <a:ext cx="130905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5715911" y="3287110"/>
            <a:ext cx="131745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5847656" y="3381703"/>
            <a:ext cx="127988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5975644" y="3476296"/>
            <a:ext cx="119849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6095493" y="3570889"/>
            <a:ext cx="107787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6203280" y="3665482"/>
            <a:ext cx="92482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6295762" y="3760075"/>
            <a:ext cx="74803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6370565" y="3854668"/>
            <a:ext cx="55745" cy="94594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6426310" y="3949262"/>
            <a:ext cx="36389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6462699" y="4043855"/>
            <a:ext cx="17827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6480526" y="4138448"/>
            <a:ext cx="1110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H="1">
            <a:off x="6468819" y="4233041"/>
            <a:ext cx="12817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H="1">
            <a:off x="6445649" y="4327634"/>
            <a:ext cx="23170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H="1">
            <a:off x="6416291" y="4422227"/>
            <a:ext cx="29358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H="1">
            <a:off x="6385254" y="4516820"/>
            <a:ext cx="31037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H="1">
            <a:off x="6357146" y="4611413"/>
            <a:ext cx="28108" cy="94593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H="1">
            <a:off x="6336408" y="4706006"/>
            <a:ext cx="20738" cy="94594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Curved Right Arrow 84"/>
          <p:cNvSpPr/>
          <p:nvPr/>
        </p:nvSpPr>
        <p:spPr>
          <a:xfrm>
            <a:off x="8229600" y="2423160"/>
            <a:ext cx="1920240" cy="1554480"/>
          </a:xfrm>
          <a:prstGeom prst="curvedRightArrow">
            <a:avLst/>
          </a:prstGeom>
          <a:solidFill>
            <a:srgbClr val="31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3749039" y="4709160"/>
            <a:ext cx="4754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232A30"/>
                </a:solidFill>
                <a:latin typeface="Noto Sans Bengali"/>
              </a:rPr>
              <a:t>শ্রেণিঃ ৮ম  |  বিষয়ঃ বিজ্ঞান  |  অধ্যায়ঃ ২য়  |  পাঠঃ ৭–৯</a:t>
            </a:r>
          </a:p>
        </p:txBody>
      </p:sp>
      <p:sp>
        <p:nvSpPr>
          <p:cNvPr id="87" name="Rectangle 8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200">
                <a:solidFill>
                  <a:srgbClr val="FFFFFF"/>
                </a:solidFill>
                <a:latin typeface="Noto Sans Bengali"/>
              </a:rPr>
              <a:t>শিক্ষকঃ মোঃ নাজুমল হোসাইন  |  সহকারি শিক্ষক, ভৌতবিজ্ঞান  |  বনগাঁও উচ্চ বিদ্যালয়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13375C"/>
                </a:solidFill>
                <a:latin typeface="Noto Sans Bengali"/>
              </a:rPr>
              <a:t>বংশগতি কী?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32688"/>
            <a:ext cx="10698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>
                <a:solidFill>
                  <a:srgbClr val="232A30"/>
                </a:solidFill>
                <a:latin typeface="Noto Sans Bengali"/>
              </a:rPr>
              <a:t>পিতা-মাতা থেকে সন্তান-সন্ততির মধ্যে বৈশিষ্ট্য সঞ্চারণ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17320"/>
            <a:ext cx="6583680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1A0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48640" y="1463040"/>
            <a:ext cx="6492240" cy="502920"/>
          </a:xfrm>
          <a:prstGeom prst="roundRect">
            <a:avLst/>
          </a:prstGeom>
          <a:solidFill>
            <a:srgbClr val="31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Noto Sans Bengali"/>
              </a:rPr>
              <a:t>বংশগতির ধারণা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03120"/>
            <a:ext cx="6126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যে প্রক্রিয়ায় জীবের বৈশিষ্ট্য পিতা-মাতা থেকে সন্তান-সন্ততির মধ্যে সঞ্চারিত হয়, তাকে বংশগতি বলে।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বংশগত বৈশিষ্ট্যের উদাহরণ—চোখের রং, চুলের প্রকৃতি, ত্বকের বৈশিষ্ট্য, উচ্চতা ও রক্তের গ্রুপ।</a:t>
            </a:r>
          </a:p>
        </p:txBody>
      </p:sp>
      <p:sp>
        <p:nvSpPr>
          <p:cNvPr id="8" name="Oval 7"/>
          <p:cNvSpPr/>
          <p:nvPr/>
        </p:nvSpPr>
        <p:spPr>
          <a:xfrm>
            <a:off x="8229600" y="1828800"/>
            <a:ext cx="1005840" cy="1005840"/>
          </a:xfrm>
          <a:prstGeom prst="ellipse">
            <a:avLst/>
          </a:prstGeom>
          <a:solidFill>
            <a:srgbClr val="DC468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326880" y="1828800"/>
            <a:ext cx="1005840" cy="1005840"/>
          </a:xfrm>
          <a:prstGeom prst="ellipse">
            <a:avLst/>
          </a:prstGeom>
          <a:solidFill>
            <a:srgbClr val="237D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732520" y="3154680"/>
            <a:ext cx="914400" cy="914400"/>
          </a:xfrm>
          <a:prstGeom prst="ellipse">
            <a:avLst/>
          </a:prstGeom>
          <a:solidFill>
            <a:srgbClr val="237DB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7955279" y="2788920"/>
            <a:ext cx="1188721" cy="640080"/>
          </a:xfrm>
          <a:prstGeom prst="line">
            <a:avLst/>
          </a:prstGeom>
          <a:ln w="38100">
            <a:solidFill>
              <a:srgbClr val="F091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9144000" y="2788920"/>
            <a:ext cx="0" cy="640080"/>
          </a:xfrm>
          <a:prstGeom prst="line">
            <a:avLst/>
          </a:prstGeom>
          <a:ln w="38100">
            <a:solidFill>
              <a:srgbClr val="F091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498079" y="4572000"/>
            <a:ext cx="32918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200" b="1">
                <a:solidFill>
                  <a:srgbClr val="13375C"/>
                </a:solidFill>
                <a:latin typeface="Noto Sans Bengali"/>
              </a:rPr>
              <a:t>পিতা-মাতা  →  সন্তান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>
                <a:solidFill>
                  <a:srgbClr val="FFFFFF"/>
                </a:solidFill>
                <a:latin typeface="Noto Sans Bengali"/>
              </a:rPr>
              <a:t>শিক্ষকঃ মোঃ নাজুমল হোসাইন  |  সহকারি শিক্ষক, ভৌতবিজ্ঞান  |  বনগাঁও উচ্চ বিদ্যালয়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13375C"/>
                </a:solidFill>
                <a:latin typeface="Noto Sans Bengali"/>
              </a:rPr>
              <a:t>ক্রোমোজোম কী ও এর ভূমিকা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557784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74B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5486400" cy="502920"/>
          </a:xfrm>
          <a:prstGeom prst="roundRect">
            <a:avLst/>
          </a:prstGeom>
          <a:solidFill>
            <a:srgbClr val="774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Noto Sans Bengali"/>
              </a:rPr>
              <a:t>ক্রোমোজোম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120640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কোষের নিউক্লিয়াসে অবস্থিত সূক্ষ্ম সুতার মতো গঠন।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মূলত DNA ও প্রোটিন দিয়ে গঠিত।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ক্রোমোজোমের মধ্যে জিন অবস্থান করে।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পিতা-মাতার বৈশিষ্ট্য সন্তানের মধ্যে সঞ্চারে গুরুত্বপূর্ণ ভূমিকা রাখে।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543800" y="1828800"/>
            <a:ext cx="2468880" cy="3017520"/>
          </a:xfrm>
          <a:prstGeom prst="line">
            <a:avLst/>
          </a:prstGeom>
          <a:ln w="139700">
            <a:solidFill>
              <a:srgbClr val="774B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7543800" y="1828800"/>
            <a:ext cx="2468880" cy="3017520"/>
          </a:xfrm>
          <a:prstGeom prst="line">
            <a:avLst/>
          </a:prstGeom>
          <a:ln w="139700">
            <a:solidFill>
              <a:srgbClr val="774B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580729" y="2492654"/>
            <a:ext cx="0" cy="362102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975750" y="2492654"/>
            <a:ext cx="0" cy="362102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8580729" y="3156508"/>
            <a:ext cx="0" cy="362103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975750" y="3156508"/>
            <a:ext cx="0" cy="362103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580729" y="3820363"/>
            <a:ext cx="0" cy="362102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975750" y="3820363"/>
            <a:ext cx="0" cy="362102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29400" y="5074920"/>
            <a:ext cx="43891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>
                <a:solidFill>
                  <a:srgbClr val="774BA5"/>
                </a:solidFill>
                <a:latin typeface="Noto Sans Bengali"/>
              </a:rPr>
              <a:t>ক্রোমোজোম = বংশগত তথ্য বহনের বাহক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>
                <a:solidFill>
                  <a:srgbClr val="FFFFFF"/>
                </a:solidFill>
                <a:latin typeface="Noto Sans Bengali"/>
              </a:rPr>
              <a:t>শিক্ষকঃ মোঃ নাজুমল হোসাইন  |  সহকারি শিক্ষক, ভৌতবিজ্ঞান  |  বনগাঁও উচ্চ বিদ্যালয়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6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13375C"/>
                </a:solidFill>
                <a:latin typeface="Noto Sans Bengali"/>
              </a:rPr>
              <a:t>DNA কী ও বংশগতিতে এর ভূমিকা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640080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37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6309360" cy="502920"/>
          </a:xfrm>
          <a:prstGeom prst="roundRect">
            <a:avLst/>
          </a:prstGeom>
          <a:solidFill>
            <a:srgbClr val="237D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Noto Sans Bengali"/>
              </a:rPr>
              <a:t>DNA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943600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DNA-এর পূর্ণরূপ Deoxyribonucleic Acid।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এটি জীবের বংশগত তথ্য সংরক্ষণকারী প্রধান অণু।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DNA-এর নির্দিষ্ট অংশকে জিন বলা হয়।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জিনের মধ্যে জীবের বিভিন্ন বৈশিষ্ট্যের তথ্য সংরক্ষিত থাকে।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DNA বংশগত বৈশিষ্ট্য পরবর্তী প্রজন্মে সঞ্চালনে গুরুত্বপূর্ণ।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8474659" y="1600200"/>
            <a:ext cx="1521561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8704397" y="1916083"/>
            <a:ext cx="1062085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826086" y="2231967"/>
            <a:ext cx="818707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782493" y="2547850"/>
            <a:ext cx="905893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8594121" y="2863734"/>
            <a:ext cx="1282637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349564" y="3179618"/>
            <a:ext cx="1771751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163841" y="3495501"/>
            <a:ext cx="2143197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124300" y="3811385"/>
            <a:ext cx="2222279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249539" y="4127269"/>
            <a:ext cx="1971801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480655" y="4443152"/>
            <a:ext cx="1509569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708951" y="4759036"/>
            <a:ext cx="1052977" cy="0"/>
          </a:xfrm>
          <a:prstGeom prst="line">
            <a:avLst/>
          </a:prstGeom>
          <a:ln w="254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474659" y="1600200"/>
            <a:ext cx="136657" cy="119817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611316" y="1720017"/>
            <a:ext cx="131897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8743213" y="1839835"/>
            <a:ext cx="122648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8865861" y="1959653"/>
            <a:ext cx="109430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8975291" y="2079471"/>
            <a:ext cx="92994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9068285" y="2199289"/>
            <a:ext cx="74265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9142550" y="2319107"/>
            <a:ext cx="54305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9196855" y="2438925"/>
            <a:ext cx="34240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9231095" y="2558743"/>
            <a:ext cx="15206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H="1">
            <a:off x="9244580" y="2678561"/>
            <a:ext cx="1721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H="1">
            <a:off x="9228994" y="2798379"/>
            <a:ext cx="15586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H="1">
            <a:off x="9203392" y="2918197"/>
            <a:ext cx="25602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H="1">
            <a:off x="9172186" y="3038015"/>
            <a:ext cx="31206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H="1">
            <a:off x="9140107" y="3157833"/>
            <a:ext cx="32079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H="1">
            <a:off x="9111934" y="3277651"/>
            <a:ext cx="28173" cy="119817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H="1">
            <a:off x="9092226" y="3397468"/>
            <a:ext cx="19708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H="1">
            <a:off x="9085064" y="3517286"/>
            <a:ext cx="7162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9085064" y="3637104"/>
            <a:ext cx="8753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9093817" y="3756922"/>
            <a:ext cx="27141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9120958" y="3876740"/>
            <a:ext cx="46961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9167919" y="3996558"/>
            <a:ext cx="67090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9235009" y="4116376"/>
            <a:ext cx="86395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9321404" y="4236194"/>
            <a:ext cx="103781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9425185" y="4356012"/>
            <a:ext cx="118266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9543451" y="4475830"/>
            <a:ext cx="129031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9672482" y="4595648"/>
            <a:ext cx="135468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9807950" y="4715466"/>
            <a:ext cx="137213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9945163" y="4835284"/>
            <a:ext cx="134168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10079331" y="4955102"/>
            <a:ext cx="126503" cy="119818"/>
          </a:xfrm>
          <a:prstGeom prst="line">
            <a:avLst/>
          </a:prstGeom>
          <a:ln w="63500">
            <a:solidFill>
              <a:srgbClr val="237D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H="1">
            <a:off x="8442937" y="1600200"/>
            <a:ext cx="31722" cy="119817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H="1">
            <a:off x="8415975" y="1720017"/>
            <a:ext cx="26962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H="1">
            <a:off x="8398262" y="1839835"/>
            <a:ext cx="17713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H="1">
            <a:off x="8393767" y="1959653"/>
            <a:ext cx="4495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8393767" y="2079471"/>
            <a:ext cx="11942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8405709" y="2199289"/>
            <a:ext cx="30670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8436379" y="2319107"/>
            <a:ext cx="50631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8487010" y="2438925"/>
            <a:ext cx="70695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8557705" y="2558743"/>
            <a:ext cx="89729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8647434" y="2678561"/>
            <a:ext cx="106656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8754090" y="2798379"/>
            <a:ext cx="120521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8874611" y="2918197"/>
            <a:ext cx="130538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9005149" y="3038015"/>
            <a:ext cx="136141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9141290" y="3157833"/>
            <a:ext cx="137014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9278304" y="3277651"/>
            <a:ext cx="133108" cy="119817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9411412" y="3397468"/>
            <a:ext cx="124644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9536056" y="3517286"/>
            <a:ext cx="112098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9648154" y="3637104"/>
            <a:ext cx="96181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9744335" y="3756922"/>
            <a:ext cx="77795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9822130" y="3876740"/>
            <a:ext cx="57975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9880105" y="3996558"/>
            <a:ext cx="37844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9917949" y="4116376"/>
            <a:ext cx="18541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9936490" y="4236194"/>
            <a:ext cx="1154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 flipH="1">
            <a:off x="9924314" y="4356012"/>
            <a:ext cx="13330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H="1">
            <a:off x="9900218" y="4475830"/>
            <a:ext cx="24096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H="1">
            <a:off x="9869685" y="4595648"/>
            <a:ext cx="30533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H="1">
            <a:off x="9837407" y="4715466"/>
            <a:ext cx="32278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H="1">
            <a:off x="9808174" y="4835284"/>
            <a:ext cx="29233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H="1">
            <a:off x="9786607" y="4955102"/>
            <a:ext cx="21567" cy="119818"/>
          </a:xfrm>
          <a:prstGeom prst="line">
            <a:avLst/>
          </a:prstGeom>
          <a:ln w="63500">
            <a:solidFill>
              <a:srgbClr val="DC46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7360920" y="5166360"/>
            <a:ext cx="38404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>
                <a:solidFill>
                  <a:srgbClr val="237DBE"/>
                </a:solidFill>
                <a:latin typeface="Noto Sans Bengali"/>
              </a:rPr>
              <a:t>DNA = বংশগত তথ্যের মূল ভাণ্ডার</a:t>
            </a:r>
          </a:p>
        </p:txBody>
      </p:sp>
      <p:sp>
        <p:nvSpPr>
          <p:cNvPr id="77" name="Rectangle 7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>
                <a:solidFill>
                  <a:srgbClr val="FFFFFF"/>
                </a:solidFill>
                <a:latin typeface="Noto Sans Bengali"/>
              </a:rPr>
              <a:t>শিক্ষকঃ মোঃ নাজুমল হোসাইন  |  সহকারি শিক্ষক, ভৌতবিজ্ঞান  |  বনগাঁও উচ্চ বিদ্যালয়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BF8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13375C"/>
                </a:solidFill>
                <a:latin typeface="Noto Sans Bengali"/>
              </a:rPr>
              <a:t>RNA কী ও এর ভূমিকা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653796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1A0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6446520" cy="502920"/>
          </a:xfrm>
          <a:prstGeom prst="roundRect">
            <a:avLst/>
          </a:prstGeom>
          <a:solidFill>
            <a:srgbClr val="31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Noto Sans Bengali"/>
              </a:rPr>
              <a:t>RNA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6080760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RNA-এর পূর্ণরূপ Ribonucleic Acid।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RNA সাধারণত DNA-এর তথ্য ব্যবহার করে প্রোটিন তৈরিতে সাহায্য করে।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mRNA — বার্তাবাহক RNA।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tRNA — পরিবাহক RNA; অ্যামাইনো অ্যাসিড রাইবোসোমে নিয়ে যায়।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rRNA — রাইবোসোমের গঠন ও প্রোটিন সংশ্লেষণে ভূমিকা রাখে।</a:t>
            </a:r>
          </a:p>
        </p:txBody>
      </p:sp>
      <p:sp>
        <p:nvSpPr>
          <p:cNvPr id="7" name="Oval 6"/>
          <p:cNvSpPr/>
          <p:nvPr/>
        </p:nvSpPr>
        <p:spPr>
          <a:xfrm>
            <a:off x="8229600" y="1828800"/>
            <a:ext cx="201168" cy="201168"/>
          </a:xfrm>
          <a:prstGeom prst="ellipse">
            <a:avLst/>
          </a:prstGeom>
          <a:solidFill>
            <a:srgbClr val="F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435775" y="2121408"/>
            <a:ext cx="201168" cy="201168"/>
          </a:xfrm>
          <a:prstGeom prst="ellipse">
            <a:avLst/>
          </a:prstGeom>
          <a:solidFill>
            <a:srgbClr val="31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544983" y="2414016"/>
            <a:ext cx="201168" cy="201168"/>
          </a:xfrm>
          <a:prstGeom prst="ellipse">
            <a:avLst/>
          </a:prstGeom>
          <a:solidFill>
            <a:srgbClr val="F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505861" y="2706624"/>
            <a:ext cx="201168" cy="201168"/>
          </a:xfrm>
          <a:prstGeom prst="ellipse">
            <a:avLst/>
          </a:prstGeom>
          <a:solidFill>
            <a:srgbClr val="31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336809" y="2999232"/>
            <a:ext cx="201168" cy="201168"/>
          </a:xfrm>
          <a:prstGeom prst="ellipse">
            <a:avLst/>
          </a:prstGeom>
          <a:solidFill>
            <a:srgbClr val="F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117335" y="3291840"/>
            <a:ext cx="201168" cy="201168"/>
          </a:xfrm>
          <a:prstGeom prst="ellipse">
            <a:avLst/>
          </a:prstGeom>
          <a:solidFill>
            <a:srgbClr val="31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950660" y="3584448"/>
            <a:ext cx="201168" cy="201168"/>
          </a:xfrm>
          <a:prstGeom prst="ellipse">
            <a:avLst/>
          </a:prstGeom>
          <a:solidFill>
            <a:srgbClr val="F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7915175" y="3877056"/>
            <a:ext cx="201168" cy="201168"/>
          </a:xfrm>
          <a:prstGeom prst="ellipse">
            <a:avLst/>
          </a:prstGeom>
          <a:solidFill>
            <a:srgbClr val="31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027569" y="4169664"/>
            <a:ext cx="201168" cy="201168"/>
          </a:xfrm>
          <a:prstGeom prst="ellipse">
            <a:avLst/>
          </a:prstGeom>
          <a:solidFill>
            <a:srgbClr val="F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234981" y="4462272"/>
            <a:ext cx="201168" cy="201168"/>
          </a:xfrm>
          <a:prstGeom prst="ellipse">
            <a:avLst/>
          </a:prstGeom>
          <a:solidFill>
            <a:srgbClr val="31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0" y="4983480"/>
            <a:ext cx="402336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>
                <a:solidFill>
                  <a:srgbClr val="31A05F"/>
                </a:solidFill>
                <a:latin typeface="Noto Sans Bengali"/>
              </a:rPr>
              <a:t>RNA = DNA-এর তথ্য অনুযায়ী
প্রোটিন তৈরির সহায়ক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>
                <a:solidFill>
                  <a:srgbClr val="FFFFFF"/>
                </a:solidFill>
                <a:latin typeface="Noto Sans Bengali"/>
              </a:rPr>
              <a:t>শিক্ষকঃ মোঃ নাজুমল হোসাইন  |  সহকারি শিক্ষক, ভৌতবিজ্ঞান  |  বনগাঁও উচ্চ বিদ্যালয়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13375C"/>
                </a:solidFill>
                <a:latin typeface="Noto Sans Bengali"/>
              </a:rPr>
              <a:t>ক্রোমোজোম → DNA → জিন → RNA → প্রোটিন → বৈশিষ্ট্য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828800"/>
            <a:ext cx="2057400" cy="2971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74B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874519"/>
            <a:ext cx="1965960" cy="502920"/>
          </a:xfrm>
          <a:prstGeom prst="roundRect">
            <a:avLst/>
          </a:prstGeom>
          <a:solidFill>
            <a:srgbClr val="774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Noto Sans Bengali"/>
              </a:rPr>
              <a:t>ক্রোমোজোম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514600"/>
            <a:ext cx="1600200" cy="2148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DNA বহন করে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560320" y="2880360"/>
            <a:ext cx="502920" cy="594360"/>
          </a:xfrm>
          <a:prstGeom prst="rightArrow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834639" y="1828800"/>
            <a:ext cx="2057400" cy="2971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37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880359" y="1874519"/>
            <a:ext cx="1965960" cy="502920"/>
          </a:xfrm>
          <a:prstGeom prst="roundRect">
            <a:avLst/>
          </a:prstGeom>
          <a:solidFill>
            <a:srgbClr val="237D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Noto Sans Bengali"/>
              </a:rPr>
              <a:t>DNA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63239" y="2514600"/>
            <a:ext cx="1600200" cy="2148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বংশগত তথ্য সংরক্ষণ করে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892040" y="2880360"/>
            <a:ext cx="502920" cy="594360"/>
          </a:xfrm>
          <a:prstGeom prst="rightArrow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166359" y="1828800"/>
            <a:ext cx="2057400" cy="2971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C46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212079" y="1874519"/>
            <a:ext cx="1965960" cy="502920"/>
          </a:xfrm>
          <a:prstGeom prst="roundRect">
            <a:avLst/>
          </a:prstGeom>
          <a:solidFill>
            <a:srgbClr val="DC46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Noto Sans Bengali"/>
              </a:rPr>
              <a:t>জিন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4959" y="2514600"/>
            <a:ext cx="1600200" cy="2148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বংশগত তথ্য বহন করে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7223759" y="2880360"/>
            <a:ext cx="502920" cy="594360"/>
          </a:xfrm>
          <a:prstGeom prst="rightArrow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498079" y="1828800"/>
            <a:ext cx="2057400" cy="2971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1A0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543800" y="1874519"/>
            <a:ext cx="1965960" cy="502920"/>
          </a:xfrm>
          <a:prstGeom prst="roundRect">
            <a:avLst/>
          </a:prstGeom>
          <a:solidFill>
            <a:srgbClr val="31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Noto Sans Bengali"/>
              </a:rPr>
              <a:t>RNA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26679" y="2514600"/>
            <a:ext cx="1600200" cy="2148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প্রোটিন তৈরিতে সাহায্য করে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9555480" y="2880360"/>
            <a:ext cx="502920" cy="594360"/>
          </a:xfrm>
          <a:prstGeom prst="rightArrow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829800" y="1828800"/>
            <a:ext cx="2057400" cy="2971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091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9875520" y="1874519"/>
            <a:ext cx="1965960" cy="502920"/>
          </a:xfrm>
          <a:prstGeom prst="roundRect">
            <a:avLst/>
          </a:prstGeom>
          <a:solidFill>
            <a:srgbClr val="F0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Noto Sans Bengali"/>
              </a:rPr>
              <a:t>প্রোটিন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2514600"/>
            <a:ext cx="1600200" cy="2148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বৈশিষ্ট্য প্রকাশে ভূমিকা রাখে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>
                <a:solidFill>
                  <a:srgbClr val="FFFFFF"/>
                </a:solidFill>
                <a:latin typeface="Noto Sans Bengali"/>
              </a:rPr>
              <a:t>শিক্ষকঃ মোঃ নাজুমল হোসাইন  |  সহকারি শিক্ষক, ভৌতবিজ্ঞান  |  বনগাঁও উচ্চ বিদ্যালয়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13375C"/>
                </a:solidFill>
                <a:latin typeface="Noto Sans Bengali"/>
              </a:rPr>
              <a:t>তিনটির সম্পর্ক এক নজরে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554480"/>
            <a:ext cx="2926080" cy="640080"/>
          </a:xfrm>
          <a:prstGeom prst="roundRect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Bengali"/>
              </a:rPr>
              <a:t>উপাদান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40480" y="1554480"/>
            <a:ext cx="7498079" cy="640080"/>
          </a:xfrm>
          <a:prstGeom prst="roundRect">
            <a:avLst/>
          </a:prstGeom>
          <a:solidFill>
            <a:srgbClr val="237D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Noto Sans Bengali"/>
              </a:rPr>
              <a:t>প্রধান ভূমিকা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240280"/>
            <a:ext cx="2926080" cy="960120"/>
          </a:xfrm>
          <a:prstGeom prst="rect">
            <a:avLst/>
          </a:prstGeom>
          <a:solidFill>
            <a:srgbClr val="F4EDFA"/>
          </a:solidFill>
          <a:ln>
            <a:solidFill>
              <a:srgbClr val="BE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232A30"/>
                </a:solidFill>
                <a:latin typeface="Noto Sans Bengali"/>
              </a:rPr>
              <a:t>ক্রোমোজোম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0480" y="2240280"/>
            <a:ext cx="7498079" cy="960120"/>
          </a:xfrm>
          <a:prstGeom prst="rect">
            <a:avLst/>
          </a:prstGeom>
          <a:solidFill>
            <a:srgbClr val="F4EDFA"/>
          </a:solidFill>
          <a:ln>
            <a:solidFill>
              <a:srgbClr val="BE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0">
                <a:solidFill>
                  <a:srgbClr val="232A30"/>
                </a:solidFill>
                <a:latin typeface="Noto Sans Bengali"/>
              </a:rPr>
              <a:t>বংশগত তথ্য বহন করে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3291840"/>
            <a:ext cx="2926080" cy="960120"/>
          </a:xfrm>
          <a:prstGeom prst="rect">
            <a:avLst/>
          </a:prstGeom>
          <a:solidFill>
            <a:srgbClr val="E6F6FC"/>
          </a:solidFill>
          <a:ln>
            <a:solidFill>
              <a:srgbClr val="BE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232A30"/>
                </a:solidFill>
                <a:latin typeface="Noto Sans Bengali"/>
              </a:rPr>
              <a:t>DNA</a:t>
            </a:r>
          </a:p>
        </p:txBody>
      </p:sp>
      <p:sp>
        <p:nvSpPr>
          <p:cNvPr id="9" name="Rectangle 8"/>
          <p:cNvSpPr/>
          <p:nvPr/>
        </p:nvSpPr>
        <p:spPr>
          <a:xfrm>
            <a:off x="3840480" y="3291840"/>
            <a:ext cx="7498079" cy="960120"/>
          </a:xfrm>
          <a:prstGeom prst="rect">
            <a:avLst/>
          </a:prstGeom>
          <a:solidFill>
            <a:srgbClr val="E6F6FC"/>
          </a:solidFill>
          <a:ln>
            <a:solidFill>
              <a:srgbClr val="BE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0">
                <a:solidFill>
                  <a:srgbClr val="232A30"/>
                </a:solidFill>
                <a:latin typeface="Noto Sans Bengali"/>
              </a:rPr>
              <a:t>বংশগত তথ্য সংরক্ষণ করে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4343400"/>
            <a:ext cx="2926080" cy="960120"/>
          </a:xfrm>
          <a:prstGeom prst="rect">
            <a:avLst/>
          </a:prstGeom>
          <a:solidFill>
            <a:srgbClr val="F4EDFA"/>
          </a:solidFill>
          <a:ln>
            <a:solidFill>
              <a:srgbClr val="BE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1">
                <a:solidFill>
                  <a:srgbClr val="232A30"/>
                </a:solidFill>
                <a:latin typeface="Noto Sans Bengali"/>
              </a:rPr>
              <a:t>RNA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40480" y="4343400"/>
            <a:ext cx="7498079" cy="960120"/>
          </a:xfrm>
          <a:prstGeom prst="rect">
            <a:avLst/>
          </a:prstGeom>
          <a:solidFill>
            <a:srgbClr val="F4EDFA"/>
          </a:solidFill>
          <a:ln>
            <a:solidFill>
              <a:srgbClr val="BE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700" b="0">
                <a:solidFill>
                  <a:srgbClr val="232A30"/>
                </a:solidFill>
                <a:latin typeface="Noto Sans Bengali"/>
              </a:rPr>
              <a:t>DNA-এর তথ্য ব্যবহার করে প্রোটিন তৈরিতে সাহায্য করে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>
                <a:solidFill>
                  <a:srgbClr val="FFFFFF"/>
                </a:solidFill>
                <a:latin typeface="Noto Sans Bengali"/>
              </a:rPr>
              <a:t>শিক্ষকঃ মোঃ নাজুমল হোসাইন  |  সহকারি শিক্ষক, ভৌতবিজ্ঞান  |  বনগাঁও উচ্চ বিদ্যালয়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BF8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13375C"/>
                </a:solidFill>
                <a:latin typeface="Noto Sans Bengali"/>
              </a:rPr>
              <a:t>পরীক্ষার জন্য সংক্ষিপ্ত উত্তর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25880"/>
            <a:ext cx="1097280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1A0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881360" cy="502920"/>
          </a:xfrm>
          <a:prstGeom prst="roundRect">
            <a:avLst/>
          </a:prstGeom>
          <a:solidFill>
            <a:srgbClr val="31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Noto Sans Bengali"/>
              </a:rPr>
              <a:t>প্রশ্ন: বংশগতি নির্ধারণে ক্রোমোজোম, DNA ও RNA-এর ভূমিকা কী?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ক্রোমোজোম বংশগত তথ্য বহন করে এবং এর মধ্যে DNA অবস্থান করে।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DNA জীবের বংশগত বৈশিষ্ট্যের তথ্য সংরক্ষণ করে এবং DNA-এর নির্দিষ্ট অংশকে জিন বলে।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RNA DNA-এর তথ্য অনুযায়ী প্রোটিন তৈরিতে সাহায্য করে।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প্রোটিনের মাধ্যমে জীবের বিভিন্ন বংশগত বৈশিষ্ট্য প্রকাশ পায়।</a:t>
            </a:r>
          </a:p>
          <a:p>
            <a:pPr>
              <a:spcAft>
                <a:spcPts val="900"/>
              </a:spcAft>
              <a:defRPr sz="1600">
                <a:solidFill>
                  <a:srgbClr val="232A30"/>
                </a:solidFill>
                <a:latin typeface="Noto Sans Bengali"/>
              </a:defRPr>
            </a:pPr>
            <a:r>
              <a:t>• তাই বংশগতি নির্ধারণে ক্রোমোজোম, DNA ও RNA গুরুত্বপূর্ণ ভূমিকা পালন করে।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>
                <a:solidFill>
                  <a:srgbClr val="FFFFFF"/>
                </a:solidFill>
                <a:latin typeface="Noto Sans Bengali"/>
              </a:rPr>
              <a:t>শিক্ষকঃ মোঃ নাজুমল হোসাইন  |  সহকারি শিক্ষক, ভৌতবিজ্ঞান  |  বনগাঁও উচ্চ বিদ্যালয়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13375C"/>
                </a:solidFill>
                <a:latin typeface="Noto Sans Bengali"/>
              </a:rPr>
              <a:t>সম্পূর্ণ বিষয়টি এক ছবিতে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32688"/>
            <a:ext cx="10698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>
                <a:solidFill>
                  <a:srgbClr val="232A30"/>
                </a:solidFill>
                <a:latin typeface="Noto Sans Bengali"/>
              </a:rPr>
              <a:t>রঙিন চিত্রে দ্রুত পুনরাবৃত্তি</a:t>
            </a:r>
          </a:p>
        </p:txBody>
      </p:sp>
      <p:pic>
        <p:nvPicPr>
          <p:cNvPr id="5" name="Picture 4" descr="a_colorful_educational_infographic_poster_in_beng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051560"/>
            <a:ext cx="10927080" cy="53035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>
                <a:solidFill>
                  <a:srgbClr val="FFFFFF"/>
                </a:solidFill>
                <a:latin typeface="Noto Sans Bengali"/>
              </a:rPr>
              <a:t>শিক্ষকঃ মোঃ নাজুমল হোসাইন  |  সহকারি শিক্ষক, ভৌতবিজ্ঞান  |  বনগাঁও উচ্চ বিদ্যালয়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488</Words>
  <Application>Microsoft Macintosh PowerPoint</Application>
  <PresentationFormat>Custom</PresentationFormat>
  <Paragraphs>69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PPCC</dc:creator>
  <dc:description>generated using python-pptx</dc:description>
  <cp:lastModifiedBy>PPCC</cp:lastModifiedBy>
  <cp:revision>2</cp:revision>
  <dcterms:created xsi:type="dcterms:W3CDTF">2013-01-27T09:14:16Z</dcterms:created>
  <dcterms:modified xsi:type="dcterms:W3CDTF">2026-10-05T02:39:21Z</dcterms:modified>
</cp:coreProperties>
</file>