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</p:sldMasterIdLst>
  <p:notesMasterIdLst>
    <p:notesMasterId r:id="rId10"/>
  </p:notesMasterIdLst>
  <p:sldIdLst>
    <p:sldId id="256" r:id="rId4"/>
    <p:sldId id="260" r:id="rId5"/>
    <p:sldId id="257" r:id="rId6"/>
    <p:sldId id="261" r:id="rId7"/>
    <p:sldId id="258" r:id="rId8"/>
    <p:sldId id="259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E6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presProps" Target="presProps.xml"/><Relationship Id="rId5" Type="http://schemas.openxmlformats.org/officeDocument/2006/relationships/slide" Target="slides/slide2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0F5013-4FAC-4D9F-AC91-ECC3F27230B6}" type="datetimeFigureOut">
              <a:rPr lang="en-US" smtClean="0"/>
              <a:t>10-Aug-26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DFDEB3-BAEF-4C1B-889D-CFAF74C15F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0995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DFDEB3-BAEF-4C1B-889D-CFAF74C15F7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644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19140000">
            <a:off x="817112" y="1730403"/>
            <a:ext cx="5648623" cy="1204306"/>
          </a:xfrm>
        </p:spPr>
        <p:txBody>
          <a:bodyPr bIns="9144"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19140000">
            <a:off x="1212277" y="2470925"/>
            <a:ext cx="6511131" cy="329259"/>
          </a:xfrm>
        </p:spPr>
        <p:txBody>
          <a:bodyPr tIns="9144">
            <a:normAutofit/>
          </a:bodyPr>
          <a:lstStyle>
            <a:lvl1pPr marL="0" indent="0" algn="l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-2380" y="-925"/>
            <a:ext cx="9146380" cy="6858925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2002901">
                <a:moveTo>
                  <a:pt x="0" y="2002901"/>
                </a:moveTo>
                <a:lnTo>
                  <a:pt x="2836585" y="0"/>
                </a:lnTo>
                <a:lnTo>
                  <a:pt x="3352800" y="270"/>
                </a:lnTo>
                <a:lnTo>
                  <a:pt x="3352800" y="2002901"/>
                </a:lnTo>
                <a:lnTo>
                  <a:pt x="0" y="200290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Triangle 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819399" y="1726737"/>
            <a:ext cx="5650992" cy="1207509"/>
          </a:xfrm>
        </p:spPr>
        <p:txBody>
          <a:bodyPr bIns="9144" anchor="b"/>
          <a:lstStyle>
            <a:lvl1pPr algn="l">
              <a:defRPr kumimoji="0" lang="en-US" sz="3200" b="0" i="0" u="none" strike="noStrike" kern="1200" cap="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 rot="19140000">
            <a:off x="1216152" y="2468304"/>
            <a:ext cx="6510528" cy="329184"/>
          </a:xfrm>
        </p:spPr>
        <p:txBody>
          <a:bodyPr anchor="t">
            <a:normAutofit/>
          </a:bodyPr>
          <a:lstStyle>
            <a:lvl1pPr marL="0" indent="0">
              <a:buNone/>
              <a:defRPr kumimoji="0" lang="en-US" sz="1400" b="0" i="0" u="none" strike="noStrike" kern="1200" cap="all" spc="40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016" y="1097280"/>
            <a:ext cx="3200400" cy="371246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19150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0016" y="1097280"/>
            <a:ext cx="3200400" cy="548640"/>
          </a:xfrm>
        </p:spPr>
        <p:txBody>
          <a:bodyPr anchor="b">
            <a:normAutofit/>
          </a:bodyPr>
          <a:lstStyle>
            <a:lvl1pPr marL="0" indent="0">
              <a:buNone/>
              <a:defRPr lang="en-US" sz="1400" b="0" kern="1200" cap="all" spc="400" baseline="0" dirty="0" smtClean="0">
                <a:solidFill>
                  <a:schemeClr val="tx1"/>
                </a:solidFill>
                <a:latin typeface="+mn-lt"/>
                <a:ea typeface="+mj-ea"/>
                <a:cs typeface="Tunga" pitchFamily="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0016" y="1701848"/>
            <a:ext cx="3200400" cy="310896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ight Triangle 16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Triangle 17"/>
          <p:cNvSpPr/>
          <p:nvPr/>
        </p:nvSpPr>
        <p:spPr>
          <a:xfrm rot="5400000">
            <a:off x="433389" y="-433387"/>
            <a:ext cx="6858000" cy="7724778"/>
          </a:xfrm>
          <a:prstGeom prst="rtTriangle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784930" y="1576103"/>
            <a:ext cx="5212080" cy="1089427"/>
          </a:xfrm>
        </p:spPr>
        <p:txBody>
          <a:bodyPr bIns="0" anchor="b"/>
          <a:lstStyle>
            <a:lvl1pPr algn="l">
              <a:defRPr kumimoji="0" lang="en-US" sz="2800" b="0" i="0" u="none" strike="noStrike" kern="1200" cap="all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49552" y="2618912"/>
            <a:ext cx="3807779" cy="33246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297954" y="2253385"/>
            <a:ext cx="5794760" cy="623314"/>
          </a:xfrm>
        </p:spPr>
        <p:txBody>
          <a:bodyPr>
            <a:normAutofit/>
          </a:bodyPr>
          <a:lstStyle>
            <a:lvl1pPr marL="0" indent="0">
              <a:buNone/>
              <a:defRPr lang="en-US" sz="14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ct val="100000"/>
              <a:buFont typeface="Arial" pitchFamily="34" charset="0"/>
              <a:buNone/>
              <a:tabLst/>
              <a:defRPr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solidFill>
              <a:schemeClr val="tx2"/>
            </a:solidFill>
          </a:ln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/>
          </p:cNvSpPr>
          <p:nvPr>
            <p:ph type="pic" sz="quarter" idx="14"/>
          </p:nvPr>
        </p:nvSpPr>
        <p:spPr>
          <a:xfrm>
            <a:off x="2028825" y="0"/>
            <a:ext cx="7115175" cy="6858000"/>
          </a:xfrm>
          <a:custGeom>
            <a:avLst/>
            <a:gdLst>
              <a:gd name="connsiteX0" fmla="*/ 0 w 7104888"/>
              <a:gd name="connsiteY0" fmla="*/ 0 h 6858000"/>
              <a:gd name="connsiteX1" fmla="*/ 7104888 w 7104888"/>
              <a:gd name="connsiteY1" fmla="*/ 0 h 6858000"/>
              <a:gd name="connsiteX2" fmla="*/ 7104888 w 7104888"/>
              <a:gd name="connsiteY2" fmla="*/ 6858000 h 6858000"/>
              <a:gd name="connsiteX3" fmla="*/ 0 w 7104888"/>
              <a:gd name="connsiteY3" fmla="*/ 6858000 h 6858000"/>
              <a:gd name="connsiteX4" fmla="*/ 0 w 7104888"/>
              <a:gd name="connsiteY4" fmla="*/ 0 h 6858000"/>
              <a:gd name="connsiteX0" fmla="*/ 0 w 7104888"/>
              <a:gd name="connsiteY0" fmla="*/ 0 h 6858000"/>
              <a:gd name="connsiteX1" fmla="*/ 5695188 w 7104888"/>
              <a:gd name="connsiteY1" fmla="*/ 0 h 6858000"/>
              <a:gd name="connsiteX2" fmla="*/ 7104888 w 7104888"/>
              <a:gd name="connsiteY2" fmla="*/ 0 h 6858000"/>
              <a:gd name="connsiteX3" fmla="*/ 7104888 w 7104888"/>
              <a:gd name="connsiteY3" fmla="*/ 6858000 h 6858000"/>
              <a:gd name="connsiteX4" fmla="*/ 0 w 7104888"/>
              <a:gd name="connsiteY4" fmla="*/ 6858000 h 6858000"/>
              <a:gd name="connsiteX5" fmla="*/ 0 w 7104888"/>
              <a:gd name="connsiteY5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0287 w 7115175"/>
              <a:gd name="connsiteY4" fmla="*/ 6858000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10287 w 7115175"/>
              <a:gd name="connsiteY5" fmla="*/ 6858000 h 6858000"/>
              <a:gd name="connsiteX6" fmla="*/ 0 w 7115175"/>
              <a:gd name="connsiteY6" fmla="*/ 5048250 h 6858000"/>
              <a:gd name="connsiteX7" fmla="*/ 10287 w 7115175"/>
              <a:gd name="connsiteY7" fmla="*/ 0 h 6858000"/>
              <a:gd name="connsiteX0" fmla="*/ 10287 w 7115175"/>
              <a:gd name="connsiteY0" fmla="*/ 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  <a:gd name="connsiteX6" fmla="*/ 10287 w 7115175"/>
              <a:gd name="connsiteY6" fmla="*/ 0 h 6858000"/>
              <a:gd name="connsiteX0" fmla="*/ 0 w 7115175"/>
              <a:gd name="connsiteY0" fmla="*/ 5048250 h 6858000"/>
              <a:gd name="connsiteX1" fmla="*/ 5705475 w 7115175"/>
              <a:gd name="connsiteY1" fmla="*/ 0 h 6858000"/>
              <a:gd name="connsiteX2" fmla="*/ 7115175 w 7115175"/>
              <a:gd name="connsiteY2" fmla="*/ 0 h 6858000"/>
              <a:gd name="connsiteX3" fmla="*/ 7115175 w 7115175"/>
              <a:gd name="connsiteY3" fmla="*/ 6858000 h 6858000"/>
              <a:gd name="connsiteX4" fmla="*/ 1533526 w 7115175"/>
              <a:gd name="connsiteY4" fmla="*/ 6848475 h 6858000"/>
              <a:gd name="connsiteX5" fmla="*/ 0 w 7115175"/>
              <a:gd name="connsiteY5" fmla="*/ 50482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15175" h="6858000">
                <a:moveTo>
                  <a:pt x="0" y="5048250"/>
                </a:moveTo>
                <a:lnTo>
                  <a:pt x="5705475" y="0"/>
                </a:lnTo>
                <a:lnTo>
                  <a:pt x="7115175" y="0"/>
                </a:lnTo>
                <a:lnTo>
                  <a:pt x="7115175" y="6858000"/>
                </a:lnTo>
                <a:lnTo>
                  <a:pt x="1533526" y="6848475"/>
                </a:lnTo>
                <a:lnTo>
                  <a:pt x="0" y="50482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</p:spPr>
        <p:txBody>
          <a:bodyPr rIns="182880" anchor="ctr"/>
          <a:lstStyle>
            <a:lvl1pPr algn="r">
              <a:defRPr/>
            </a:lvl1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9" name="Right Triangle 8"/>
          <p:cNvSpPr/>
          <p:nvPr/>
        </p:nvSpPr>
        <p:spPr>
          <a:xfrm>
            <a:off x="0" y="2647950"/>
            <a:ext cx="3571875" cy="4210050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0" y="5048250"/>
            <a:ext cx="3571875" cy="1809750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1809750 h 1809750"/>
              <a:gd name="connsiteX1" fmla="*/ 1895475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  <a:gd name="connsiteX0" fmla="*/ 0 w 3571875"/>
              <a:gd name="connsiteY0" fmla="*/ 1809750 h 1809750"/>
              <a:gd name="connsiteX1" fmla="*/ 2038350 w 3571875"/>
              <a:gd name="connsiteY1" fmla="*/ 0 h 1809750"/>
              <a:gd name="connsiteX2" fmla="*/ 3571875 w 3571875"/>
              <a:gd name="connsiteY2" fmla="*/ 1809750 h 1809750"/>
              <a:gd name="connsiteX3" fmla="*/ 0 w 3571875"/>
              <a:gd name="connsiteY3" fmla="*/ 1809750 h 1809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571875" h="1809750">
                <a:moveTo>
                  <a:pt x="0" y="1809750"/>
                </a:moveTo>
                <a:lnTo>
                  <a:pt x="2038350" y="0"/>
                </a:lnTo>
                <a:lnTo>
                  <a:pt x="3571875" y="1809750"/>
                </a:lnTo>
                <a:lnTo>
                  <a:pt x="0" y="1809750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19140000">
            <a:off x="671197" y="1717501"/>
            <a:ext cx="5486400" cy="867444"/>
          </a:xfrm>
        </p:spPr>
        <p:txBody>
          <a:bodyPr anchor="b"/>
          <a:lstStyle>
            <a:lvl1pPr algn="l">
              <a:defRPr sz="2800" b="0"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19140000">
            <a:off x="1143479" y="2180529"/>
            <a:ext cx="6096545" cy="740664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46783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46783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2382" y="5050633"/>
            <a:ext cx="3574257" cy="1807368"/>
          </a:xfrm>
          <a:custGeom>
            <a:avLst/>
            <a:gdLst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3571875 w 3571875"/>
              <a:gd name="connsiteY2" fmla="*/ 4210050 h 4210050"/>
              <a:gd name="connsiteX3" fmla="*/ 0 w 3571875"/>
              <a:gd name="connsiteY3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883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050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281238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28825 w 3571875"/>
              <a:gd name="connsiteY2" fmla="*/ 2393157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76450 w 3571875"/>
              <a:gd name="connsiteY2" fmla="*/ 2274094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245519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4210050 h 4210050"/>
              <a:gd name="connsiteX1" fmla="*/ 0 w 3571875"/>
              <a:gd name="connsiteY1" fmla="*/ 0 h 4210050"/>
              <a:gd name="connsiteX2" fmla="*/ 2038350 w 3571875"/>
              <a:gd name="connsiteY2" fmla="*/ 2405063 h 4210050"/>
              <a:gd name="connsiteX3" fmla="*/ 3571875 w 3571875"/>
              <a:gd name="connsiteY3" fmla="*/ 4210050 h 4210050"/>
              <a:gd name="connsiteX4" fmla="*/ 0 w 3571875"/>
              <a:gd name="connsiteY4" fmla="*/ 4210050 h 4210050"/>
              <a:gd name="connsiteX0" fmla="*/ 0 w 3571875"/>
              <a:gd name="connsiteY0" fmla="*/ 2433637 h 2433637"/>
              <a:gd name="connsiteX1" fmla="*/ 257175 w 3571875"/>
              <a:gd name="connsiteY1" fmla="*/ 0 h 2433637"/>
              <a:gd name="connsiteX2" fmla="*/ 2038350 w 3571875"/>
              <a:gd name="connsiteY2" fmla="*/ 628650 h 2433637"/>
              <a:gd name="connsiteX3" fmla="*/ 3571875 w 3571875"/>
              <a:gd name="connsiteY3" fmla="*/ 2433637 h 2433637"/>
              <a:gd name="connsiteX4" fmla="*/ 0 w 3571875"/>
              <a:gd name="connsiteY4" fmla="*/ 2433637 h 2433637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24051 w 3574257"/>
              <a:gd name="connsiteY2" fmla="*/ 30718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40682 w 3574257"/>
              <a:gd name="connsiteY2" fmla="*/ 450057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9749 h 1809749"/>
              <a:gd name="connsiteX1" fmla="*/ 0 w 3574257"/>
              <a:gd name="connsiteY1" fmla="*/ 2381 h 1809749"/>
              <a:gd name="connsiteX2" fmla="*/ 2038351 w 3574257"/>
              <a:gd name="connsiteY2" fmla="*/ 0 h 1809749"/>
              <a:gd name="connsiteX3" fmla="*/ 3574257 w 3574257"/>
              <a:gd name="connsiteY3" fmla="*/ 1809749 h 1809749"/>
              <a:gd name="connsiteX4" fmla="*/ 2382 w 3574257"/>
              <a:gd name="connsiteY4" fmla="*/ 1809749 h 1809749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657351 w 3574257"/>
              <a:gd name="connsiteY2" fmla="*/ 2309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0732 w 3574257"/>
              <a:gd name="connsiteY2" fmla="*/ 238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774032 w 3574257"/>
              <a:gd name="connsiteY2" fmla="*/ 161925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969294 w 3574257"/>
              <a:gd name="connsiteY2" fmla="*/ 21432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1819275 w 3574257"/>
              <a:gd name="connsiteY2" fmla="*/ 200026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  <a:gd name="connsiteX0" fmla="*/ 2382 w 3574257"/>
              <a:gd name="connsiteY0" fmla="*/ 1807368 h 1807368"/>
              <a:gd name="connsiteX1" fmla="*/ 0 w 3574257"/>
              <a:gd name="connsiteY1" fmla="*/ 0 h 1807368"/>
              <a:gd name="connsiteX2" fmla="*/ 2045494 w 3574257"/>
              <a:gd name="connsiteY2" fmla="*/ 1 h 1807368"/>
              <a:gd name="connsiteX3" fmla="*/ 3574257 w 3574257"/>
              <a:gd name="connsiteY3" fmla="*/ 1807368 h 1807368"/>
              <a:gd name="connsiteX4" fmla="*/ 2382 w 3574257"/>
              <a:gd name="connsiteY4" fmla="*/ 1807368 h 1807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574257" h="1807368">
                <a:moveTo>
                  <a:pt x="2382" y="1807368"/>
                </a:moveTo>
                <a:lnTo>
                  <a:pt x="0" y="0"/>
                </a:lnTo>
                <a:lnTo>
                  <a:pt x="2045494" y="1"/>
                </a:lnTo>
                <a:lnTo>
                  <a:pt x="3574257" y="1807368"/>
                </a:lnTo>
                <a:lnTo>
                  <a:pt x="2382" y="180736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2380" y="5051292"/>
            <a:ext cx="9146380" cy="1806709"/>
          </a:xfrm>
          <a:custGeom>
            <a:avLst/>
            <a:gdLst>
              <a:gd name="connsiteX0" fmla="*/ 0 w 3350419"/>
              <a:gd name="connsiteY0" fmla="*/ 2081213 h 2083594"/>
              <a:gd name="connsiteX1" fmla="*/ 3031331 w 3350419"/>
              <a:gd name="connsiteY1" fmla="*/ 0 h 2083594"/>
              <a:gd name="connsiteX2" fmla="*/ 3350419 w 3350419"/>
              <a:gd name="connsiteY2" fmla="*/ 80963 h 2083594"/>
              <a:gd name="connsiteX3" fmla="*/ 3350419 w 3350419"/>
              <a:gd name="connsiteY3" fmla="*/ 2083594 h 2083594"/>
              <a:gd name="connsiteX4" fmla="*/ 0 w 3350419"/>
              <a:gd name="connsiteY4" fmla="*/ 2081213 h 2083594"/>
              <a:gd name="connsiteX0" fmla="*/ 0 w 3112294"/>
              <a:gd name="connsiteY0" fmla="*/ 2019301 h 2083594"/>
              <a:gd name="connsiteX1" fmla="*/ 2793206 w 3112294"/>
              <a:gd name="connsiteY1" fmla="*/ 0 h 2083594"/>
              <a:gd name="connsiteX2" fmla="*/ 3112294 w 3112294"/>
              <a:gd name="connsiteY2" fmla="*/ 80963 h 2083594"/>
              <a:gd name="connsiteX3" fmla="*/ 3112294 w 3112294"/>
              <a:gd name="connsiteY3" fmla="*/ 2083594 h 2083594"/>
              <a:gd name="connsiteX4" fmla="*/ 0 w 3112294"/>
              <a:gd name="connsiteY4" fmla="*/ 2019301 h 2083594"/>
              <a:gd name="connsiteX0" fmla="*/ 0 w 3345656"/>
              <a:gd name="connsiteY0" fmla="*/ 2097882 h 2097882"/>
              <a:gd name="connsiteX1" fmla="*/ 3026568 w 3345656"/>
              <a:gd name="connsiteY1" fmla="*/ 0 h 2097882"/>
              <a:gd name="connsiteX2" fmla="*/ 3345656 w 3345656"/>
              <a:gd name="connsiteY2" fmla="*/ 80963 h 2097882"/>
              <a:gd name="connsiteX3" fmla="*/ 3345656 w 3345656"/>
              <a:gd name="connsiteY3" fmla="*/ 2083594 h 2097882"/>
              <a:gd name="connsiteX4" fmla="*/ 0 w 3345656"/>
              <a:gd name="connsiteY4" fmla="*/ 2097882 h 2097882"/>
              <a:gd name="connsiteX0" fmla="*/ 0 w 2800350"/>
              <a:gd name="connsiteY0" fmla="*/ 1935957 h 2083594"/>
              <a:gd name="connsiteX1" fmla="*/ 2481262 w 2800350"/>
              <a:gd name="connsiteY1" fmla="*/ 0 h 2083594"/>
              <a:gd name="connsiteX2" fmla="*/ 2800350 w 2800350"/>
              <a:gd name="connsiteY2" fmla="*/ 80963 h 2083594"/>
              <a:gd name="connsiteX3" fmla="*/ 2800350 w 2800350"/>
              <a:gd name="connsiteY3" fmla="*/ 2083594 h 2083594"/>
              <a:gd name="connsiteX4" fmla="*/ 0 w 2800350"/>
              <a:gd name="connsiteY4" fmla="*/ 1935957 h 2083594"/>
              <a:gd name="connsiteX0" fmla="*/ 0 w 3352800"/>
              <a:gd name="connsiteY0" fmla="*/ 2083594 h 2083594"/>
              <a:gd name="connsiteX1" fmla="*/ 3033712 w 3352800"/>
              <a:gd name="connsiteY1" fmla="*/ 0 h 2083594"/>
              <a:gd name="connsiteX2" fmla="*/ 3352800 w 3352800"/>
              <a:gd name="connsiteY2" fmla="*/ 80963 h 2083594"/>
              <a:gd name="connsiteX3" fmla="*/ 3352800 w 3352800"/>
              <a:gd name="connsiteY3" fmla="*/ 2083594 h 2083594"/>
              <a:gd name="connsiteX4" fmla="*/ 0 w 3352800"/>
              <a:gd name="connsiteY4" fmla="*/ 2083594 h 2083594"/>
              <a:gd name="connsiteX0" fmla="*/ 0 w 3352800"/>
              <a:gd name="connsiteY0" fmla="*/ 2002631 h 2002631"/>
              <a:gd name="connsiteX1" fmla="*/ 3033712 w 3352800"/>
              <a:gd name="connsiteY1" fmla="*/ 15716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988469 w 3352800"/>
              <a:gd name="connsiteY1" fmla="*/ 59530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3966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45314 w 3352800"/>
              <a:gd name="connsiteY1" fmla="*/ 1224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34839 w 3352800"/>
              <a:gd name="connsiteY1" fmla="*/ 425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631 h 2002631"/>
              <a:gd name="connsiteX1" fmla="*/ 2875865 w 3352800"/>
              <a:gd name="connsiteY1" fmla="*/ 81782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2002901 h 2002901"/>
              <a:gd name="connsiteX1" fmla="*/ 2836585 w 3352800"/>
              <a:gd name="connsiteY1" fmla="*/ 0 h 2002901"/>
              <a:gd name="connsiteX2" fmla="*/ 3352800 w 3352800"/>
              <a:gd name="connsiteY2" fmla="*/ 270 h 2002901"/>
              <a:gd name="connsiteX3" fmla="*/ 3352800 w 3352800"/>
              <a:gd name="connsiteY3" fmla="*/ 2002901 h 2002901"/>
              <a:gd name="connsiteX4" fmla="*/ 0 w 3352800"/>
              <a:gd name="connsiteY4" fmla="*/ 2002901 h 2002901"/>
              <a:gd name="connsiteX0" fmla="*/ 0 w 3352800"/>
              <a:gd name="connsiteY0" fmla="*/ 2002631 h 2002631"/>
              <a:gd name="connsiteX1" fmla="*/ 754045 w 3352800"/>
              <a:gd name="connsiteY1" fmla="*/ 1468326 h 2002631"/>
              <a:gd name="connsiteX2" fmla="*/ 3352800 w 3352800"/>
              <a:gd name="connsiteY2" fmla="*/ 0 h 2002631"/>
              <a:gd name="connsiteX3" fmla="*/ 3352800 w 3352800"/>
              <a:gd name="connsiteY3" fmla="*/ 2002631 h 2002631"/>
              <a:gd name="connsiteX4" fmla="*/ 0 w 3352800"/>
              <a:gd name="connsiteY4" fmla="*/ 2002631 h 2002631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34305 h 534305"/>
              <a:gd name="connsiteX1" fmla="*/ 754045 w 3352800"/>
              <a:gd name="connsiteY1" fmla="*/ 0 h 534305"/>
              <a:gd name="connsiteX2" fmla="*/ 3352800 w 3352800"/>
              <a:gd name="connsiteY2" fmla="*/ 7687 h 534305"/>
              <a:gd name="connsiteX3" fmla="*/ 3352800 w 3352800"/>
              <a:gd name="connsiteY3" fmla="*/ 534305 h 534305"/>
              <a:gd name="connsiteX4" fmla="*/ 0 w 3352800"/>
              <a:gd name="connsiteY4" fmla="*/ 534305 h 534305"/>
              <a:gd name="connsiteX0" fmla="*/ 0 w 3352800"/>
              <a:gd name="connsiteY0" fmla="*/ 526618 h 526618"/>
              <a:gd name="connsiteX1" fmla="*/ 980611 w 3352800"/>
              <a:gd name="connsiteY1" fmla="*/ 9368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6888 h 526888"/>
              <a:gd name="connsiteX1" fmla="*/ 744735 w 3352800"/>
              <a:gd name="connsiteY1" fmla="*/ 0 h 526888"/>
              <a:gd name="connsiteX2" fmla="*/ 3352800 w 3352800"/>
              <a:gd name="connsiteY2" fmla="*/ 270 h 526888"/>
              <a:gd name="connsiteX3" fmla="*/ 3352800 w 3352800"/>
              <a:gd name="connsiteY3" fmla="*/ 526888 h 526888"/>
              <a:gd name="connsiteX4" fmla="*/ 0 w 3352800"/>
              <a:gd name="connsiteY4" fmla="*/ 526888 h 526888"/>
              <a:gd name="connsiteX0" fmla="*/ 0 w 3352800"/>
              <a:gd name="connsiteY0" fmla="*/ 526618 h 526618"/>
              <a:gd name="connsiteX1" fmla="*/ 811948 w 3352800"/>
              <a:gd name="connsiteY1" fmla="*/ 60921 h 526618"/>
              <a:gd name="connsiteX2" fmla="*/ 3352800 w 3352800"/>
              <a:gd name="connsiteY2" fmla="*/ 0 h 526618"/>
              <a:gd name="connsiteX3" fmla="*/ 3352800 w 3352800"/>
              <a:gd name="connsiteY3" fmla="*/ 526618 h 526618"/>
              <a:gd name="connsiteX4" fmla="*/ 0 w 3352800"/>
              <a:gd name="connsiteY4" fmla="*/ 526618 h 526618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966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241069 w 3352800"/>
              <a:gd name="connsiteY2" fmla="*/ 94144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584 h 527584"/>
              <a:gd name="connsiteX1" fmla="*/ 751718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  <a:gd name="connsiteX0" fmla="*/ 0 w 3352800"/>
              <a:gd name="connsiteY0" fmla="*/ 527313 h 527313"/>
              <a:gd name="connsiteX1" fmla="*/ 900984 w 3352800"/>
              <a:gd name="connsiteY1" fmla="*/ 97774 h 527313"/>
              <a:gd name="connsiteX2" fmla="*/ 3352800 w 3352800"/>
              <a:gd name="connsiteY2" fmla="*/ 0 h 527313"/>
              <a:gd name="connsiteX3" fmla="*/ 3352800 w 3352800"/>
              <a:gd name="connsiteY3" fmla="*/ 527313 h 527313"/>
              <a:gd name="connsiteX4" fmla="*/ 0 w 3352800"/>
              <a:gd name="connsiteY4" fmla="*/ 527313 h 527313"/>
              <a:gd name="connsiteX0" fmla="*/ 0 w 3352800"/>
              <a:gd name="connsiteY0" fmla="*/ 527584 h 527584"/>
              <a:gd name="connsiteX1" fmla="*/ 748227 w 3352800"/>
              <a:gd name="connsiteY1" fmla="*/ 0 h 527584"/>
              <a:gd name="connsiteX2" fmla="*/ 3352800 w 3352800"/>
              <a:gd name="connsiteY2" fmla="*/ 271 h 527584"/>
              <a:gd name="connsiteX3" fmla="*/ 3352800 w 3352800"/>
              <a:gd name="connsiteY3" fmla="*/ 527584 h 527584"/>
              <a:gd name="connsiteX4" fmla="*/ 0 w 3352800"/>
              <a:gd name="connsiteY4" fmla="*/ 527584 h 5275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352800" h="527584">
                <a:moveTo>
                  <a:pt x="0" y="527584"/>
                </a:moveTo>
                <a:lnTo>
                  <a:pt x="748227" y="0"/>
                </a:lnTo>
                <a:lnTo>
                  <a:pt x="3352800" y="271"/>
                </a:lnTo>
                <a:lnTo>
                  <a:pt x="3352800" y="527584"/>
                </a:lnTo>
                <a:lnTo>
                  <a:pt x="0" y="527584"/>
                </a:lnTo>
                <a:close/>
              </a:path>
            </a:pathLst>
          </a:cu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365760"/>
            <a:ext cx="7520940" cy="5486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100628"/>
            <a:ext cx="7520940" cy="35798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9140000">
            <a:off x="201168" y="5870448"/>
            <a:ext cx="2176272" cy="2011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10-Aug-26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17514" y="6285122"/>
            <a:ext cx="4724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spc="200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01038" y="6170822"/>
            <a:ext cx="502920" cy="502920"/>
          </a:xfrm>
          <a:prstGeom prst="ellipse">
            <a:avLst/>
          </a:prstGeom>
          <a:ln w="19050">
            <a:solidFill>
              <a:srgbClr val="FFFFFF"/>
            </a:solidFill>
          </a:ln>
        </p:spPr>
        <p:txBody>
          <a:bodyPr vert="horz" lIns="9144" tIns="9144" rIns="9144" bIns="9144" rtlCol="0" anchor="ctr">
            <a:normAutofit/>
          </a:bodyPr>
          <a:lstStyle>
            <a:lvl1pPr algn="ctr">
              <a:defRPr sz="165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28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ts val="800"/>
        </a:spcBef>
        <a:buFont typeface="Arial" pitchFamily="34" charset="0"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1737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4023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630936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859536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097280" indent="-173736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3533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581912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792224" indent="-164592" algn="l" defTabSz="914400" rtl="0" eaLnBrk="1" latinLnBrk="0" hangingPunct="1">
        <a:spcBef>
          <a:spcPts val="300"/>
        </a:spcBef>
        <a:buClr>
          <a:schemeClr val="accent2"/>
        </a:buClr>
        <a:buFont typeface="Wingdings" pitchFamily="2" charset="2"/>
        <a:buChar char="§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76600" y="457200"/>
            <a:ext cx="2971800" cy="1107996"/>
          </a:xfrm>
          <a:prstGeom prst="rect">
            <a:avLst/>
          </a:prstGeom>
          <a:solidFill>
            <a:schemeClr val="accent6"/>
          </a:solidFill>
          <a:ln w="76200">
            <a:solidFill>
              <a:srgbClr val="FF0000"/>
            </a:solidFill>
          </a:ln>
          <a:scene3d>
            <a:camera prst="perspectiveRelaxed"/>
            <a:lightRig rig="threePt" dir="t"/>
          </a:scene3d>
        </p:spPr>
        <p:txBody>
          <a:bodyPr wrap="square" rtlCol="0">
            <a:spAutoFit/>
          </a:bodyPr>
          <a:lstStyle/>
          <a:p>
            <a:r>
              <a:rPr lang="en-US" sz="6600" dirty="0" err="1" smtClean="0"/>
              <a:t>স্বাগতম</a:t>
            </a:r>
            <a:endParaRPr lang="en-US" sz="6600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3505200"/>
            <a:ext cx="5943600" cy="2062103"/>
          </a:xfrm>
          <a:prstGeom prst="rect">
            <a:avLst/>
          </a:prstGeom>
          <a:noFill/>
          <a:ln w="57150">
            <a:solidFill>
              <a:srgbClr val="00B0F0"/>
            </a:solidFill>
          </a:ln>
          <a:scene3d>
            <a:camera prst="isometricRightUp"/>
            <a:lightRig rig="threePt" dir="t"/>
          </a:scene3d>
        </p:spPr>
        <p:txBody>
          <a:bodyPr wrap="square" rtlCol="0">
            <a:spAutoFit/>
          </a:bodyPr>
          <a:lstStyle/>
          <a:p>
            <a:pPr lvl="0">
              <a:defRPr/>
            </a:pPr>
            <a:r>
              <a:rPr lang="en-US" sz="3200" kern="0" dirty="0">
                <a:ln w="12700">
                  <a:solidFill>
                    <a:srgbClr val="FF0000"/>
                  </a:solidFill>
                </a:ln>
                <a:solidFill>
                  <a:srgbClr val="00B0F0"/>
                </a:solidFill>
              </a:rPr>
              <a:t>AZIMADDIN</a:t>
            </a:r>
          </a:p>
          <a:p>
            <a:pPr lvl="0">
              <a:defRPr/>
            </a:pPr>
            <a:r>
              <a:rPr lang="en-US" sz="3200" kern="0" dirty="0" smtClean="0">
                <a:ln w="12700">
                  <a:solidFill>
                    <a:srgbClr val="FF0000"/>
                  </a:solidFill>
                </a:ln>
                <a:solidFill>
                  <a:srgbClr val="00B0F0"/>
                </a:solidFill>
              </a:rPr>
              <a:t>LECTURER, </a:t>
            </a:r>
            <a:r>
              <a:rPr lang="en-US" sz="3200" kern="0" dirty="0">
                <a:ln w="12700">
                  <a:solidFill>
                    <a:srgbClr val="FF0000"/>
                  </a:solidFill>
                </a:ln>
                <a:solidFill>
                  <a:srgbClr val="00B0F0"/>
                </a:solidFill>
              </a:rPr>
              <a:t>ACCOUNTING</a:t>
            </a:r>
          </a:p>
          <a:p>
            <a:pPr lvl="0">
              <a:defRPr/>
            </a:pPr>
            <a:r>
              <a:rPr lang="en-US" sz="3200" kern="0" dirty="0">
                <a:ln w="12700">
                  <a:solidFill>
                    <a:srgbClr val="FF0000"/>
                  </a:solidFill>
                </a:ln>
                <a:solidFill>
                  <a:srgbClr val="00B0F0"/>
                </a:solidFill>
              </a:rPr>
              <a:t>GOPALNAGAR ADARSHA COLLEGE</a:t>
            </a:r>
          </a:p>
          <a:p>
            <a:pPr lvl="0">
              <a:defRPr/>
            </a:pPr>
            <a:r>
              <a:rPr lang="en-US" sz="3200" kern="0" dirty="0">
                <a:ln w="12700">
                  <a:solidFill>
                    <a:srgbClr val="FF0000"/>
                  </a:solidFill>
                </a:ln>
                <a:solidFill>
                  <a:srgbClr val="00B0F0"/>
                </a:solidFill>
              </a:rPr>
              <a:t>BRAHMANPARA, COMILLA</a:t>
            </a:r>
          </a:p>
        </p:txBody>
      </p:sp>
      <p:pic>
        <p:nvPicPr>
          <p:cNvPr id="8" name="Picture 2" descr="D:\IMG_20250101_11162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2700" y="3352800"/>
            <a:ext cx="2171700" cy="2034889"/>
          </a:xfrm>
          <a:prstGeom prst="rect">
            <a:avLst/>
          </a:prstGeom>
          <a:noFill/>
          <a:scene3d>
            <a:camera prst="perspectiveContrastingLef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D:\IMG_20260711_055601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-8763000"/>
            <a:ext cx="3938968" cy="4260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3"/>
          <p:cNvSpPr/>
          <p:nvPr/>
        </p:nvSpPr>
        <p:spPr>
          <a:xfrm>
            <a:off x="6679623" y="381000"/>
            <a:ext cx="2514600" cy="2667000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4" descr="D:\IMG_20240304_064359~5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023" y="609600"/>
            <a:ext cx="2362200" cy="2057400"/>
          </a:xfrm>
          <a:prstGeom prst="rect">
            <a:avLst/>
          </a:prstGeom>
          <a:noFill/>
          <a:scene3d>
            <a:camera prst="perspectiveContrastingRightFacing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ounded Rectangle 6"/>
          <p:cNvSpPr/>
          <p:nvPr/>
        </p:nvSpPr>
        <p:spPr>
          <a:xfrm>
            <a:off x="260895" y="304800"/>
            <a:ext cx="2710905" cy="2743200"/>
          </a:xfrm>
          <a:prstGeom prst="roundRect">
            <a:avLst/>
          </a:prstGeom>
          <a:gradFill flip="none" rotWithShape="1">
            <a:gsLst>
              <a:gs pos="0">
                <a:srgbClr val="DE6738">
                  <a:tint val="66000"/>
                  <a:satMod val="160000"/>
                </a:srgbClr>
              </a:gs>
              <a:gs pos="50000">
                <a:srgbClr val="DE6738">
                  <a:tint val="44500"/>
                  <a:satMod val="160000"/>
                </a:srgbClr>
              </a:gs>
              <a:gs pos="100000">
                <a:srgbClr val="DE6738">
                  <a:tint val="23500"/>
                  <a:satMod val="160000"/>
                </a:srgbClr>
              </a:gs>
            </a:gsLst>
            <a:lin ang="0" scaled="1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3" descr="D:\IMG_20260711_055601_1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4552" y="381000"/>
            <a:ext cx="2843448" cy="2455906"/>
          </a:xfrm>
          <a:prstGeom prst="rect">
            <a:avLst/>
          </a:prstGeom>
          <a:noFill/>
          <a:scene3d>
            <a:camera prst="isometricOffAxis1Right"/>
            <a:lightRig rig="threePt" dir="t"/>
          </a:scene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602801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D:\IMG_20240228_112937~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04800"/>
            <a:ext cx="1447800" cy="1335844"/>
          </a:xfrm>
          <a:prstGeom prst="rect">
            <a:avLst/>
          </a:prstGeom>
          <a:noFill/>
          <a:ln w="3810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D:\IMG_20240304_064359~5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7751" y="228600"/>
            <a:ext cx="1660049" cy="1366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752600" y="609600"/>
            <a:ext cx="5486400" cy="523220"/>
          </a:xfrm>
          <a:prstGeom prst="rect">
            <a:avLst/>
          </a:prstGeom>
          <a:solidFill>
            <a:schemeClr val="accent6"/>
          </a:solidFill>
          <a:ln w="762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মজুদ</a:t>
            </a:r>
            <a:r>
              <a:rPr lang="en-US" sz="2800" dirty="0" smtClean="0"/>
              <a:t> </a:t>
            </a:r>
            <a:r>
              <a:rPr lang="en-US" sz="2800" dirty="0" err="1" smtClean="0"/>
              <a:t>পন্যের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হিসাব</a:t>
            </a:r>
            <a:r>
              <a:rPr lang="en-US" sz="2800" dirty="0" smtClean="0"/>
              <a:t> </a:t>
            </a:r>
            <a:r>
              <a:rPr lang="en-US" sz="2800" dirty="0" err="1" smtClean="0"/>
              <a:t>সংরক্ষণ</a:t>
            </a:r>
            <a:r>
              <a:rPr lang="en-US" sz="2800" dirty="0" smtClean="0"/>
              <a:t> </a:t>
            </a:r>
            <a:r>
              <a:rPr lang="en-US" sz="2800" dirty="0" err="1" smtClean="0"/>
              <a:t>পদ্ধতি</a:t>
            </a:r>
            <a:endParaRPr lang="en-US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152400" y="1981200"/>
            <a:ext cx="4495800" cy="830997"/>
          </a:xfrm>
          <a:prstGeom prst="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dirty="0" err="1" smtClean="0">
                <a:solidFill>
                  <a:srgbClr val="C00000"/>
                </a:solidFill>
              </a:rPr>
              <a:t>গাণিতিক</a:t>
            </a:r>
            <a:r>
              <a:rPr lang="en-US" sz="4800" dirty="0" smtClean="0">
                <a:solidFill>
                  <a:srgbClr val="C00000"/>
                </a:solidFill>
              </a:rPr>
              <a:t> </a:t>
            </a:r>
            <a:r>
              <a:rPr lang="en-US" sz="4800" dirty="0" err="1" smtClean="0">
                <a:solidFill>
                  <a:srgbClr val="C00000"/>
                </a:solidFill>
              </a:rPr>
              <a:t>সমস্যা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3048000"/>
            <a:ext cx="2133600" cy="523220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err="1" smtClean="0"/>
              <a:t>শিখন</a:t>
            </a:r>
            <a:r>
              <a:rPr lang="en-US" sz="2800" dirty="0" smtClean="0"/>
              <a:t> </a:t>
            </a:r>
            <a:r>
              <a:rPr lang="en-US" sz="2800" dirty="0" err="1" smtClean="0"/>
              <a:t>ফলঃ</a:t>
            </a: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>
          <a:xfrm>
            <a:off x="152400" y="3810000"/>
            <a:ext cx="8763000" cy="2677656"/>
          </a:xfrm>
          <a:prstGeom prst="rect">
            <a:avLst/>
          </a:prstGeom>
          <a:noFill/>
          <a:ln w="5715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১। </a:t>
            </a:r>
            <a:r>
              <a:rPr lang="en-US" sz="2800" dirty="0" err="1" smtClean="0"/>
              <a:t>নিত্যমজুদ</a:t>
            </a:r>
            <a:r>
              <a:rPr lang="en-US" sz="2800" dirty="0" smtClean="0"/>
              <a:t> ও </a:t>
            </a:r>
            <a:r>
              <a:rPr lang="en-US" sz="2800" dirty="0" err="1" smtClean="0"/>
              <a:t>কালান্তিক</a:t>
            </a:r>
            <a:r>
              <a:rPr lang="en-US" sz="2800" dirty="0" smtClean="0"/>
              <a:t> </a:t>
            </a:r>
            <a:r>
              <a:rPr lang="en-US" sz="2800" dirty="0" err="1" smtClean="0"/>
              <a:t>পদ্ধতিতে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জাবেদা</a:t>
            </a:r>
            <a:r>
              <a:rPr lang="en-US" sz="2800" dirty="0" smtClean="0"/>
              <a:t> </a:t>
            </a:r>
            <a:r>
              <a:rPr lang="en-US" sz="2800" dirty="0" err="1" smtClean="0"/>
              <a:t>দাখিলা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প্রস্তুত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r>
              <a:rPr lang="en-US" sz="2800" dirty="0" smtClean="0"/>
              <a:t>।</a:t>
            </a:r>
          </a:p>
          <a:p>
            <a:r>
              <a:rPr lang="en-US" sz="2800" dirty="0"/>
              <a:t>২</a:t>
            </a:r>
            <a:r>
              <a:rPr lang="en-US" sz="2800" dirty="0" smtClean="0"/>
              <a:t>। </a:t>
            </a:r>
            <a:r>
              <a:rPr lang="en-US" sz="2800" dirty="0" err="1" smtClean="0"/>
              <a:t>মজুদ</a:t>
            </a:r>
            <a:r>
              <a:rPr lang="en-US" sz="2800" dirty="0" smtClean="0"/>
              <a:t> </a:t>
            </a:r>
            <a:r>
              <a:rPr lang="en-US" sz="2800" dirty="0" err="1" smtClean="0"/>
              <a:t>পণ্যের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মূল্যায়নের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গুরুত্ব</a:t>
            </a:r>
            <a:r>
              <a:rPr lang="en-US" sz="2800" dirty="0" smtClean="0"/>
              <a:t> </a:t>
            </a:r>
            <a:r>
              <a:rPr lang="en-US" sz="2800" dirty="0" err="1" smtClean="0"/>
              <a:t>অনুধাবন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r>
              <a:rPr lang="en-US" sz="2800" dirty="0" smtClean="0"/>
              <a:t>।</a:t>
            </a:r>
          </a:p>
          <a:p>
            <a:r>
              <a:rPr lang="en-US" sz="2800" dirty="0"/>
              <a:t>৩</a:t>
            </a:r>
            <a:r>
              <a:rPr lang="en-US" sz="2800" dirty="0" smtClean="0"/>
              <a:t>। </a:t>
            </a:r>
            <a:r>
              <a:rPr lang="en-US" sz="2800" dirty="0" err="1" smtClean="0"/>
              <a:t>মজুদ</a:t>
            </a:r>
            <a:r>
              <a:rPr lang="en-US" sz="2800" dirty="0" smtClean="0"/>
              <a:t> </a:t>
            </a:r>
            <a:r>
              <a:rPr lang="en-US" sz="2800" dirty="0" err="1" smtClean="0"/>
              <a:t>পণ্য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মূল্যায়নের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পদ্ধতি</a:t>
            </a:r>
            <a:r>
              <a:rPr lang="en-US" sz="2800" dirty="0" smtClean="0"/>
              <a:t> </a:t>
            </a:r>
            <a:r>
              <a:rPr lang="en-US" sz="2800" dirty="0" err="1" smtClean="0"/>
              <a:t>অনুসরণ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করে</a:t>
            </a:r>
            <a:r>
              <a:rPr lang="en-US" sz="2800" dirty="0" smtClean="0"/>
              <a:t> </a:t>
            </a:r>
            <a:r>
              <a:rPr lang="en-US" sz="2800" dirty="0" err="1" smtClean="0"/>
              <a:t>মজুদ</a:t>
            </a:r>
            <a:r>
              <a:rPr lang="en-US" sz="2800" dirty="0" smtClean="0"/>
              <a:t> </a:t>
            </a:r>
            <a:r>
              <a:rPr lang="en-US" sz="2800" dirty="0" err="1" smtClean="0"/>
              <a:t>পণ্যের</a:t>
            </a:r>
            <a:r>
              <a:rPr lang="en-US" sz="2800" dirty="0" smtClean="0"/>
              <a:t> </a:t>
            </a:r>
            <a:r>
              <a:rPr lang="en-US" sz="2800" dirty="0" err="1" smtClean="0"/>
              <a:t>প্রকৃত</a:t>
            </a:r>
            <a:r>
              <a:rPr lang="en-US" sz="2800" dirty="0" smtClean="0"/>
              <a:t> </a:t>
            </a:r>
            <a:r>
              <a:rPr lang="en-US" sz="2800" dirty="0" err="1" smtClean="0"/>
              <a:t>মূল্য</a:t>
            </a:r>
            <a:r>
              <a:rPr lang="en-US" sz="2800" dirty="0" smtClean="0"/>
              <a:t> </a:t>
            </a:r>
            <a:r>
              <a:rPr lang="en-US" sz="2800" dirty="0" err="1" smtClean="0"/>
              <a:t>নির্ধারণ</a:t>
            </a:r>
            <a:r>
              <a:rPr lang="en-US" sz="2800" dirty="0" smtClean="0"/>
              <a:t> </a:t>
            </a:r>
            <a:r>
              <a:rPr lang="en-US" sz="2800" dirty="0" err="1" smtClean="0"/>
              <a:t>করতে</a:t>
            </a:r>
            <a:r>
              <a:rPr lang="en-US" sz="2800" dirty="0" smtClean="0"/>
              <a:t> </a:t>
            </a:r>
            <a:r>
              <a:rPr lang="en-US" sz="2800" dirty="0" err="1" smtClean="0"/>
              <a:t>পারবে</a:t>
            </a:r>
            <a:r>
              <a:rPr lang="en-US" sz="2800" dirty="0" smtClean="0"/>
              <a:t>। 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5410200" y="2135088"/>
            <a:ext cx="2827575" cy="646331"/>
          </a:xfrm>
          <a:prstGeom prst="rect">
            <a:avLst/>
          </a:prstGeom>
          <a:solidFill>
            <a:srgbClr val="FFFF00"/>
          </a:solidFill>
          <a:ln w="57150">
            <a:noFill/>
          </a:ln>
        </p:spPr>
        <p:txBody>
          <a:bodyPr wrap="square" rtlCol="0">
            <a:spAutoFit/>
          </a:bodyPr>
          <a:lstStyle/>
          <a:p>
            <a:r>
              <a:rPr lang="en-US" sz="3600" dirty="0" err="1" smtClean="0"/>
              <a:t>অধ্যায়</a:t>
            </a:r>
            <a:r>
              <a:rPr lang="en-US" sz="3600" dirty="0" smtClean="0"/>
              <a:t>- </a:t>
            </a:r>
            <a:r>
              <a:rPr lang="en-US" sz="3600" dirty="0" err="1" smtClean="0"/>
              <a:t>অষ্টম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4165211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28600" y="1447800"/>
            <a:ext cx="8610600" cy="3046988"/>
          </a:xfrm>
          <a:prstGeom prst="rect">
            <a:avLst/>
          </a:prstGeom>
          <a:noFill/>
          <a:ln w="57150">
            <a:solidFill>
              <a:schemeClr val="accent6">
                <a:lumMod val="75000"/>
              </a:schemeClr>
            </a:solidFill>
          </a:ln>
          <a:effectLst>
            <a:glow rad="101600">
              <a:schemeClr val="accent3">
                <a:satMod val="175000"/>
                <a:alpha val="40000"/>
              </a:schemeClr>
            </a:glow>
          </a:effectLst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২০২৪ </a:t>
            </a:r>
            <a:r>
              <a:rPr lang="en-US" sz="2400" b="1" dirty="0" err="1" smtClean="0"/>
              <a:t>সাল</a:t>
            </a:r>
            <a:r>
              <a:rPr lang="en-US" sz="2400" b="1" dirty="0" smtClean="0"/>
              <a:t>,</a:t>
            </a:r>
          </a:p>
          <a:p>
            <a:r>
              <a:rPr lang="en-US" sz="2400" b="1" dirty="0" smtClean="0"/>
              <a:t>মেঃ০১, </a:t>
            </a:r>
            <a:r>
              <a:rPr lang="en-US" sz="2400" b="1" dirty="0" err="1" smtClean="0"/>
              <a:t>প্রারম্ভিক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মজুদ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পন্য</a:t>
            </a:r>
            <a:r>
              <a:rPr lang="en-US" sz="2400" b="1" dirty="0" smtClean="0"/>
              <a:t> ১,০০০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প্রত</a:t>
            </a:r>
            <a:r>
              <a:rPr lang="en-US" sz="2400" b="1" dirty="0" smtClean="0"/>
              <a:t> ১২ </a:t>
            </a:r>
            <a:r>
              <a:rPr lang="en-US" sz="2400" b="1" dirty="0" err="1" smtClean="0"/>
              <a:t>টাকা</a:t>
            </a:r>
            <a:r>
              <a:rPr lang="en-US" sz="2400" b="1" dirty="0" smtClean="0"/>
              <a:t>।</a:t>
            </a:r>
          </a:p>
          <a:p>
            <a:r>
              <a:rPr lang="en-US" sz="2400" b="1" dirty="0" smtClean="0"/>
              <a:t>মেঃ০৫, </a:t>
            </a:r>
            <a:r>
              <a:rPr lang="en-US" sz="2400" b="1" dirty="0" err="1" smtClean="0"/>
              <a:t>ক্রয়</a:t>
            </a:r>
            <a:r>
              <a:rPr lang="en-US" sz="2400" b="1" dirty="0" smtClean="0"/>
              <a:t> ৯০০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প্রতি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 ১০ </a:t>
            </a:r>
            <a:r>
              <a:rPr lang="en-US" sz="2400" b="1" dirty="0" err="1" smtClean="0"/>
              <a:t>টাকা</a:t>
            </a:r>
            <a:r>
              <a:rPr lang="en-US" sz="2400" b="1" dirty="0" smtClean="0"/>
              <a:t>।</a:t>
            </a:r>
          </a:p>
          <a:p>
            <a:r>
              <a:rPr lang="en-US" sz="2400" b="1" dirty="0" smtClean="0"/>
              <a:t>মেঃ১০, </a:t>
            </a:r>
            <a:r>
              <a:rPr lang="en-US" sz="2400" b="1" dirty="0" err="1" smtClean="0"/>
              <a:t>বিক্রয়</a:t>
            </a:r>
            <a:r>
              <a:rPr lang="en-US" sz="2400" b="1" dirty="0" smtClean="0"/>
              <a:t> ১,৩০০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প্রতি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 ২০ </a:t>
            </a:r>
            <a:r>
              <a:rPr lang="en-US" sz="2400" b="1" dirty="0" err="1" smtClean="0"/>
              <a:t>টাকা</a:t>
            </a:r>
            <a:r>
              <a:rPr lang="en-US" sz="2400" b="1" dirty="0" smtClean="0"/>
              <a:t>।</a:t>
            </a:r>
          </a:p>
          <a:p>
            <a:r>
              <a:rPr lang="en-US" sz="2400" b="1" dirty="0" smtClean="0"/>
              <a:t>মেঃ১৩, </a:t>
            </a:r>
            <a:r>
              <a:rPr lang="en-US" sz="2400" b="1" dirty="0" err="1" smtClean="0"/>
              <a:t>ক্রয়</a:t>
            </a:r>
            <a:r>
              <a:rPr lang="en-US" sz="2400" b="1" dirty="0" smtClean="0"/>
              <a:t> </a:t>
            </a:r>
            <a:r>
              <a:rPr lang="en-US" sz="2400" b="1" dirty="0"/>
              <a:t>৭</a:t>
            </a:r>
            <a:r>
              <a:rPr lang="en-US" sz="2400" b="1" dirty="0" smtClean="0"/>
              <a:t>০০ </a:t>
            </a:r>
            <a:r>
              <a:rPr lang="en-US" sz="2400" b="1" dirty="0" err="1" smtClean="0"/>
              <a:t>টাকা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প্রতি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 ১১ </a:t>
            </a:r>
            <a:r>
              <a:rPr lang="en-US" sz="2400" b="1" dirty="0" err="1" smtClean="0"/>
              <a:t>টাকা</a:t>
            </a:r>
            <a:r>
              <a:rPr lang="en-US" sz="2400" b="1" dirty="0" smtClean="0"/>
              <a:t>।</a:t>
            </a:r>
          </a:p>
          <a:p>
            <a:r>
              <a:rPr lang="en-US" sz="2400" b="1" dirty="0" smtClean="0"/>
              <a:t>মেঃ২০, </a:t>
            </a:r>
            <a:r>
              <a:rPr lang="en-US" sz="2400" b="1" dirty="0" err="1" smtClean="0"/>
              <a:t>বিক্রয়</a:t>
            </a:r>
            <a:r>
              <a:rPr lang="en-US" sz="2400" b="1" dirty="0" smtClean="0"/>
              <a:t> ১,০০০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, </a:t>
            </a:r>
            <a:r>
              <a:rPr lang="en-US" sz="2400" b="1" dirty="0" err="1" smtClean="0"/>
              <a:t>প্রতি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 ১৬ </a:t>
            </a:r>
            <a:r>
              <a:rPr lang="en-US" sz="2400" b="1" dirty="0" err="1" smtClean="0"/>
              <a:t>টাকা</a:t>
            </a:r>
            <a:r>
              <a:rPr lang="en-US" sz="2400" b="1" dirty="0" smtClean="0"/>
              <a:t>।</a:t>
            </a:r>
          </a:p>
          <a:p>
            <a:r>
              <a:rPr lang="en-US" sz="2400" b="1" dirty="0" smtClean="0"/>
              <a:t>মেঃ২২, ১০ </a:t>
            </a:r>
            <a:r>
              <a:rPr lang="en-US" sz="2400" b="1" dirty="0" err="1" smtClean="0"/>
              <a:t>তারিখের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বিক্রয়কৃত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পন্য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ফেরত</a:t>
            </a:r>
            <a:r>
              <a:rPr lang="en-US" sz="2400" b="1" dirty="0" smtClean="0"/>
              <a:t> ২০০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।</a:t>
            </a:r>
          </a:p>
          <a:p>
            <a:r>
              <a:rPr lang="en-US" sz="2400" b="1" dirty="0" smtClean="0"/>
              <a:t>মেঃ৩১, </a:t>
            </a:r>
            <a:r>
              <a:rPr lang="en-US" sz="2400" b="1" dirty="0" err="1" smtClean="0"/>
              <a:t>সমাপনী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মজুদ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পণ্য</a:t>
            </a:r>
            <a:r>
              <a:rPr lang="en-US" sz="2400" b="1" dirty="0" smtClean="0"/>
              <a:t> ৩৫০ </a:t>
            </a:r>
            <a:r>
              <a:rPr lang="en-US" sz="2400" b="1" dirty="0" err="1" smtClean="0"/>
              <a:t>একক</a:t>
            </a:r>
            <a:r>
              <a:rPr lang="en-US" sz="2400" b="1" dirty="0" smtClean="0"/>
              <a:t>।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7200" y="503511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304800"/>
            <a:ext cx="838200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মের্সাস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ডায়মন্ড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ট্রের্ডাস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এর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তথ্য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মজুদপন্য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সংক্রান্ত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তথ্য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সমূহ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নিম্নরূপঃ</a:t>
            </a:r>
            <a:endParaRPr lang="en-US" sz="28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04800" y="5048071"/>
            <a:ext cx="6934200" cy="1569660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 w="38100">
            <a:solidFill>
              <a:srgbClr val="FF0000"/>
            </a:solidFill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2400" b="1" dirty="0"/>
              <a:t>ক) </a:t>
            </a:r>
            <a:r>
              <a:rPr lang="en-US" sz="2400" b="1" dirty="0" smtClean="0"/>
              <a:t>৫ </a:t>
            </a:r>
            <a:r>
              <a:rPr lang="en-US" sz="2400" b="1" dirty="0" err="1" smtClean="0"/>
              <a:t>তারিখে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কালান্তিক</a:t>
            </a:r>
            <a:r>
              <a:rPr lang="en-US" sz="2400" b="1" dirty="0" smtClean="0"/>
              <a:t> ও ১৩ </a:t>
            </a:r>
            <a:r>
              <a:rPr lang="en-US" sz="2400" b="1" dirty="0" err="1" smtClean="0"/>
              <a:t>তারিখে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নিত্য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মজুদ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পদ্ধতিতে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জাবেদা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দাখিলা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দাও</a:t>
            </a:r>
            <a:r>
              <a:rPr lang="en-US" sz="2400" b="1" dirty="0" smtClean="0"/>
              <a:t>?</a:t>
            </a:r>
            <a:endParaRPr lang="en-US" sz="2400" b="1" dirty="0"/>
          </a:p>
          <a:p>
            <a:r>
              <a:rPr lang="en-US" sz="2400" b="1" dirty="0"/>
              <a:t>গ) </a:t>
            </a:r>
            <a:r>
              <a:rPr lang="en-US" sz="2400" b="1" dirty="0" err="1"/>
              <a:t>লাইফো</a:t>
            </a:r>
            <a:r>
              <a:rPr lang="en-US" sz="2400" b="1" dirty="0"/>
              <a:t> </a:t>
            </a:r>
            <a:r>
              <a:rPr lang="en-US" sz="2400" b="1" dirty="0" err="1"/>
              <a:t>পদ্ধতিতে</a:t>
            </a:r>
            <a:r>
              <a:rPr lang="en-US" sz="2400" b="1" dirty="0"/>
              <a:t> </a:t>
            </a:r>
            <a:r>
              <a:rPr lang="en-US" sz="2400" b="1" dirty="0" err="1"/>
              <a:t>মাল</a:t>
            </a:r>
            <a:r>
              <a:rPr lang="en-US" sz="2400" b="1" dirty="0"/>
              <a:t> </a:t>
            </a:r>
            <a:r>
              <a:rPr lang="en-US" sz="2400" b="1" dirty="0" err="1"/>
              <a:t>খতিয়ান</a:t>
            </a:r>
            <a:r>
              <a:rPr lang="en-US" sz="2400" b="1" dirty="0"/>
              <a:t> </a:t>
            </a:r>
            <a:r>
              <a:rPr lang="en-US" sz="2400" b="1" dirty="0" err="1"/>
              <a:t>প্রস্তুত</a:t>
            </a:r>
            <a:r>
              <a:rPr lang="en-US" sz="2400" b="1" dirty="0"/>
              <a:t> </a:t>
            </a:r>
            <a:r>
              <a:rPr lang="en-US" sz="2400" b="1" dirty="0" err="1"/>
              <a:t>কর</a:t>
            </a:r>
            <a:r>
              <a:rPr lang="en-US" sz="2400" b="1" dirty="0"/>
              <a:t>।</a:t>
            </a:r>
          </a:p>
          <a:p>
            <a:r>
              <a:rPr lang="en-US" sz="2400" b="1" dirty="0"/>
              <a:t>ঘ) </a:t>
            </a:r>
            <a:r>
              <a:rPr lang="en-US" sz="2400" b="1" dirty="0" err="1"/>
              <a:t>ভারযুক্ত</a:t>
            </a:r>
            <a:r>
              <a:rPr lang="en-US" sz="2400" b="1" dirty="0"/>
              <a:t> </a:t>
            </a:r>
            <a:r>
              <a:rPr lang="en-US" sz="2400" b="1" dirty="0" err="1"/>
              <a:t>পদ্ধতিতে</a:t>
            </a:r>
            <a:r>
              <a:rPr lang="en-US" sz="2400" b="1" dirty="0"/>
              <a:t> </a:t>
            </a:r>
            <a:r>
              <a:rPr lang="en-US" sz="2400" b="1" dirty="0" err="1"/>
              <a:t>মাল</a:t>
            </a:r>
            <a:r>
              <a:rPr lang="en-US" sz="2400" b="1" dirty="0"/>
              <a:t> </a:t>
            </a:r>
            <a:r>
              <a:rPr lang="en-US" sz="2400" b="1" dirty="0" err="1"/>
              <a:t>খতিয়ান</a:t>
            </a:r>
            <a:r>
              <a:rPr lang="en-US" sz="2400" b="1" dirty="0"/>
              <a:t> </a:t>
            </a:r>
            <a:r>
              <a:rPr lang="en-US" sz="2400" b="1" dirty="0" err="1"/>
              <a:t>প্রস্তুত</a:t>
            </a:r>
            <a:r>
              <a:rPr lang="en-US" sz="2400" b="1" dirty="0"/>
              <a:t> </a:t>
            </a:r>
            <a:r>
              <a:rPr lang="en-US" sz="2400" b="1" dirty="0" err="1"/>
              <a:t>কর</a:t>
            </a:r>
            <a:r>
              <a:rPr lang="en-US" sz="2400" b="1" dirty="0" smtClean="0"/>
              <a:t>।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309572043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 txBox="1">
            <a:spLocks/>
          </p:cNvSpPr>
          <p:nvPr/>
        </p:nvSpPr>
        <p:spPr>
          <a:xfrm>
            <a:off x="457200" y="5035115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228600" y="304800"/>
            <a:ext cx="7620000" cy="95410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t="100000" r="100000"/>
            </a:path>
            <a:tileRect l="-100000" b="-100000"/>
          </a:gra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800" b="1" dirty="0" smtClean="0"/>
              <a:t>৫ </a:t>
            </a:r>
            <a:r>
              <a:rPr lang="en-US" sz="2800" b="1" dirty="0" err="1" smtClean="0"/>
              <a:t>তরিখে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কালান্তিক</a:t>
            </a:r>
            <a:r>
              <a:rPr lang="en-US" sz="2800" b="1" dirty="0" smtClean="0"/>
              <a:t> ও ১৩ </a:t>
            </a:r>
            <a:r>
              <a:rPr lang="en-US" sz="2800" b="1" dirty="0" err="1" smtClean="0"/>
              <a:t>তারিখে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নিত্য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মজুদ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পদ্ধতিতে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জাবেদা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দাখিলা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নিম্নরূপঃ</a:t>
            </a:r>
            <a:endParaRPr lang="en-US" sz="28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0242402"/>
              </p:ext>
            </p:extLst>
          </p:nvPr>
        </p:nvGraphicFramePr>
        <p:xfrm>
          <a:off x="457200" y="1925320"/>
          <a:ext cx="8229600" cy="319532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097280"/>
                <a:gridCol w="3683726"/>
                <a:gridCol w="705394"/>
                <a:gridCol w="1295400"/>
                <a:gridCol w="1447800"/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তারিখ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বিবরণ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খঃপৃঃ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ডেঃ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টাকা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ক্রেঃ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টাকা</a:t>
                      </a:r>
                      <a:endParaRPr lang="en-US" sz="2000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r>
                        <a:rPr lang="en-US" sz="2000" dirty="0" smtClean="0"/>
                        <a:t>২০২৪ </a:t>
                      </a:r>
                      <a:r>
                        <a:rPr lang="en-US" sz="2000" dirty="0" err="1" smtClean="0"/>
                        <a:t>সালের</a:t>
                      </a:r>
                      <a:r>
                        <a:rPr lang="en-US" sz="2000" dirty="0" smtClean="0"/>
                        <a:t> </a:t>
                      </a:r>
                    </a:p>
                    <a:p>
                      <a:r>
                        <a:rPr lang="en-US" sz="2000" dirty="0" err="1" smtClean="0"/>
                        <a:t>মেঃ</a:t>
                      </a:r>
                      <a:r>
                        <a:rPr lang="en-US" sz="2000" dirty="0" smtClean="0"/>
                        <a:t> ০৫</a:t>
                      </a:r>
                    </a:p>
                    <a:p>
                      <a:endParaRPr lang="en-US" sz="2000" dirty="0"/>
                    </a:p>
                    <a:p>
                      <a:r>
                        <a:rPr lang="en-US" sz="2000" dirty="0" err="1" smtClean="0"/>
                        <a:t>মেঃ</a:t>
                      </a:r>
                      <a:r>
                        <a:rPr lang="en-US" sz="2000" dirty="0" smtClean="0"/>
                        <a:t> ১৩</a:t>
                      </a:r>
                      <a:endParaRPr lang="en-US" sz="2000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en-US" sz="2000" dirty="0" err="1" smtClean="0"/>
                        <a:t>ক্রয়</a:t>
                      </a:r>
                      <a:r>
                        <a:rPr lang="en-US" sz="2000" dirty="0" smtClean="0"/>
                        <a:t> </a:t>
                      </a:r>
                      <a:r>
                        <a:rPr lang="en-US" sz="2000" dirty="0" err="1" smtClean="0"/>
                        <a:t>হিসাব</a:t>
                      </a:r>
                      <a:r>
                        <a:rPr lang="en-US" sz="2000" dirty="0" smtClean="0"/>
                        <a:t>     ------</a:t>
                      </a:r>
                      <a:r>
                        <a:rPr lang="en-US" sz="2000" dirty="0" err="1" smtClean="0"/>
                        <a:t>ডেবিট</a:t>
                      </a:r>
                      <a:endParaRPr lang="en-US" sz="2000" dirty="0" smtClean="0"/>
                    </a:p>
                    <a:p>
                      <a:r>
                        <a:rPr lang="en-US" sz="2000" dirty="0" err="1" smtClean="0"/>
                        <a:t>প্রদেয়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হিসাব</a:t>
                      </a:r>
                      <a:r>
                        <a:rPr lang="en-US" sz="2000" baseline="0" dirty="0" smtClean="0"/>
                        <a:t>  -------</a:t>
                      </a:r>
                      <a:r>
                        <a:rPr lang="en-US" sz="2000" baseline="0" dirty="0" err="1" smtClean="0"/>
                        <a:t>ক্রেডিট</a:t>
                      </a:r>
                      <a:endParaRPr lang="en-US" sz="2000" baseline="0" dirty="0" smtClean="0"/>
                    </a:p>
                    <a:p>
                      <a:r>
                        <a:rPr lang="en-US" sz="2000" baseline="0" dirty="0" smtClean="0"/>
                        <a:t>(</a:t>
                      </a:r>
                      <a:r>
                        <a:rPr lang="en-US" sz="2000" baseline="0" dirty="0" err="1" smtClean="0"/>
                        <a:t>পণ্য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ক্রয়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হিসাবভুক্ত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করা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হলো</a:t>
                      </a:r>
                      <a:r>
                        <a:rPr lang="en-US" sz="2000" baseline="0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 rowSpan="3">
                  <a:txBody>
                    <a:bodyPr/>
                    <a:lstStyle/>
                    <a:p>
                      <a:endParaRPr lang="en-US" sz="20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r>
                        <a:rPr lang="en-US" sz="2000" dirty="0" smtClean="0"/>
                        <a:t>৯,০০০</a:t>
                      </a:r>
                    </a:p>
                    <a:p>
                      <a:endParaRPr lang="en-US" sz="2000" dirty="0" smtClean="0"/>
                    </a:p>
                    <a:p>
                      <a:endParaRPr lang="en-US" sz="2000" dirty="0"/>
                    </a:p>
                    <a:p>
                      <a:r>
                        <a:rPr lang="en-US" sz="2000" dirty="0" smtClean="0"/>
                        <a:t>৭,৭০০</a:t>
                      </a:r>
                      <a:endParaRPr lang="en-US" sz="2000" dirty="0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endParaRPr lang="en-US" sz="2000" dirty="0" smtClean="0"/>
                    </a:p>
                    <a:p>
                      <a:r>
                        <a:rPr lang="en-US" sz="2000" dirty="0" smtClean="0"/>
                        <a:t>৯,০০০</a:t>
                      </a:r>
                      <a:endParaRPr lang="en-US" sz="2000" dirty="0"/>
                    </a:p>
                    <a:p>
                      <a:endParaRPr lang="en-US" sz="2000" dirty="0" smtClean="0"/>
                    </a:p>
                    <a:p>
                      <a:endParaRPr lang="en-US" sz="2000" dirty="0" smtClean="0"/>
                    </a:p>
                    <a:p>
                      <a:r>
                        <a:rPr lang="en-US" sz="2000" dirty="0" smtClean="0"/>
                        <a:t>৭,৭০০</a:t>
                      </a:r>
                      <a:endParaRPr lang="en-US" sz="2000" dirty="0"/>
                    </a:p>
                  </a:txBody>
                  <a:tcPr/>
                </a:tc>
              </a:tr>
              <a:tr h="1092200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000" baseline="0" dirty="0" err="1" smtClean="0"/>
                        <a:t>ব্যবসায়িক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মজুদ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হি</a:t>
                      </a:r>
                      <a:r>
                        <a:rPr lang="en-US" sz="2000" baseline="0" dirty="0" smtClean="0"/>
                        <a:t>:--- </a:t>
                      </a:r>
                      <a:r>
                        <a:rPr lang="en-US" sz="2000" baseline="0" dirty="0" err="1" smtClean="0"/>
                        <a:t>ডেঃ</a:t>
                      </a:r>
                      <a:endParaRPr lang="en-US" sz="2000" baseline="0" dirty="0" smtClean="0"/>
                    </a:p>
                    <a:p>
                      <a:r>
                        <a:rPr lang="en-US" sz="2000" baseline="0" dirty="0" err="1" smtClean="0"/>
                        <a:t>প্রদেয়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হিসাব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হি</a:t>
                      </a:r>
                      <a:r>
                        <a:rPr lang="en-US" sz="2000" baseline="0" dirty="0" smtClean="0"/>
                        <a:t>:   ----- </a:t>
                      </a:r>
                      <a:r>
                        <a:rPr lang="en-US" sz="2000" baseline="0" dirty="0" err="1" smtClean="0"/>
                        <a:t>ক্রেঃ</a:t>
                      </a:r>
                      <a:endParaRPr lang="en-US" sz="2000" baseline="0" dirty="0" smtClean="0"/>
                    </a:p>
                    <a:p>
                      <a:r>
                        <a:rPr lang="en-US" sz="2000" baseline="0" dirty="0" smtClean="0"/>
                        <a:t>(</a:t>
                      </a:r>
                      <a:r>
                        <a:rPr lang="en-US" sz="2000" baseline="0" dirty="0" err="1" smtClean="0"/>
                        <a:t>পণ্য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ক্রয়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হিসাবভুক্ত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করা</a:t>
                      </a:r>
                      <a:r>
                        <a:rPr lang="en-US" sz="2000" baseline="0" dirty="0" smtClean="0"/>
                        <a:t> </a:t>
                      </a:r>
                      <a:r>
                        <a:rPr lang="en-US" sz="2000" baseline="0" dirty="0" err="1" smtClean="0"/>
                        <a:t>হলো</a:t>
                      </a:r>
                      <a:r>
                        <a:rPr lang="en-US" sz="2000" baseline="0" dirty="0" smtClean="0"/>
                        <a:t>)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2184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2000" baseline="0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6" name="Picture 2" descr="D:\IMG_20240303_070049~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1920" y="5346869"/>
            <a:ext cx="1412080" cy="1282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495839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IMG_20240303_070025~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44" y="216826"/>
            <a:ext cx="391637" cy="41792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0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Picture 2" descr="D:\17390780720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28600"/>
            <a:ext cx="457200" cy="48451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228600"/>
            <a:ext cx="2895600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ডায়মন্ড</a:t>
            </a:r>
            <a:r>
              <a:rPr lang="en-US" sz="2000" dirty="0" smtClean="0"/>
              <a:t> </a:t>
            </a:r>
            <a:r>
              <a:rPr lang="en-US" sz="2000" dirty="0" err="1" smtClean="0"/>
              <a:t>ট্রের্ডাস</a:t>
            </a:r>
            <a:r>
              <a:rPr lang="en-US" sz="2000" dirty="0" smtClean="0"/>
              <a:t> </a:t>
            </a:r>
            <a:r>
              <a:rPr lang="en-US" sz="2000" dirty="0" err="1" smtClean="0"/>
              <a:t>এর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মাল</a:t>
            </a:r>
            <a:r>
              <a:rPr lang="en-US" sz="2000" dirty="0" smtClean="0"/>
              <a:t> </a:t>
            </a:r>
            <a:r>
              <a:rPr lang="en-US" sz="2000" dirty="0" err="1" smtClean="0"/>
              <a:t>খতিয়ান</a:t>
            </a:r>
            <a:r>
              <a:rPr lang="en-US" sz="2000" dirty="0" smtClean="0"/>
              <a:t> </a:t>
            </a:r>
            <a:r>
              <a:rPr lang="en-US" sz="2000" dirty="0" err="1" smtClean="0"/>
              <a:t>হিসাব</a:t>
            </a:r>
            <a:endParaRPr lang="en-US" sz="2000" dirty="0" smtClean="0"/>
          </a:p>
          <a:p>
            <a:r>
              <a:rPr lang="en-US" sz="2000" dirty="0" err="1" smtClean="0"/>
              <a:t>ফাইফো</a:t>
            </a:r>
            <a:r>
              <a:rPr lang="en-US" sz="2000" dirty="0" smtClean="0"/>
              <a:t> </a:t>
            </a:r>
            <a:r>
              <a:rPr lang="en-US" sz="2000" dirty="0" err="1" smtClean="0"/>
              <a:t>পদ্ধতি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762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মালের</a:t>
            </a:r>
            <a:r>
              <a:rPr lang="en-US" dirty="0"/>
              <a:t> </a:t>
            </a:r>
            <a:r>
              <a:rPr lang="en-US" dirty="0" err="1"/>
              <a:t>বিবরন</a:t>
            </a:r>
            <a:r>
              <a:rPr lang="en-US" dirty="0"/>
              <a:t>—</a:t>
            </a:r>
          </a:p>
          <a:p>
            <a:r>
              <a:rPr lang="en-US" dirty="0" err="1"/>
              <a:t>কোড</a:t>
            </a:r>
            <a:r>
              <a:rPr lang="en-US" dirty="0"/>
              <a:t> </a:t>
            </a:r>
            <a:r>
              <a:rPr lang="en-US" dirty="0" err="1"/>
              <a:t>নং</a:t>
            </a:r>
            <a:r>
              <a:rPr lang="en-US" dirty="0"/>
              <a:t>--------</a:t>
            </a:r>
          </a:p>
          <a:p>
            <a:r>
              <a:rPr lang="en-US" dirty="0" err="1"/>
              <a:t>বিন</a:t>
            </a:r>
            <a:r>
              <a:rPr lang="en-US" dirty="0"/>
              <a:t> </a:t>
            </a:r>
            <a:r>
              <a:rPr lang="en-US" dirty="0" err="1"/>
              <a:t>নম্বর</a:t>
            </a:r>
            <a:r>
              <a:rPr lang="en-US" dirty="0"/>
              <a:t> --------</a:t>
            </a:r>
          </a:p>
          <a:p>
            <a:r>
              <a:rPr lang="en-US" dirty="0" err="1"/>
              <a:t>স্থান</a:t>
            </a:r>
            <a:r>
              <a:rPr lang="en-US" dirty="0"/>
              <a:t> --------------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26874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সর্বোচ্চ</a:t>
            </a:r>
            <a:r>
              <a:rPr lang="en-US" dirty="0"/>
              <a:t> </a:t>
            </a:r>
            <a:r>
              <a:rPr lang="en-US" dirty="0" err="1"/>
              <a:t>মাত্রা</a:t>
            </a:r>
            <a:r>
              <a:rPr lang="en-US" dirty="0"/>
              <a:t>—</a:t>
            </a:r>
          </a:p>
          <a:p>
            <a:r>
              <a:rPr lang="en-US" dirty="0" err="1"/>
              <a:t>সর্বনিম্ন</a:t>
            </a:r>
            <a:r>
              <a:rPr lang="en-US" dirty="0"/>
              <a:t> </a:t>
            </a:r>
            <a:r>
              <a:rPr lang="en-US" dirty="0" err="1"/>
              <a:t>মাত্রা</a:t>
            </a:r>
            <a:r>
              <a:rPr lang="en-US" dirty="0"/>
              <a:t>----</a:t>
            </a:r>
          </a:p>
          <a:p>
            <a:r>
              <a:rPr lang="en-US" dirty="0" err="1"/>
              <a:t>পুনঃফরমায়েশ</a:t>
            </a:r>
            <a:r>
              <a:rPr lang="en-US" dirty="0"/>
              <a:t> </a:t>
            </a:r>
            <a:r>
              <a:rPr lang="en-US" dirty="0" err="1"/>
              <a:t>মাত্রা</a:t>
            </a:r>
            <a:r>
              <a:rPr lang="en-US" dirty="0"/>
              <a:t>-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40716833"/>
              </p:ext>
            </p:extLst>
          </p:nvPr>
        </p:nvGraphicFramePr>
        <p:xfrm>
          <a:off x="152400" y="1295400"/>
          <a:ext cx="8839199" cy="52425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90599"/>
                <a:gridCol w="1219200"/>
                <a:gridCol w="685800"/>
                <a:gridCol w="533401"/>
                <a:gridCol w="838199"/>
                <a:gridCol w="762000"/>
                <a:gridCol w="533400"/>
                <a:gridCol w="990600"/>
                <a:gridCol w="762000"/>
                <a:gridCol w="533400"/>
                <a:gridCol w="990600"/>
              </a:tblGrid>
              <a:tr h="23876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তাং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বিবরন</a:t>
                      </a:r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ক্রয়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ইস্যু</a:t>
                      </a:r>
                      <a:r>
                        <a:rPr lang="en-US" dirty="0" smtClean="0"/>
                        <a:t>/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বিক্রয়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জের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পরি</a:t>
                      </a:r>
                      <a:r>
                        <a:rPr lang="en-US" dirty="0" smtClean="0"/>
                        <a:t>: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দর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পরি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দর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পরি</a:t>
                      </a:r>
                      <a:r>
                        <a:rPr lang="en-US" dirty="0" smtClean="0"/>
                        <a:t>: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দর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২০২৪ </a:t>
                      </a:r>
                      <a:r>
                        <a:rPr lang="en-US" dirty="0" err="1" smtClean="0"/>
                        <a:t>জানু</a:t>
                      </a:r>
                      <a:r>
                        <a:rPr lang="en-US" dirty="0" smtClean="0"/>
                        <a:t>: 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প্রারঃ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জের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১২,০০০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জানু:৫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৯০০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৯০০০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১০০০</a:t>
                      </a:r>
                    </a:p>
                    <a:p>
                      <a:r>
                        <a:rPr lang="en-US" dirty="0" smtClean="0"/>
                        <a:t>৯০০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</a:t>
                      </a:r>
                    </a:p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১২,০০০</a:t>
                      </a:r>
                    </a:p>
                    <a:p>
                      <a:r>
                        <a:rPr lang="en-US" dirty="0" smtClean="0"/>
                        <a:t>৯,০০০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জানু:১০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১০০০</a:t>
                      </a:r>
                    </a:p>
                    <a:p>
                      <a:r>
                        <a:rPr lang="en-US" dirty="0" smtClean="0"/>
                        <a:t>৩০০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</a:t>
                      </a:r>
                    </a:p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১০,৮০০</a:t>
                      </a:r>
                    </a:p>
                    <a:p>
                      <a:r>
                        <a:rPr lang="en-US" dirty="0" smtClean="0"/>
                        <a:t>৩০০০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৯,০০০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জানু:১৩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৭০০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৭,৭০০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৬০০</a:t>
                      </a:r>
                    </a:p>
                    <a:p>
                      <a:r>
                        <a:rPr lang="en-US" dirty="0" smtClean="0"/>
                        <a:t>৭০০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  <a:p>
                      <a:r>
                        <a:rPr lang="en-US" dirty="0" smtClean="0"/>
                        <a:t>১১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৬,০০০</a:t>
                      </a:r>
                    </a:p>
                    <a:p>
                      <a:r>
                        <a:rPr lang="en-US" dirty="0" smtClean="0"/>
                        <a:t>৭,৭০০</a:t>
                      </a:r>
                      <a:endParaRPr lang="en-US" dirty="0"/>
                    </a:p>
                  </a:txBody>
                  <a:tcPr/>
                </a:tc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জানু:২০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৬০০</a:t>
                      </a:r>
                    </a:p>
                    <a:p>
                      <a:r>
                        <a:rPr lang="en-US" dirty="0" smtClean="0"/>
                        <a:t>৪০০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  <a:p>
                      <a:r>
                        <a:rPr lang="en-US" dirty="0" smtClean="0"/>
                        <a:t>১১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৬,০০০</a:t>
                      </a:r>
                    </a:p>
                    <a:p>
                      <a:r>
                        <a:rPr lang="en-US" dirty="0" smtClean="0"/>
                        <a:t>৪,৪০০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৩৩০০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জানু:২২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বি:ফেরত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২০০</a:t>
                      </a:r>
                    </a:p>
                    <a:p>
                      <a:r>
                        <a:rPr lang="en-US" dirty="0" smtClean="0"/>
                        <a:t>৩০০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  <a:p>
                      <a:r>
                        <a:rPr lang="en-US" dirty="0" smtClean="0"/>
                        <a:t>১১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২০০০</a:t>
                      </a:r>
                    </a:p>
                    <a:p>
                      <a:r>
                        <a:rPr lang="en-US" dirty="0" smtClean="0"/>
                        <a:t>৩৩০০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জানু:৩১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ঘাটতি</a:t>
                      </a:r>
                      <a:r>
                        <a:rPr lang="en-US" dirty="0" smtClean="0"/>
                        <a:t>/ </a:t>
                      </a:r>
                      <a:r>
                        <a:rPr lang="en-US" dirty="0" err="1" smtClean="0"/>
                        <a:t>ইস্যু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১৫০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১৫০০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৫০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৩০০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১১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৫০০</a:t>
                      </a:r>
                      <a:endParaRPr lang="en-US" dirty="0" smtClean="0"/>
                    </a:p>
                    <a:p>
                      <a:r>
                        <a:rPr lang="en-US" dirty="0" smtClean="0"/>
                        <a:t>৩৩০০</a:t>
                      </a:r>
                      <a:endParaRPr lang="en-US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46432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IMG_20240303_070025~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744" y="216826"/>
            <a:ext cx="391637" cy="417922"/>
          </a:xfrm>
          <a:prstGeom prst="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rgbClr val="FF0000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4" name="Picture 2" descr="D:\173907807206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9600" y="228600"/>
            <a:ext cx="457200" cy="484516"/>
          </a:xfrm>
          <a:prstGeom prst="rect">
            <a:avLst/>
          </a:prstGeom>
          <a:noFill/>
          <a:ln w="57150">
            <a:solidFill>
              <a:srgbClr val="FF0000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819400" y="228600"/>
            <a:ext cx="2895600" cy="1015663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 smtClean="0"/>
              <a:t>ডায়মন্ড</a:t>
            </a:r>
            <a:r>
              <a:rPr lang="en-US" sz="2000" dirty="0" smtClean="0"/>
              <a:t> </a:t>
            </a:r>
            <a:r>
              <a:rPr lang="en-US" sz="2000" dirty="0" err="1" smtClean="0"/>
              <a:t>ট্রের্ডাস</a:t>
            </a:r>
            <a:r>
              <a:rPr lang="en-US" sz="2000" dirty="0" smtClean="0"/>
              <a:t> </a:t>
            </a:r>
            <a:r>
              <a:rPr lang="en-US" sz="2000" dirty="0" err="1" smtClean="0"/>
              <a:t>এর</a:t>
            </a:r>
            <a:r>
              <a:rPr lang="en-US" sz="2000" dirty="0" smtClean="0"/>
              <a:t> </a:t>
            </a:r>
          </a:p>
          <a:p>
            <a:r>
              <a:rPr lang="en-US" sz="2000" dirty="0" err="1" smtClean="0"/>
              <a:t>মাল</a:t>
            </a:r>
            <a:r>
              <a:rPr lang="en-US" sz="2000" dirty="0" smtClean="0"/>
              <a:t> </a:t>
            </a:r>
            <a:r>
              <a:rPr lang="en-US" sz="2000" dirty="0" err="1" smtClean="0"/>
              <a:t>খতিয়ান</a:t>
            </a:r>
            <a:r>
              <a:rPr lang="en-US" sz="2000" dirty="0" smtClean="0"/>
              <a:t> </a:t>
            </a:r>
            <a:r>
              <a:rPr lang="en-US" sz="2000" dirty="0" err="1" smtClean="0"/>
              <a:t>হিসাব</a:t>
            </a:r>
            <a:endParaRPr lang="en-US" sz="2000" dirty="0" smtClean="0"/>
          </a:p>
          <a:p>
            <a:r>
              <a:rPr lang="en-US" sz="2000" dirty="0" err="1" smtClean="0"/>
              <a:t>ভারযুক্ত</a:t>
            </a:r>
            <a:r>
              <a:rPr lang="en-US" sz="2000" dirty="0" smtClean="0"/>
              <a:t> </a:t>
            </a:r>
            <a:r>
              <a:rPr lang="en-US" sz="2000" dirty="0" err="1" smtClean="0"/>
              <a:t>গড়</a:t>
            </a:r>
            <a:r>
              <a:rPr lang="en-US" sz="2000" dirty="0" smtClean="0"/>
              <a:t> </a:t>
            </a:r>
            <a:r>
              <a:rPr lang="en-US" sz="2000" dirty="0" err="1" smtClean="0"/>
              <a:t>পদ্ধতি</a:t>
            </a: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228600" y="762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মালের</a:t>
            </a:r>
            <a:r>
              <a:rPr lang="en-US" dirty="0"/>
              <a:t> </a:t>
            </a:r>
            <a:r>
              <a:rPr lang="en-US" dirty="0" err="1"/>
              <a:t>বিবরন</a:t>
            </a:r>
            <a:r>
              <a:rPr lang="en-US" dirty="0"/>
              <a:t>—</a:t>
            </a:r>
          </a:p>
          <a:p>
            <a:r>
              <a:rPr lang="en-US" dirty="0" err="1"/>
              <a:t>কোড</a:t>
            </a:r>
            <a:r>
              <a:rPr lang="en-US" dirty="0"/>
              <a:t> </a:t>
            </a:r>
            <a:r>
              <a:rPr lang="en-US" dirty="0" err="1"/>
              <a:t>নং</a:t>
            </a:r>
            <a:r>
              <a:rPr lang="en-US" dirty="0"/>
              <a:t>--------</a:t>
            </a:r>
          </a:p>
          <a:p>
            <a:r>
              <a:rPr lang="en-US" dirty="0" err="1"/>
              <a:t>বিন</a:t>
            </a:r>
            <a:r>
              <a:rPr lang="en-US" dirty="0"/>
              <a:t> </a:t>
            </a:r>
            <a:r>
              <a:rPr lang="en-US" dirty="0" err="1"/>
              <a:t>নম্বর</a:t>
            </a:r>
            <a:r>
              <a:rPr lang="en-US" dirty="0"/>
              <a:t> --------</a:t>
            </a:r>
          </a:p>
          <a:p>
            <a:r>
              <a:rPr lang="en-US" dirty="0" err="1"/>
              <a:t>স্থান</a:t>
            </a:r>
            <a:r>
              <a:rPr lang="en-US" dirty="0"/>
              <a:t> --------------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72200" y="226874"/>
            <a:ext cx="2438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সর্বোচ্চ</a:t>
            </a:r>
            <a:r>
              <a:rPr lang="en-US" dirty="0"/>
              <a:t> </a:t>
            </a:r>
            <a:r>
              <a:rPr lang="en-US" dirty="0" err="1"/>
              <a:t>মাত্রা</a:t>
            </a:r>
            <a:r>
              <a:rPr lang="en-US" dirty="0"/>
              <a:t>—</a:t>
            </a:r>
          </a:p>
          <a:p>
            <a:r>
              <a:rPr lang="en-US" dirty="0" err="1"/>
              <a:t>সর্বনিম্ন</a:t>
            </a:r>
            <a:r>
              <a:rPr lang="en-US" dirty="0"/>
              <a:t> </a:t>
            </a:r>
            <a:r>
              <a:rPr lang="en-US" dirty="0" err="1"/>
              <a:t>মাত্রা</a:t>
            </a:r>
            <a:r>
              <a:rPr lang="en-US" dirty="0"/>
              <a:t>----</a:t>
            </a:r>
          </a:p>
          <a:p>
            <a:r>
              <a:rPr lang="en-US" dirty="0" err="1"/>
              <a:t>পুনঃফরমায়েশ</a:t>
            </a:r>
            <a:r>
              <a:rPr lang="en-US" dirty="0"/>
              <a:t> </a:t>
            </a:r>
            <a:r>
              <a:rPr lang="en-US" dirty="0" err="1"/>
              <a:t>মাত্রা</a:t>
            </a:r>
            <a:r>
              <a:rPr lang="en-US" dirty="0"/>
              <a:t>-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19969061"/>
              </p:ext>
            </p:extLst>
          </p:nvPr>
        </p:nvGraphicFramePr>
        <p:xfrm>
          <a:off x="152400" y="2077720"/>
          <a:ext cx="8839199" cy="41706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38200"/>
                <a:gridCol w="1066800"/>
                <a:gridCol w="762000"/>
                <a:gridCol w="609600"/>
                <a:gridCol w="838200"/>
                <a:gridCol w="838200"/>
                <a:gridCol w="533400"/>
                <a:gridCol w="990600"/>
                <a:gridCol w="838199"/>
                <a:gridCol w="533400"/>
                <a:gridCol w="990600"/>
              </a:tblGrid>
              <a:tr h="238760"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তাং</a:t>
                      </a:r>
                      <a:endParaRPr lang="en-US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বিবরন</a:t>
                      </a:r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ক্রয়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ইস্যু</a:t>
                      </a:r>
                      <a:r>
                        <a:rPr lang="en-US" dirty="0" smtClean="0"/>
                        <a:t>/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বিক্রয়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জের</a:t>
                      </a:r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পরি</a:t>
                      </a:r>
                      <a:r>
                        <a:rPr lang="en-US" dirty="0" smtClean="0"/>
                        <a:t>: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দর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পরি</a:t>
                      </a:r>
                      <a:r>
                        <a:rPr lang="en-US" dirty="0" smtClean="0"/>
                        <a:t>: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দর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পরি</a:t>
                      </a:r>
                      <a:r>
                        <a:rPr lang="en-US" dirty="0" smtClean="0"/>
                        <a:t>: 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দর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 smtClean="0"/>
                        <a:t>টাকা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২০২৪ </a:t>
                      </a:r>
                    </a:p>
                    <a:p>
                      <a:pPr algn="ctr"/>
                      <a:r>
                        <a:rPr lang="en-US" dirty="0" err="1" smtClean="0"/>
                        <a:t>মে</a:t>
                      </a:r>
                      <a:r>
                        <a:rPr lang="en-US" dirty="0" smtClean="0"/>
                        <a:t>: 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প্রারঃ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জের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১২,০০০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মে:৫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৯০০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৯০০০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১৯০০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১৯,০০০</a:t>
                      </a:r>
                    </a:p>
                  </a:txBody>
                  <a:tcPr/>
                </a:tc>
              </a:tr>
              <a:tr h="2692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মে:১০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১৩০০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১৩০০০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৬,০০০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মে:১৩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৭০০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৭,৭০০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১৩০০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১৩০০০</a:t>
                      </a:r>
                    </a:p>
                  </a:txBody>
                  <a:tcPr/>
                </a:tc>
              </a:tr>
              <a:tr h="66548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মে:২০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বিক্রয়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১০০০০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৩০০০</a:t>
                      </a:r>
                    </a:p>
                  </a:txBody>
                  <a:tcPr/>
                </a:tc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মে:২২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বি:ফেরত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২০০০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৫০০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৫০০০</a:t>
                      </a:r>
                    </a:p>
                  </a:txBody>
                  <a:tcPr/>
                </a:tc>
              </a:tr>
              <a:tr h="6096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মে:৩১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ঘাটতি</a:t>
                      </a:r>
                      <a:r>
                        <a:rPr lang="en-US" dirty="0" smtClean="0"/>
                        <a:t>/ </a:t>
                      </a:r>
                      <a:r>
                        <a:rPr lang="en-US" dirty="0" err="1" smtClean="0"/>
                        <a:t>ইস্যু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১৫০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১৫০০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৩৫০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১০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৩৫০০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6357150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Office Theme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Angles">
  <a:themeElements>
    <a:clrScheme name="Angle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Angles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微软雅黑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ＭＳ Ｐゴシック"/>
        <a:font script="Hang" typeface="맑은 고딕"/>
        <a:font script="Hans" typeface="隶书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ngle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20400000"/>
            </a:lightRig>
          </a:scene3d>
          <a:sp3d contourW="6350">
            <a:bevelT w="41275" h="19050" prst="angle"/>
            <a:contourClr>
              <a:schemeClr val="phClr">
                <a:shade val="25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0000"/>
                <a:shade val="85000"/>
              </a:schemeClr>
              <a:schemeClr val="phClr">
                <a:tint val="95000"/>
                <a:shade val="99000"/>
              </a:schemeClr>
            </a:duotone>
          </a:blip>
          <a:tile tx="0" ty="0" sx="100000" sy="10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tint val="93000"/>
                <a:shade val="85000"/>
              </a:schemeClr>
              <a:schemeClr val="phClr">
                <a:tint val="96000"/>
                <a:shade val="99000"/>
              </a:schemeClr>
            </a:duotone>
          </a:blip>
          <a:tile tx="0" ty="0" sx="90000" sy="90000" flip="none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</TotalTime>
  <Words>471</Words>
  <Application>Microsoft Office PowerPoint</Application>
  <PresentationFormat>On-screen Show (4:3)</PresentationFormat>
  <Paragraphs>223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6</vt:i4>
      </vt:variant>
    </vt:vector>
  </HeadingPairs>
  <TitlesOfParts>
    <vt:vector size="9" baseType="lpstr">
      <vt:lpstr>Office Theme</vt:lpstr>
      <vt:lpstr>Oriel</vt:lpstr>
      <vt:lpstr>Angles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77</cp:revision>
  <dcterms:created xsi:type="dcterms:W3CDTF">2006-08-16T00:00:00Z</dcterms:created>
  <dcterms:modified xsi:type="dcterms:W3CDTF">2026-08-10T04:18:34Z</dcterms:modified>
</cp:coreProperties>
</file>