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9" r:id="rId3"/>
    <p:sldId id="267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</p:sldIdLst>
  <p:sldSz cx="9144000" cy="68484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89" d="100"/>
          <a:sy n="89" d="100"/>
        </p:scale>
        <p:origin x="-1258" y="-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shot 2026-09-23 1108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4885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001000" y="6291072"/>
            <a:ext cx="50292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spcAft>
                <a:spcPts val="0"/>
              </a:spcAft>
            </a:pPr>
            <a:r>
              <a:rPr sz="1000" b="0">
                <a:solidFill>
                  <a:srgbClr val="749177"/>
                </a:solidFill>
                <a:latin typeface="Noto Sans Bengali"/>
              </a:rPr>
              <a:t>1</a:t>
            </a:r>
          </a:p>
        </p:txBody>
      </p:sp>
      <p:sp>
        <p:nvSpPr>
          <p:cNvPr id="8" name="Rectangle 7"/>
          <p:cNvSpPr/>
          <p:nvPr/>
        </p:nvSpPr>
        <p:spPr>
          <a:xfrm>
            <a:off x="4479630" y="2962572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en-US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04059" y="769121"/>
            <a:ext cx="559749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 err="1" smtClean="0">
                <a:solidFill>
                  <a:srgbClr val="00B0F0"/>
                </a:solidFill>
              </a:rPr>
              <a:t>স্বা</a:t>
            </a:r>
            <a:r>
              <a:rPr lang="en-US" sz="8000" dirty="0" err="1" smtClean="0">
                <a:solidFill>
                  <a:srgbClr val="FF0000"/>
                </a:solidFill>
              </a:rPr>
              <a:t>গ</a:t>
            </a:r>
            <a:r>
              <a:rPr lang="en-US" sz="8000" dirty="0" err="1" smtClean="0">
                <a:solidFill>
                  <a:srgbClr val="7030A0"/>
                </a:solidFill>
              </a:rPr>
              <a:t>ত</a:t>
            </a:r>
            <a:r>
              <a:rPr lang="en-US" sz="8000" dirty="0" err="1" smtClean="0">
                <a:solidFill>
                  <a:srgbClr val="00B050"/>
                </a:solidFill>
              </a:rPr>
              <a:t>ম</a:t>
            </a:r>
            <a:r>
              <a:rPr lang="en-US" sz="8000" dirty="0" smtClean="0"/>
              <a:t> 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2501278" y="2696991"/>
            <a:ext cx="3956703" cy="3249111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TextBox 5"/>
          <p:cNvSpPr txBox="1">
            <a:spLocks noChangeArrowheads="1"/>
          </p:cNvSpPr>
          <p:nvPr/>
        </p:nvSpPr>
        <p:spPr bwMode="auto">
          <a:xfrm>
            <a:off x="4909698" y="147369"/>
            <a:ext cx="2315633" cy="332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20" tIns="27432" rIns="45720" bIns="27432" anchor="ctr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rgbClr val="4A6946"/>
                </a:solidFill>
                <a:latin typeface="Noto Sans Bengali"/>
              </a:rPr>
              <a:t>WELCOME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" descr="356eeba4-e74e-4b99-af6a-0eeeb937aba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5241"/>
            <a:ext cx="9144000" cy="684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8093076" y="6515336"/>
            <a:ext cx="411163" cy="154230"/>
          </a:xfrm>
          <a:prstGeom prst="rect">
            <a:avLst/>
          </a:prstGeom>
          <a:noFill/>
        </p:spPr>
        <p:txBody>
          <a:bodyPr lIns="38382" tIns="23029" rIns="38382" bIns="23029" anchor="ctr">
            <a:spAutoFit/>
          </a:bodyPr>
          <a:lstStyle/>
          <a:p>
            <a:pPr algn="r">
              <a:defRPr/>
            </a:pPr>
            <a:r>
              <a:rPr sz="700">
                <a:solidFill>
                  <a:srgbClr val="5F5F5F"/>
                </a:solidFill>
                <a:latin typeface="Noto Sans Bengali"/>
              </a:rPr>
              <a:t>2/10</a:t>
            </a:r>
          </a:p>
        </p:txBody>
      </p:sp>
      <p:sp>
        <p:nvSpPr>
          <p:cNvPr id="8" name="Rectangle 7"/>
          <p:cNvSpPr/>
          <p:nvPr/>
        </p:nvSpPr>
        <p:spPr>
          <a:xfrm>
            <a:off x="3294101" y="476984"/>
            <a:ext cx="2046571" cy="770011"/>
          </a:xfrm>
          <a:prstGeom prst="rect">
            <a:avLst/>
          </a:prstGeom>
          <a:noFill/>
        </p:spPr>
        <p:txBody>
          <a:bodyPr wrap="none" lIns="76764" tIns="38382" rIns="76764" bIns="38382">
            <a:spAutoFit/>
          </a:bodyPr>
          <a:lstStyle/>
          <a:p>
            <a:pPr algn="ctr"/>
            <a:r>
              <a:rPr lang="en-US" sz="45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পরিচয়</a:t>
            </a:r>
            <a:endParaRPr lang="en-US" sz="45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9460" y="4037303"/>
            <a:ext cx="4486381" cy="2016506"/>
          </a:xfrm>
          <a:prstGeom prst="rect">
            <a:avLst/>
          </a:prstGeom>
          <a:noFill/>
        </p:spPr>
        <p:txBody>
          <a:bodyPr wrap="square" lIns="76764" tIns="38382" rIns="76764" bIns="38382" rtlCol="0">
            <a:spAutoFit/>
          </a:bodyPr>
          <a:lstStyle/>
          <a:p>
            <a:pPr algn="ctr"/>
            <a:r>
              <a:rPr lang="as-IN" sz="3000" b="1" dirty="0">
                <a:solidFill>
                  <a:srgbClr val="00B050"/>
                </a:solidFill>
              </a:rPr>
              <a:t>মোঃ নুরুজ্জামান</a:t>
            </a:r>
          </a:p>
          <a:p>
            <a:pPr algn="ctr"/>
            <a:r>
              <a:rPr lang="as-IN" sz="2000" dirty="0">
                <a:solidFill>
                  <a:srgbClr val="00B0F0"/>
                </a:solidFill>
              </a:rPr>
              <a:t>সহকারী শিক্ষক </a:t>
            </a:r>
            <a:r>
              <a:rPr lang="as-IN" dirty="0">
                <a:solidFill>
                  <a:srgbClr val="00B0F0"/>
                </a:solidFill>
              </a:rPr>
              <a:t>( শারীরিক শিক্ষা)</a:t>
            </a:r>
            <a:r>
              <a:rPr lang="as-IN" sz="2000" dirty="0">
                <a:solidFill>
                  <a:srgbClr val="00B0F0"/>
                </a:solidFill>
              </a:rPr>
              <a:t> </a:t>
            </a:r>
            <a:endParaRPr lang="as-IN" sz="1700" dirty="0">
              <a:solidFill>
                <a:srgbClr val="C00000"/>
              </a:solidFill>
            </a:endParaRPr>
          </a:p>
          <a:p>
            <a:pPr algn="ctr"/>
            <a:r>
              <a:rPr lang="as-IN" sz="2000" dirty="0">
                <a:solidFill>
                  <a:srgbClr val="00B0F0"/>
                </a:solidFill>
              </a:rPr>
              <a:t>ধাড়কী উচ্চ বিদ্যালয়</a:t>
            </a:r>
          </a:p>
          <a:p>
            <a:pPr algn="ctr"/>
            <a:r>
              <a:rPr lang="as-IN" dirty="0">
                <a:solidFill>
                  <a:srgbClr val="00B0F0"/>
                </a:solidFill>
              </a:rPr>
              <a:t>সদর জয়পুরহাট।</a:t>
            </a:r>
          </a:p>
          <a:p>
            <a:pPr algn="ctr"/>
            <a:r>
              <a:rPr lang="as-IN" sz="2000" dirty="0">
                <a:solidFill>
                  <a:srgbClr val="00B0F0"/>
                </a:solidFill>
              </a:rPr>
              <a:t>মোবাইলঃ ০১৭১৭৭৬৪৩৩০ </a:t>
            </a:r>
          </a:p>
          <a:p>
            <a:endParaRPr lang="en-US" dirty="0"/>
          </a:p>
        </p:txBody>
      </p:sp>
      <p:sp>
        <p:nvSpPr>
          <p:cNvPr id="11" name="Up-Down Arrow 10"/>
          <p:cNvSpPr/>
          <p:nvPr/>
        </p:nvSpPr>
        <p:spPr>
          <a:xfrm>
            <a:off x="4831663" y="2411177"/>
            <a:ext cx="598472" cy="3599253"/>
          </a:xfrm>
          <a:prstGeom prst="upDownArrow">
            <a:avLst/>
          </a:prstGeom>
          <a:solidFill>
            <a:srgbClr val="FFC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6764" tIns="38382" rIns="76764" bIns="38382"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5545447" y="4043085"/>
            <a:ext cx="3105499" cy="1185509"/>
          </a:xfrm>
          <a:prstGeom prst="rect">
            <a:avLst/>
          </a:prstGeom>
          <a:noFill/>
        </p:spPr>
        <p:txBody>
          <a:bodyPr wrap="square" lIns="76764" tIns="38382" rIns="76764" bIns="38382" rtlCol="0">
            <a:spAutoFit/>
          </a:bodyPr>
          <a:lstStyle/>
          <a:p>
            <a:r>
              <a:rPr lang="en-US" dirty="0" err="1" smtClean="0"/>
              <a:t>বিষয়ঃ</a:t>
            </a:r>
            <a:r>
              <a:rPr lang="en-US" dirty="0" smtClean="0"/>
              <a:t>  </a:t>
            </a:r>
            <a:r>
              <a:rPr lang="as-IN" dirty="0"/>
              <a:t>"তথ্য ও যোগাযোগ </a:t>
            </a:r>
            <a:r>
              <a:rPr lang="as-IN" dirty="0" smtClean="0"/>
              <a:t>প্রযুক্তি</a:t>
            </a:r>
            <a:r>
              <a:rPr lang="en-US" dirty="0" smtClean="0"/>
              <a:t>” </a:t>
            </a:r>
          </a:p>
          <a:p>
            <a:r>
              <a:rPr lang="en-US" dirty="0" err="1"/>
              <a:t>শ্রেনিঃ</a:t>
            </a:r>
            <a:r>
              <a:rPr lang="en-US" dirty="0"/>
              <a:t> </a:t>
            </a:r>
            <a:r>
              <a:rPr lang="en-US" dirty="0" smtClean="0"/>
              <a:t>৯</a:t>
            </a:r>
            <a:r>
              <a:rPr lang="en-US" dirty="0" smtClean="0"/>
              <a:t>ম-১০ম </a:t>
            </a:r>
            <a:r>
              <a:rPr lang="en-US" dirty="0" err="1" smtClean="0"/>
              <a:t>শ্রেনি</a:t>
            </a:r>
            <a:r>
              <a:rPr lang="en-US" dirty="0" smtClean="0"/>
              <a:t>  </a:t>
            </a:r>
            <a:endParaRPr lang="en-US" dirty="0"/>
          </a:p>
          <a:p>
            <a:r>
              <a:rPr lang="en-US" dirty="0" err="1" smtClean="0"/>
              <a:t>অধ্যায়ঃ</a:t>
            </a:r>
            <a:r>
              <a:rPr lang="en-US" dirty="0" smtClean="0"/>
              <a:t> </a:t>
            </a:r>
            <a:r>
              <a:rPr lang="en-US" dirty="0" err="1" smtClean="0"/>
              <a:t>দ্বিতীয়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Oval 2"/>
          <p:cNvSpPr/>
          <p:nvPr/>
        </p:nvSpPr>
        <p:spPr>
          <a:xfrm>
            <a:off x="1461331" y="1802076"/>
            <a:ext cx="1681920" cy="2101131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6764" tIns="38382" rIns="76764" bIns="38382"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866650" y="1346290"/>
            <a:ext cx="3349690" cy="354513"/>
          </a:xfrm>
          <a:prstGeom prst="rect">
            <a:avLst/>
          </a:prstGeom>
          <a:noFill/>
        </p:spPr>
        <p:txBody>
          <a:bodyPr wrap="square" lIns="76764" tIns="38382" rIns="76764" bIns="38382" rtlCol="0">
            <a:spAutoFit/>
          </a:bodyPr>
          <a:lstStyle/>
          <a:p>
            <a:pPr algn="ctr"/>
            <a:r>
              <a:rPr lang="en-US" b="1" dirty="0" err="1" smtClean="0">
                <a:solidFill>
                  <a:srgbClr val="C00000"/>
                </a:solidFill>
              </a:rPr>
              <a:t>শিক্ষক</a:t>
            </a:r>
            <a:r>
              <a:rPr lang="en-US" b="1" dirty="0" smtClean="0">
                <a:solidFill>
                  <a:srgbClr val="C00000"/>
                </a:solidFill>
              </a:rPr>
              <a:t> </a:t>
            </a:r>
            <a:r>
              <a:rPr lang="en-US" b="1" dirty="0" err="1" smtClean="0">
                <a:solidFill>
                  <a:srgbClr val="C00000"/>
                </a:solidFill>
              </a:rPr>
              <a:t>পরিচিতি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920342" y="3331881"/>
            <a:ext cx="2448671" cy="354513"/>
          </a:xfrm>
          <a:prstGeom prst="rect">
            <a:avLst/>
          </a:prstGeom>
          <a:noFill/>
        </p:spPr>
        <p:txBody>
          <a:bodyPr wrap="square" lIns="76764" tIns="38382" rIns="76764" bIns="38382" rtlCol="0">
            <a:spAutoFit/>
          </a:bodyPr>
          <a:lstStyle/>
          <a:p>
            <a:r>
              <a:rPr lang="en-US" b="1" dirty="0" err="1" smtClean="0">
                <a:solidFill>
                  <a:srgbClr val="C00000"/>
                </a:solidFill>
              </a:rPr>
              <a:t>বিষয়</a:t>
            </a:r>
            <a:r>
              <a:rPr lang="en-US" b="1" dirty="0" smtClean="0">
                <a:solidFill>
                  <a:srgbClr val="C00000"/>
                </a:solidFill>
              </a:rPr>
              <a:t> </a:t>
            </a:r>
            <a:r>
              <a:rPr lang="en-US" b="1" dirty="0" err="1" smtClean="0">
                <a:solidFill>
                  <a:srgbClr val="C00000"/>
                </a:solidFill>
              </a:rPr>
              <a:t>পরিচিতি</a:t>
            </a:r>
            <a:endParaRPr lang="en-US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9077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1" grpId="0" animBg="1"/>
      <p:bldP spid="2" grpId="0"/>
      <p:bldP spid="3" grpId="0" animBg="1"/>
      <p:bldP spid="4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shot 2026-09-23 1108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4885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617720" y="91440"/>
            <a:ext cx="338328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2200" b="1">
                <a:solidFill>
                  <a:srgbClr val="436749"/>
                </a:solidFill>
                <a:latin typeface="Noto Sans Bengali"/>
              </a:rPr>
              <a:t>কম্পিউটার রক্ষণাবেক্ষণ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3232" y="566928"/>
            <a:ext cx="292608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 dirty="0" err="1">
                <a:solidFill>
                  <a:srgbClr val="749177"/>
                </a:solidFill>
                <a:latin typeface="Noto Sans Bengali"/>
              </a:rPr>
              <a:t>পাঠ</a:t>
            </a:r>
            <a:r>
              <a:rPr sz="1400" b="1" dirty="0">
                <a:solidFill>
                  <a:srgbClr val="749177"/>
                </a:solidFill>
                <a:latin typeface="Noto Sans Bengali"/>
              </a:rPr>
              <a:t> </a:t>
            </a:r>
            <a:r>
              <a:rPr sz="1400" b="1" dirty="0" err="1">
                <a:solidFill>
                  <a:srgbClr val="749177"/>
                </a:solidFill>
                <a:latin typeface="Noto Sans Bengali"/>
              </a:rPr>
              <a:t>শিরোনাম</a:t>
            </a:r>
            <a:endParaRPr sz="1400" b="1" dirty="0">
              <a:solidFill>
                <a:srgbClr val="749177"/>
              </a:solidFill>
              <a:latin typeface="Noto Sans Bengal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51560" y="1600200"/>
            <a:ext cx="6949440" cy="3566160"/>
          </a:xfrm>
          <a:prstGeom prst="rect">
            <a:avLst/>
          </a:prstGeom>
          <a:noFill/>
        </p:spPr>
        <p:txBody>
          <a:bodyPr wrap="square" lIns="73152" tIns="27432" rIns="45720" bIns="27432">
            <a:spAutoFit/>
          </a:bodyPr>
          <a:lstStyle/>
          <a:p>
            <a:pPr>
              <a:lnSpc>
                <a:spcPct val="108000"/>
              </a:lnSpc>
              <a:spcAft>
                <a:spcPts val="1000"/>
              </a:spcAft>
            </a:pPr>
            <a:r>
              <a:rPr sz="2100" dirty="0">
                <a:solidFill>
                  <a:srgbClr val="263028"/>
                </a:solidFill>
                <a:latin typeface="Noto Sans Bengali"/>
              </a:rPr>
              <a:t>• </a:t>
            </a:r>
            <a:r>
              <a:rPr sz="2100" dirty="0" err="1">
                <a:solidFill>
                  <a:srgbClr val="263028"/>
                </a:solidFill>
                <a:latin typeface="Noto Sans Bengali"/>
              </a:rPr>
              <a:t>প্রতিরোধমূলক</a:t>
            </a:r>
            <a:r>
              <a:rPr sz="2100" dirty="0">
                <a:solidFill>
                  <a:srgbClr val="263028"/>
                </a:solidFill>
                <a:latin typeface="Noto Sans Bengali"/>
              </a:rPr>
              <a:t> </a:t>
            </a:r>
            <a:r>
              <a:rPr sz="2100" dirty="0" err="1">
                <a:solidFill>
                  <a:srgbClr val="263028"/>
                </a:solidFill>
                <a:latin typeface="Noto Sans Bengali"/>
              </a:rPr>
              <a:t>রক্ষণাবেক্ষণ</a:t>
            </a:r>
            <a:endParaRPr sz="2100" dirty="0">
              <a:solidFill>
                <a:srgbClr val="263028"/>
              </a:solidFill>
              <a:latin typeface="Noto Sans Bengali"/>
            </a:endParaRPr>
          </a:p>
          <a:p>
            <a:pPr>
              <a:lnSpc>
                <a:spcPct val="108000"/>
              </a:lnSpc>
              <a:spcAft>
                <a:spcPts val="1000"/>
              </a:spcAft>
            </a:pPr>
            <a:r>
              <a:rPr sz="2100" dirty="0">
                <a:solidFill>
                  <a:srgbClr val="263028"/>
                </a:solidFill>
                <a:latin typeface="Noto Sans Bengali"/>
              </a:rPr>
              <a:t>• </a:t>
            </a:r>
            <a:r>
              <a:rPr sz="2100" dirty="0" err="1">
                <a:solidFill>
                  <a:srgbClr val="263028"/>
                </a:solidFill>
                <a:latin typeface="Noto Sans Bengali"/>
              </a:rPr>
              <a:t>সংশোধনমূলক</a:t>
            </a:r>
            <a:r>
              <a:rPr sz="2100" dirty="0">
                <a:solidFill>
                  <a:srgbClr val="263028"/>
                </a:solidFill>
                <a:latin typeface="Noto Sans Bengali"/>
              </a:rPr>
              <a:t> </a:t>
            </a:r>
            <a:r>
              <a:rPr sz="2100" dirty="0" err="1">
                <a:solidFill>
                  <a:srgbClr val="263028"/>
                </a:solidFill>
                <a:latin typeface="Noto Sans Bengali"/>
              </a:rPr>
              <a:t>রক্ষণাবেক্ষণ</a:t>
            </a:r>
            <a:endParaRPr sz="2100" dirty="0">
              <a:solidFill>
                <a:srgbClr val="263028"/>
              </a:solidFill>
              <a:latin typeface="Noto Sans Bengali"/>
            </a:endParaRPr>
          </a:p>
          <a:p>
            <a:pPr>
              <a:lnSpc>
                <a:spcPct val="108000"/>
              </a:lnSpc>
              <a:spcAft>
                <a:spcPts val="1000"/>
              </a:spcAft>
            </a:pPr>
            <a:r>
              <a:rPr sz="2100" dirty="0">
                <a:solidFill>
                  <a:srgbClr val="263028"/>
                </a:solidFill>
                <a:latin typeface="Noto Sans Bengali"/>
              </a:rPr>
              <a:t>• </a:t>
            </a:r>
            <a:r>
              <a:rPr sz="2100" dirty="0" err="1">
                <a:solidFill>
                  <a:srgbClr val="263028"/>
                </a:solidFill>
                <a:latin typeface="Noto Sans Bengali"/>
              </a:rPr>
              <a:t>কম্পিউটার</a:t>
            </a:r>
            <a:r>
              <a:rPr sz="2100" dirty="0">
                <a:solidFill>
                  <a:srgbClr val="263028"/>
                </a:solidFill>
                <a:latin typeface="Noto Sans Bengali"/>
              </a:rPr>
              <a:t> </a:t>
            </a:r>
            <a:r>
              <a:rPr sz="2100" dirty="0" err="1">
                <a:solidFill>
                  <a:srgbClr val="263028"/>
                </a:solidFill>
                <a:latin typeface="Noto Sans Bengali"/>
              </a:rPr>
              <a:t>রক্ষণাবেক্ষণে</a:t>
            </a:r>
            <a:r>
              <a:rPr sz="2100" dirty="0">
                <a:solidFill>
                  <a:srgbClr val="263028"/>
                </a:solidFill>
                <a:latin typeface="Noto Sans Bengali"/>
              </a:rPr>
              <a:t> </a:t>
            </a:r>
            <a:r>
              <a:rPr sz="2100" dirty="0" err="1">
                <a:solidFill>
                  <a:srgbClr val="263028"/>
                </a:solidFill>
                <a:latin typeface="Noto Sans Bengali"/>
              </a:rPr>
              <a:t>সফটওয়্যারের</a:t>
            </a:r>
            <a:r>
              <a:rPr sz="2100" dirty="0">
                <a:solidFill>
                  <a:srgbClr val="263028"/>
                </a:solidFill>
                <a:latin typeface="Noto Sans Bengali"/>
              </a:rPr>
              <a:t> </a:t>
            </a:r>
            <a:r>
              <a:rPr sz="2100" dirty="0" err="1">
                <a:solidFill>
                  <a:srgbClr val="263028"/>
                </a:solidFill>
                <a:latin typeface="Noto Sans Bengali"/>
              </a:rPr>
              <a:t>গুরুত্ব</a:t>
            </a:r>
            <a:endParaRPr sz="2100" dirty="0">
              <a:solidFill>
                <a:srgbClr val="263028"/>
              </a:solidFill>
              <a:latin typeface="Noto Sans Bengali"/>
            </a:endParaRPr>
          </a:p>
          <a:p>
            <a:pPr>
              <a:lnSpc>
                <a:spcPct val="108000"/>
              </a:lnSpc>
              <a:spcAft>
                <a:spcPts val="1000"/>
              </a:spcAft>
            </a:pPr>
            <a:r>
              <a:rPr sz="2100" dirty="0">
                <a:solidFill>
                  <a:srgbClr val="263028"/>
                </a:solidFill>
                <a:latin typeface="Noto Sans Bengali"/>
              </a:rPr>
              <a:t>• </a:t>
            </a:r>
            <a:r>
              <a:rPr sz="2100" dirty="0" err="1">
                <a:solidFill>
                  <a:srgbClr val="263028"/>
                </a:solidFill>
                <a:latin typeface="Noto Sans Bengali"/>
              </a:rPr>
              <a:t>সফটওয়্যার</a:t>
            </a:r>
            <a:r>
              <a:rPr sz="2100" dirty="0">
                <a:solidFill>
                  <a:srgbClr val="263028"/>
                </a:solidFill>
                <a:latin typeface="Noto Sans Bengali"/>
              </a:rPr>
              <a:t> </a:t>
            </a:r>
            <a:r>
              <a:rPr sz="2100" dirty="0" err="1">
                <a:solidFill>
                  <a:srgbClr val="263028"/>
                </a:solidFill>
                <a:latin typeface="Noto Sans Bengali"/>
              </a:rPr>
              <a:t>ইনস্টলেশন</a:t>
            </a:r>
            <a:r>
              <a:rPr sz="2100" dirty="0">
                <a:solidFill>
                  <a:srgbClr val="263028"/>
                </a:solidFill>
                <a:latin typeface="Noto Sans Bengali"/>
              </a:rPr>
              <a:t> ও </a:t>
            </a:r>
            <a:r>
              <a:rPr sz="2100" dirty="0" err="1">
                <a:solidFill>
                  <a:srgbClr val="263028"/>
                </a:solidFill>
                <a:latin typeface="Noto Sans Bengali"/>
              </a:rPr>
              <a:t>আনইনস্টলেশন</a:t>
            </a:r>
            <a:endParaRPr sz="2100" dirty="0">
              <a:solidFill>
                <a:srgbClr val="263028"/>
              </a:solidFill>
              <a:latin typeface="Noto Sans Bengal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001000" y="6291072"/>
            <a:ext cx="50292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spcAft>
                <a:spcPts val="0"/>
              </a:spcAft>
            </a:pPr>
            <a:r>
              <a:rPr sz="1000" b="0">
                <a:solidFill>
                  <a:srgbClr val="749177"/>
                </a:solidFill>
                <a:latin typeface="Noto Sans Bengali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7525325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shot 2026-09-23 1108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4885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926308" y="71272"/>
            <a:ext cx="292608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 dirty="0" err="1">
                <a:solidFill>
                  <a:srgbClr val="749177"/>
                </a:solidFill>
                <a:latin typeface="Noto Sans Bengali"/>
              </a:rPr>
              <a:t>শিখনফল</a:t>
            </a:r>
            <a:endParaRPr sz="1400" b="1" dirty="0">
              <a:solidFill>
                <a:srgbClr val="749177"/>
              </a:solidFill>
              <a:latin typeface="Noto Sans Bengal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77240" y="1417320"/>
            <a:ext cx="7543800" cy="4800600"/>
          </a:xfrm>
          <a:prstGeom prst="rect">
            <a:avLst/>
          </a:prstGeom>
          <a:noFill/>
        </p:spPr>
        <p:txBody>
          <a:bodyPr wrap="square" lIns="73152" tIns="27432" rIns="45720" bIns="27432">
            <a:spAutoFit/>
          </a:bodyPr>
          <a:lstStyle/>
          <a:p>
            <a:pPr>
              <a:lnSpc>
                <a:spcPct val="108000"/>
              </a:lnSpc>
              <a:spcAft>
                <a:spcPts val="1000"/>
              </a:spcAft>
            </a:pPr>
            <a:r>
              <a:rPr sz="1900">
                <a:solidFill>
                  <a:srgbClr val="263028"/>
                </a:solidFill>
                <a:latin typeface="Noto Sans Bengali"/>
              </a:rPr>
              <a:t>• কম্পিউটার রক্ষণাবেক্ষণের ধারণা ব্যাখ্যা করতে পারবে।</a:t>
            </a:r>
          </a:p>
          <a:p>
            <a:pPr>
              <a:lnSpc>
                <a:spcPct val="108000"/>
              </a:lnSpc>
              <a:spcAft>
                <a:spcPts val="1000"/>
              </a:spcAft>
            </a:pPr>
            <a:r>
              <a:rPr sz="1900">
                <a:solidFill>
                  <a:srgbClr val="263028"/>
                </a:solidFill>
                <a:latin typeface="Noto Sans Bengali"/>
              </a:rPr>
              <a:t>• প্রতিরোধমূলক ও সংশোধনমূলক রক্ষণাবেক্ষণের পার্থক্য বলতে পারবে।</a:t>
            </a:r>
          </a:p>
          <a:p>
            <a:pPr>
              <a:lnSpc>
                <a:spcPct val="108000"/>
              </a:lnSpc>
              <a:spcAft>
                <a:spcPts val="1000"/>
              </a:spcAft>
            </a:pPr>
            <a:r>
              <a:rPr sz="1900">
                <a:solidFill>
                  <a:srgbClr val="263028"/>
                </a:solidFill>
                <a:latin typeface="Noto Sans Bengali"/>
              </a:rPr>
              <a:t>• কম্পিউটার রক্ষণাবেক্ষণে সফটওয়্যারের গুরুত্ব ব্যাখ্যা করতে পারবে।</a:t>
            </a:r>
          </a:p>
          <a:p>
            <a:pPr>
              <a:lnSpc>
                <a:spcPct val="108000"/>
              </a:lnSpc>
              <a:spcAft>
                <a:spcPts val="1000"/>
              </a:spcAft>
            </a:pPr>
            <a:r>
              <a:rPr sz="1900">
                <a:solidFill>
                  <a:srgbClr val="263028"/>
                </a:solidFill>
                <a:latin typeface="Noto Sans Bengali"/>
              </a:rPr>
              <a:t>• নিরাপদভাবে সফটওয়্যার ইনস্টল ও আনইনস্টল করার ধাপ বলতে পারবে।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01000" y="6291072"/>
            <a:ext cx="50292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spcAft>
                <a:spcPts val="0"/>
              </a:spcAft>
            </a:pPr>
            <a:r>
              <a:rPr sz="1000" b="0">
                <a:solidFill>
                  <a:srgbClr val="749177"/>
                </a:solidFill>
                <a:latin typeface="Noto Sans Bengali"/>
              </a:rPr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89660" y="826972"/>
            <a:ext cx="6990460" cy="43088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2200" b="1" dirty="0" err="1">
                <a:solidFill>
                  <a:srgbClr val="436749"/>
                </a:solidFill>
                <a:latin typeface="Noto Sans Bengali"/>
              </a:rPr>
              <a:t>এই</a:t>
            </a:r>
            <a:r>
              <a:rPr sz="2200" b="1" dirty="0">
                <a:solidFill>
                  <a:srgbClr val="436749"/>
                </a:solidFill>
                <a:latin typeface="Noto Sans Bengali"/>
              </a:rPr>
              <a:t> </a:t>
            </a:r>
            <a:r>
              <a:rPr sz="2200" b="1" dirty="0" err="1">
                <a:solidFill>
                  <a:srgbClr val="436749"/>
                </a:solidFill>
                <a:latin typeface="Noto Sans Bengali"/>
              </a:rPr>
              <a:t>পাঠ</a:t>
            </a:r>
            <a:r>
              <a:rPr sz="2200" b="1" dirty="0">
                <a:solidFill>
                  <a:srgbClr val="436749"/>
                </a:solidFill>
                <a:latin typeface="Noto Sans Bengali"/>
              </a:rPr>
              <a:t> </a:t>
            </a:r>
            <a:r>
              <a:rPr sz="2200" b="1" dirty="0" err="1">
                <a:solidFill>
                  <a:srgbClr val="436749"/>
                </a:solidFill>
                <a:latin typeface="Noto Sans Bengali"/>
              </a:rPr>
              <a:t>শেষে</a:t>
            </a:r>
            <a:r>
              <a:rPr sz="2200" b="1" dirty="0">
                <a:solidFill>
                  <a:srgbClr val="436749"/>
                </a:solidFill>
                <a:latin typeface="Noto Sans Bengali"/>
              </a:rPr>
              <a:t> </a:t>
            </a:r>
            <a:r>
              <a:rPr sz="2200" b="1" dirty="0" err="1">
                <a:solidFill>
                  <a:srgbClr val="436749"/>
                </a:solidFill>
                <a:latin typeface="Noto Sans Bengali"/>
              </a:rPr>
              <a:t>শিক্ষার্থীরা</a:t>
            </a:r>
            <a:r>
              <a:rPr sz="2200" b="1" dirty="0">
                <a:solidFill>
                  <a:srgbClr val="436749"/>
                </a:solidFill>
                <a:latin typeface="Noto Sans Bengali"/>
              </a:rPr>
              <a:t>—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shot 2026-09-23 1108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4885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617720" y="91440"/>
            <a:ext cx="338328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2200" b="1">
                <a:solidFill>
                  <a:srgbClr val="436749"/>
                </a:solidFill>
                <a:latin typeface="Noto Sans Bengali"/>
              </a:rPr>
              <a:t>প্রতিরোধমূলক রক্ষণাবেক্ষণ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3232" y="566928"/>
            <a:ext cx="292608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>
                <a:solidFill>
                  <a:srgbClr val="749177"/>
                </a:solidFill>
                <a:latin typeface="Noto Sans Bengali"/>
              </a:rPr>
              <a:t>পাঠের বিস্তারিত বিবরণ–১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417320"/>
            <a:ext cx="7543800" cy="4800600"/>
          </a:xfrm>
          <a:prstGeom prst="rect">
            <a:avLst/>
          </a:prstGeom>
          <a:noFill/>
        </p:spPr>
        <p:txBody>
          <a:bodyPr wrap="square" lIns="73152" tIns="27432" rIns="45720" bIns="27432">
            <a:spAutoFit/>
          </a:bodyPr>
          <a:lstStyle/>
          <a:p>
            <a:pPr>
              <a:lnSpc>
                <a:spcPct val="108000"/>
              </a:lnSpc>
              <a:spcAft>
                <a:spcPts val="1000"/>
              </a:spcAft>
            </a:pPr>
            <a:r>
              <a:rPr sz="1800">
                <a:solidFill>
                  <a:srgbClr val="263028"/>
                </a:solidFill>
                <a:latin typeface="Noto Sans Bengali"/>
              </a:rPr>
              <a:t>• কম্পিউটারে সমস্যা হওয়ার আগেই নিয়মিতভাবে যত্ন নেওয়াকে প্রতিরোধমূলক রক্ষণাবেক্ষণ বলে।</a:t>
            </a:r>
          </a:p>
          <a:p>
            <a:pPr>
              <a:lnSpc>
                <a:spcPct val="108000"/>
              </a:lnSpc>
              <a:spcAft>
                <a:spcPts val="1000"/>
              </a:spcAft>
            </a:pPr>
            <a:r>
              <a:rPr sz="1800">
                <a:solidFill>
                  <a:srgbClr val="263028"/>
                </a:solidFill>
                <a:latin typeface="Noto Sans Bengali"/>
              </a:rPr>
              <a:t>• ধুলো-ময়লা পরিষ্কার করা এবং বায়ু চলাচলের ব্যবস্থা ঠিক রাখা।</a:t>
            </a:r>
          </a:p>
          <a:p>
            <a:pPr>
              <a:lnSpc>
                <a:spcPct val="108000"/>
              </a:lnSpc>
              <a:spcAft>
                <a:spcPts val="1000"/>
              </a:spcAft>
            </a:pPr>
            <a:r>
              <a:rPr sz="1800">
                <a:solidFill>
                  <a:srgbClr val="263028"/>
                </a:solidFill>
                <a:latin typeface="Noto Sans Bengali"/>
              </a:rPr>
              <a:t>• অ্যান্টিভাইরাস, অপারেটিং সিস্টেম ও প্রয়োজনীয় সফটওয়্যার নিয়মিত আপডেট করা।</a:t>
            </a:r>
          </a:p>
          <a:p>
            <a:pPr>
              <a:lnSpc>
                <a:spcPct val="108000"/>
              </a:lnSpc>
              <a:spcAft>
                <a:spcPts val="1000"/>
              </a:spcAft>
            </a:pPr>
            <a:r>
              <a:rPr sz="1800">
                <a:solidFill>
                  <a:srgbClr val="263028"/>
                </a:solidFill>
                <a:latin typeface="Noto Sans Bengali"/>
              </a:rPr>
              <a:t>• গুরুত্বপূর্ণ ফাইলের ব্যাকআপ রাখা এবং অপ্রয়োজনীয় ফাইল/প্রোগ্রাম সরিয়ে ফেলা।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01000" y="6291072"/>
            <a:ext cx="50292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spcAft>
                <a:spcPts val="0"/>
              </a:spcAft>
            </a:pPr>
            <a:r>
              <a:rPr sz="1000" b="0">
                <a:solidFill>
                  <a:srgbClr val="749177"/>
                </a:solidFill>
                <a:latin typeface="Noto Sans Bengali"/>
              </a:rPr>
              <a:t>3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shot 2026-09-23 1108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4885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617720" y="91440"/>
            <a:ext cx="338328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2200" b="1">
                <a:solidFill>
                  <a:srgbClr val="436749"/>
                </a:solidFill>
                <a:latin typeface="Noto Sans Bengali"/>
              </a:rPr>
              <a:t>সংশোধনমূলক রক্ষণাবেক্ষণ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3232" y="566928"/>
            <a:ext cx="292608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>
                <a:solidFill>
                  <a:srgbClr val="749177"/>
                </a:solidFill>
                <a:latin typeface="Noto Sans Bengali"/>
              </a:rPr>
              <a:t>পাঠের বিস্তারিত বিবরণ–২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417320"/>
            <a:ext cx="7543800" cy="4800600"/>
          </a:xfrm>
          <a:prstGeom prst="rect">
            <a:avLst/>
          </a:prstGeom>
          <a:noFill/>
        </p:spPr>
        <p:txBody>
          <a:bodyPr wrap="square" lIns="73152" tIns="27432" rIns="45720" bIns="27432">
            <a:spAutoFit/>
          </a:bodyPr>
          <a:lstStyle/>
          <a:p>
            <a:pPr>
              <a:lnSpc>
                <a:spcPct val="108000"/>
              </a:lnSpc>
              <a:spcAft>
                <a:spcPts val="1000"/>
              </a:spcAft>
            </a:pPr>
            <a:r>
              <a:rPr sz="1800">
                <a:solidFill>
                  <a:srgbClr val="263028"/>
                </a:solidFill>
                <a:latin typeface="Noto Sans Bengali"/>
              </a:rPr>
              <a:t>• কম্পিউটারে ত্রুটি বা সমস্যা দেখা দিলে তা শনাক্ত করে ঠিক করার কাজকে সংশোধনমূলক রক্ষণাবেক্ষণ বলে।</a:t>
            </a:r>
          </a:p>
          <a:p>
            <a:pPr>
              <a:lnSpc>
                <a:spcPct val="108000"/>
              </a:lnSpc>
              <a:spcAft>
                <a:spcPts val="1000"/>
              </a:spcAft>
            </a:pPr>
            <a:r>
              <a:rPr sz="1800">
                <a:solidFill>
                  <a:srgbClr val="263028"/>
                </a:solidFill>
                <a:latin typeface="Noto Sans Bengali"/>
              </a:rPr>
              <a:t>• কম্পিউটার চালু না হলে বিদ্যুৎ সংযোগ, কেবল ও পাওয়ার ডিভাইস পরীক্ষা করা।</a:t>
            </a:r>
          </a:p>
          <a:p>
            <a:pPr>
              <a:lnSpc>
                <a:spcPct val="108000"/>
              </a:lnSpc>
              <a:spcAft>
                <a:spcPts val="1000"/>
              </a:spcAft>
            </a:pPr>
            <a:r>
              <a:rPr sz="1800">
                <a:solidFill>
                  <a:srgbClr val="263028"/>
                </a:solidFill>
                <a:latin typeface="Noto Sans Bengali"/>
              </a:rPr>
              <a:t>• সফটওয়্যার ত্রুটি হলে প্রয়োজন অনুযায়ী মেরামত, আপডেট বা পুনঃইনস্টল করা।</a:t>
            </a:r>
          </a:p>
          <a:p>
            <a:pPr>
              <a:lnSpc>
                <a:spcPct val="108000"/>
              </a:lnSpc>
              <a:spcAft>
                <a:spcPts val="1000"/>
              </a:spcAft>
            </a:pPr>
            <a:r>
              <a:rPr sz="1800">
                <a:solidFill>
                  <a:srgbClr val="263028"/>
                </a:solidFill>
                <a:latin typeface="Noto Sans Bengali"/>
              </a:rPr>
              <a:t>• হার্ডওয়্যারের ত্রুটি গুরুতর হলে দক্ষ প্রযুক্তিবিদ/সার্ভিস সেন্টারের সহায়তা নেওয়া।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01000" y="6291072"/>
            <a:ext cx="50292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spcAft>
                <a:spcPts val="0"/>
              </a:spcAft>
            </a:pPr>
            <a:r>
              <a:rPr sz="1000" b="0">
                <a:solidFill>
                  <a:srgbClr val="749177"/>
                </a:solidFill>
                <a:latin typeface="Noto Sans Bengali"/>
              </a:rPr>
              <a:t>4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shot 2026-09-23 1108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4885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617720" y="91440"/>
            <a:ext cx="338328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1800" b="1">
                <a:solidFill>
                  <a:srgbClr val="436749"/>
                </a:solidFill>
                <a:latin typeface="Noto Sans Bengali"/>
              </a:rPr>
              <a:t>কম্পিউটার রক্ষণাবেক্ষণে সফটওয়্যারের গুরুত্ব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3232" y="566928"/>
            <a:ext cx="292608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>
                <a:solidFill>
                  <a:srgbClr val="749177"/>
                </a:solidFill>
                <a:latin typeface="Noto Sans Bengali"/>
              </a:rPr>
              <a:t>পাঠের বিস্তারিত বিবরণ–৩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417320"/>
            <a:ext cx="7543800" cy="4800600"/>
          </a:xfrm>
          <a:prstGeom prst="rect">
            <a:avLst/>
          </a:prstGeom>
          <a:noFill/>
        </p:spPr>
        <p:txBody>
          <a:bodyPr wrap="square" lIns="73152" tIns="27432" rIns="45720" bIns="27432">
            <a:spAutoFit/>
          </a:bodyPr>
          <a:lstStyle/>
          <a:p>
            <a:pPr>
              <a:lnSpc>
                <a:spcPct val="108000"/>
              </a:lnSpc>
              <a:spcAft>
                <a:spcPts val="1000"/>
              </a:spcAft>
            </a:pPr>
            <a:r>
              <a:rPr sz="1800">
                <a:solidFill>
                  <a:srgbClr val="263028"/>
                </a:solidFill>
                <a:latin typeface="Noto Sans Bengali"/>
              </a:rPr>
              <a:t>• সফটওয়্যার কম্পিউটারের কাজ পরিচালনা ও ব্যবহারকারীর কাজ সম্পাদনে গুরুত্বপূর্ণ ভূমিকা রাখে।</a:t>
            </a:r>
          </a:p>
          <a:p>
            <a:pPr>
              <a:lnSpc>
                <a:spcPct val="108000"/>
              </a:lnSpc>
              <a:spcAft>
                <a:spcPts val="1000"/>
              </a:spcAft>
            </a:pPr>
            <a:r>
              <a:rPr sz="1800">
                <a:solidFill>
                  <a:srgbClr val="263028"/>
                </a:solidFill>
                <a:latin typeface="Noto Sans Bengali"/>
              </a:rPr>
              <a:t>• অপারেটিং সিস্টেম ও অ্যাপ্লিকেশন সফটওয়্যার আপডেট রাখলে নিরাপত্তা ও কর্মক্ষমতা বাড়ে।</a:t>
            </a:r>
          </a:p>
          <a:p>
            <a:pPr>
              <a:lnSpc>
                <a:spcPct val="108000"/>
              </a:lnSpc>
              <a:spcAft>
                <a:spcPts val="1000"/>
              </a:spcAft>
            </a:pPr>
            <a:r>
              <a:rPr sz="1800">
                <a:solidFill>
                  <a:srgbClr val="263028"/>
                </a:solidFill>
                <a:latin typeface="Noto Sans Bengali"/>
              </a:rPr>
              <a:t>• অ্যান্টিভাইরাস/সিকিউরিটি সফটওয়্যার ম্যালওয়্যার ও ক্ষতিকর প্রোগ্রাম থেকে সুরক্ষা দিতে সহায়তা করে।</a:t>
            </a:r>
          </a:p>
          <a:p>
            <a:pPr>
              <a:lnSpc>
                <a:spcPct val="108000"/>
              </a:lnSpc>
              <a:spcAft>
                <a:spcPts val="1000"/>
              </a:spcAft>
            </a:pPr>
            <a:r>
              <a:rPr sz="1800">
                <a:solidFill>
                  <a:srgbClr val="263028"/>
                </a:solidFill>
                <a:latin typeface="Noto Sans Bengali"/>
              </a:rPr>
              <a:t>• অপ্রয়োজনীয় বা সন্দেহজনক সফটওয়্যার ব্যবহার না করলে কম্পিউটারের স্থিতিশীলতা ও নিরাপত্তা বজায় থাকে।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01000" y="6291072"/>
            <a:ext cx="50292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spcAft>
                <a:spcPts val="0"/>
              </a:spcAft>
            </a:pPr>
            <a:r>
              <a:rPr sz="1000" b="0">
                <a:solidFill>
                  <a:srgbClr val="749177"/>
                </a:solidFill>
                <a:latin typeface="Noto Sans Bengali"/>
              </a:rPr>
              <a:t>5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shot 2026-09-23 1108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4885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617720" y="91440"/>
            <a:ext cx="338328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2200" b="1">
                <a:solidFill>
                  <a:srgbClr val="436749"/>
                </a:solidFill>
                <a:latin typeface="Noto Sans Bengali"/>
              </a:rPr>
              <a:t>সফটওয়্যার ইনস্টলেশন ও আনইনস্টলেশন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3232" y="566928"/>
            <a:ext cx="292608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>
                <a:solidFill>
                  <a:srgbClr val="749177"/>
                </a:solidFill>
                <a:latin typeface="Noto Sans Bengali"/>
              </a:rPr>
              <a:t>পাঠের বিস্তারিত বিবরণ–৪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417320"/>
            <a:ext cx="7543800" cy="4800600"/>
          </a:xfrm>
          <a:prstGeom prst="rect">
            <a:avLst/>
          </a:prstGeom>
          <a:noFill/>
        </p:spPr>
        <p:txBody>
          <a:bodyPr wrap="square" lIns="73152" tIns="27432" rIns="45720" bIns="27432">
            <a:spAutoFit/>
          </a:bodyPr>
          <a:lstStyle/>
          <a:p>
            <a:pPr>
              <a:lnSpc>
                <a:spcPct val="108000"/>
              </a:lnSpc>
              <a:spcAft>
                <a:spcPts val="1000"/>
              </a:spcAft>
            </a:pPr>
            <a:r>
              <a:rPr sz="1800">
                <a:solidFill>
                  <a:srgbClr val="263028"/>
                </a:solidFill>
                <a:latin typeface="Noto Sans Bengali"/>
              </a:rPr>
              <a:t>• ইনস্টলেশন: বিশ্বস্ত উৎস থেকে প্রয়োজনীয় সফটওয়্যার সংগ্রহ → লাইসেন্স/শর্ত পড়া → প্রয়োজনীয় অপশন নির্বাচন → Install সম্পন্ন করা।</a:t>
            </a:r>
          </a:p>
          <a:p>
            <a:pPr>
              <a:lnSpc>
                <a:spcPct val="108000"/>
              </a:lnSpc>
              <a:spcAft>
                <a:spcPts val="1000"/>
              </a:spcAft>
            </a:pPr>
            <a:r>
              <a:rPr sz="1800">
                <a:solidFill>
                  <a:srgbClr val="263028"/>
                </a:solidFill>
                <a:latin typeface="Noto Sans Bengali"/>
              </a:rPr>
              <a:t>• ইনস্টল করার আগে সফটওয়্যারের উৎস, সিস্টেমের প্রয়োজনীয়তা ও নিরাপত্তা যাচাই করতে হবে।</a:t>
            </a:r>
          </a:p>
          <a:p>
            <a:pPr>
              <a:lnSpc>
                <a:spcPct val="108000"/>
              </a:lnSpc>
              <a:spcAft>
                <a:spcPts val="1000"/>
              </a:spcAft>
            </a:pPr>
            <a:r>
              <a:rPr sz="1800">
                <a:solidFill>
                  <a:srgbClr val="263028"/>
                </a:solidFill>
                <a:latin typeface="Noto Sans Bengali"/>
              </a:rPr>
              <a:t>• আনইনস্টলেশন: Settings/Control Panel → Apps/Programs → প্রয়োজনীয় সফটওয়্যার নির্বাচন → Uninstall।</a:t>
            </a:r>
          </a:p>
          <a:p>
            <a:pPr>
              <a:lnSpc>
                <a:spcPct val="108000"/>
              </a:lnSpc>
              <a:spcAft>
                <a:spcPts val="1000"/>
              </a:spcAft>
            </a:pPr>
            <a:r>
              <a:rPr sz="1800">
                <a:solidFill>
                  <a:srgbClr val="263028"/>
                </a:solidFill>
                <a:latin typeface="Noto Sans Bengali"/>
              </a:rPr>
              <a:t>• অপরিচিত/সন্দেহজনক সফটওয়্যার ইনস্টল না করা এবং আনইনস্টলের পর প্রয়োজন হলে কম্পিউটার Restart করা।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01000" y="6291072"/>
            <a:ext cx="50292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spcAft>
                <a:spcPts val="0"/>
              </a:spcAft>
            </a:pPr>
            <a:r>
              <a:rPr sz="1000" b="0">
                <a:solidFill>
                  <a:srgbClr val="749177"/>
                </a:solidFill>
                <a:latin typeface="Noto Sans Bengali"/>
              </a:rPr>
              <a:t>6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shot 2026-09-23 1108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4885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617720" y="91440"/>
            <a:ext cx="338328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2200" b="1">
                <a:solidFill>
                  <a:srgbClr val="436749"/>
                </a:solidFill>
                <a:latin typeface="Noto Sans Bengali"/>
              </a:rPr>
              <a:t>নিজে করো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3232" y="566928"/>
            <a:ext cx="292608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>
                <a:solidFill>
                  <a:srgbClr val="749177"/>
                </a:solidFill>
                <a:latin typeface="Noto Sans Bengali"/>
              </a:rPr>
              <a:t>একক কাজ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417320"/>
            <a:ext cx="7543800" cy="4800600"/>
          </a:xfrm>
          <a:prstGeom prst="rect">
            <a:avLst/>
          </a:prstGeom>
          <a:noFill/>
        </p:spPr>
        <p:txBody>
          <a:bodyPr wrap="square" lIns="73152" tIns="27432" rIns="45720" bIns="27432">
            <a:spAutoFit/>
          </a:bodyPr>
          <a:lstStyle/>
          <a:p>
            <a:pPr>
              <a:lnSpc>
                <a:spcPct val="108000"/>
              </a:lnSpc>
              <a:spcAft>
                <a:spcPts val="1000"/>
              </a:spcAft>
            </a:pPr>
            <a:r>
              <a:rPr sz="1900">
                <a:solidFill>
                  <a:srgbClr val="263028"/>
                </a:solidFill>
                <a:latin typeface="Noto Sans Bengali"/>
              </a:rPr>
              <a:t>• তোমার ব্যবহৃত কম্পিউটারের জন্য একটি ‘রক্ষণাবেক্ষণ চেকলিস্ট’ তৈরি করো।</a:t>
            </a:r>
          </a:p>
          <a:p>
            <a:pPr>
              <a:lnSpc>
                <a:spcPct val="108000"/>
              </a:lnSpc>
              <a:spcAft>
                <a:spcPts val="1000"/>
              </a:spcAft>
            </a:pPr>
            <a:r>
              <a:rPr sz="1900">
                <a:solidFill>
                  <a:srgbClr val="263028"/>
                </a:solidFill>
                <a:latin typeface="Noto Sans Bengali"/>
              </a:rPr>
              <a:t>• চেকলিস্টে অন্তত ৫টি কাজ লিখবে—যেমন: পরিষ্কার রাখা, আপডেট, অ্যান্টিভাইরাস, ব্যাকআপ ও অপ্রয়োজনীয় সফটওয়্যার অপসারণ।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01000" y="6291072"/>
            <a:ext cx="50292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spcAft>
                <a:spcPts val="0"/>
              </a:spcAft>
            </a:pPr>
            <a:r>
              <a:rPr sz="1000" b="0">
                <a:solidFill>
                  <a:srgbClr val="749177"/>
                </a:solidFill>
                <a:latin typeface="Noto Sans Bengali"/>
              </a:rPr>
              <a:t>7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shot 2026-09-23 1108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4885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617720" y="91440"/>
            <a:ext cx="338328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2200" b="1">
                <a:solidFill>
                  <a:srgbClr val="436749"/>
                </a:solidFill>
                <a:latin typeface="Noto Sans Bengali"/>
              </a:rPr>
              <a:t>দলবদ্ধভাবে আলোচনা করো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3232" y="566928"/>
            <a:ext cx="292608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>
                <a:solidFill>
                  <a:srgbClr val="749177"/>
                </a:solidFill>
                <a:latin typeface="Noto Sans Bengali"/>
              </a:rPr>
              <a:t>দলীয় কাজ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417320"/>
            <a:ext cx="7543800" cy="4800600"/>
          </a:xfrm>
          <a:prstGeom prst="rect">
            <a:avLst/>
          </a:prstGeom>
          <a:noFill/>
        </p:spPr>
        <p:txBody>
          <a:bodyPr wrap="square" lIns="73152" tIns="27432" rIns="45720" bIns="27432">
            <a:spAutoFit/>
          </a:bodyPr>
          <a:lstStyle/>
          <a:p>
            <a:pPr>
              <a:lnSpc>
                <a:spcPct val="108000"/>
              </a:lnSpc>
              <a:spcAft>
                <a:spcPts val="1000"/>
              </a:spcAft>
            </a:pPr>
            <a:r>
              <a:rPr sz="1900">
                <a:solidFill>
                  <a:srgbClr val="263028"/>
                </a:solidFill>
                <a:latin typeface="Noto Sans Bengali"/>
              </a:rPr>
              <a:t>• ৪–৫ জনের দলে কাজ করো।</a:t>
            </a:r>
          </a:p>
          <a:p>
            <a:pPr>
              <a:lnSpc>
                <a:spcPct val="108000"/>
              </a:lnSpc>
              <a:spcAft>
                <a:spcPts val="1000"/>
              </a:spcAft>
            </a:pPr>
            <a:r>
              <a:rPr sz="1900">
                <a:solidFill>
                  <a:srgbClr val="263028"/>
                </a:solidFill>
                <a:latin typeface="Noto Sans Bengali"/>
              </a:rPr>
              <a:t>• ‘প্রতিরোধমূলক রক্ষণাবেক্ষণ বনাম সংশোধনমূলক রক্ষণাবেক্ষণ’ বিষয়ে একটি তুলনামূলক চার্ট তৈরি করো।</a:t>
            </a:r>
          </a:p>
          <a:p>
            <a:pPr>
              <a:lnSpc>
                <a:spcPct val="108000"/>
              </a:lnSpc>
              <a:spcAft>
                <a:spcPts val="1000"/>
              </a:spcAft>
            </a:pPr>
            <a:r>
              <a:rPr sz="1900">
                <a:solidFill>
                  <a:srgbClr val="263028"/>
                </a:solidFill>
                <a:latin typeface="Noto Sans Bengali"/>
              </a:rPr>
              <a:t>• প্রতিটি দল ২ মিনিটে তাদের চার্ট উপস্থাপন করবে।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01000" y="6291072"/>
            <a:ext cx="50292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spcAft>
                <a:spcPts val="0"/>
              </a:spcAft>
            </a:pPr>
            <a:r>
              <a:rPr sz="1000" b="0">
                <a:solidFill>
                  <a:srgbClr val="749177"/>
                </a:solidFill>
                <a:latin typeface="Noto Sans Bengali"/>
              </a:rPr>
              <a:t>8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shot 2026-09-23 1108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4885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617720" y="91440"/>
            <a:ext cx="338328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2200" b="1">
                <a:solidFill>
                  <a:srgbClr val="436749"/>
                </a:solidFill>
                <a:latin typeface="Noto Sans Bengali"/>
              </a:rPr>
              <a:t>শিখন যাচাই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3232" y="566928"/>
            <a:ext cx="292608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>
                <a:solidFill>
                  <a:srgbClr val="749177"/>
                </a:solidFill>
                <a:latin typeface="Noto Sans Bengali"/>
              </a:rPr>
              <a:t>মূল্যায়ন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417320"/>
            <a:ext cx="7543800" cy="4800600"/>
          </a:xfrm>
          <a:prstGeom prst="rect">
            <a:avLst/>
          </a:prstGeom>
          <a:noFill/>
        </p:spPr>
        <p:txBody>
          <a:bodyPr wrap="square" lIns="73152" tIns="27432" rIns="45720" bIns="27432">
            <a:spAutoFit/>
          </a:bodyPr>
          <a:lstStyle/>
          <a:p>
            <a:pPr>
              <a:lnSpc>
                <a:spcPct val="108000"/>
              </a:lnSpc>
              <a:spcAft>
                <a:spcPts val="1000"/>
              </a:spcAft>
            </a:pPr>
            <a:r>
              <a:rPr sz="1900">
                <a:solidFill>
                  <a:srgbClr val="263028"/>
                </a:solidFill>
                <a:latin typeface="Noto Sans Bengali"/>
              </a:rPr>
              <a:t>• ১। প্রতিরোধমূলক রক্ষণাবেক্ষণ কী?</a:t>
            </a:r>
          </a:p>
          <a:p>
            <a:pPr>
              <a:lnSpc>
                <a:spcPct val="108000"/>
              </a:lnSpc>
              <a:spcAft>
                <a:spcPts val="1000"/>
              </a:spcAft>
            </a:pPr>
            <a:r>
              <a:rPr sz="1900">
                <a:solidFill>
                  <a:srgbClr val="263028"/>
                </a:solidFill>
                <a:latin typeface="Noto Sans Bengali"/>
              </a:rPr>
              <a:t>• ২। সংশোধনমূলক রক্ষণাবেক্ষণের দুটি উদাহরণ দাও।</a:t>
            </a:r>
          </a:p>
          <a:p>
            <a:pPr>
              <a:lnSpc>
                <a:spcPct val="108000"/>
              </a:lnSpc>
              <a:spcAft>
                <a:spcPts val="1000"/>
              </a:spcAft>
            </a:pPr>
            <a:r>
              <a:rPr sz="1900">
                <a:solidFill>
                  <a:srgbClr val="263028"/>
                </a:solidFill>
                <a:latin typeface="Noto Sans Bengali"/>
              </a:rPr>
              <a:t>• ৩। কম্পিউটার রক্ষণাবেক্ষণে সফটওয়্যারের দুটি গুরুত্ব লেখো।</a:t>
            </a:r>
          </a:p>
          <a:p>
            <a:pPr>
              <a:lnSpc>
                <a:spcPct val="108000"/>
              </a:lnSpc>
              <a:spcAft>
                <a:spcPts val="1000"/>
              </a:spcAft>
            </a:pPr>
            <a:r>
              <a:rPr sz="1900">
                <a:solidFill>
                  <a:srgbClr val="263028"/>
                </a:solidFill>
                <a:latin typeface="Noto Sans Bengali"/>
              </a:rPr>
              <a:t>• ৪। সফটওয়্যার ইনস্টল করার আগে কী কী বিষয় যাচাই করা উচিত?</a:t>
            </a:r>
          </a:p>
          <a:p>
            <a:pPr>
              <a:lnSpc>
                <a:spcPct val="108000"/>
              </a:lnSpc>
              <a:spcAft>
                <a:spcPts val="1000"/>
              </a:spcAft>
            </a:pPr>
            <a:r>
              <a:rPr sz="1900">
                <a:solidFill>
                  <a:srgbClr val="263028"/>
                </a:solidFill>
                <a:latin typeface="Noto Sans Bengali"/>
              </a:rPr>
              <a:t>• ৫। সফটওয়্যার আনইনস্টল করার সাধারণ ধাপগুলো লেখো।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01000" y="6291072"/>
            <a:ext cx="50292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spcAft>
                <a:spcPts val="0"/>
              </a:spcAft>
            </a:pPr>
            <a:r>
              <a:rPr sz="1000" b="0">
                <a:solidFill>
                  <a:srgbClr val="749177"/>
                </a:solidFill>
                <a:latin typeface="Noto Sans Bengali"/>
              </a:rPr>
              <a:t>9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shot 2026-09-23 1108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4885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617720" y="91440"/>
            <a:ext cx="338328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2200" b="1">
                <a:solidFill>
                  <a:srgbClr val="436749"/>
                </a:solidFill>
                <a:latin typeface="Noto Sans Bengali"/>
              </a:rPr>
              <a:t>বাড়িতে সম্পন্ন করো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3232" y="566928"/>
            <a:ext cx="292608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>
                <a:solidFill>
                  <a:srgbClr val="749177"/>
                </a:solidFill>
                <a:latin typeface="Noto Sans Bengali"/>
              </a:rPr>
              <a:t>বাড়ির কাজ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417320"/>
            <a:ext cx="7543800" cy="4800600"/>
          </a:xfrm>
          <a:prstGeom prst="rect">
            <a:avLst/>
          </a:prstGeom>
          <a:noFill/>
        </p:spPr>
        <p:txBody>
          <a:bodyPr wrap="square" lIns="73152" tIns="27432" rIns="45720" bIns="27432">
            <a:spAutoFit/>
          </a:bodyPr>
          <a:lstStyle/>
          <a:p>
            <a:pPr>
              <a:lnSpc>
                <a:spcPct val="108000"/>
              </a:lnSpc>
              <a:spcAft>
                <a:spcPts val="1000"/>
              </a:spcAft>
            </a:pPr>
            <a:r>
              <a:rPr sz="1800">
                <a:solidFill>
                  <a:srgbClr val="263028"/>
                </a:solidFill>
                <a:latin typeface="Noto Sans Bengali"/>
              </a:rPr>
              <a:t>• নিজের বাসা/বিদ্যালয়ের একটি কম্পিউটারের রক্ষণাবেক্ষণ পর্যবেক্ষণ করো।</a:t>
            </a:r>
          </a:p>
          <a:p>
            <a:pPr>
              <a:lnSpc>
                <a:spcPct val="108000"/>
              </a:lnSpc>
              <a:spcAft>
                <a:spcPts val="1000"/>
              </a:spcAft>
            </a:pPr>
            <a:r>
              <a:rPr sz="1800">
                <a:solidFill>
                  <a:srgbClr val="263028"/>
                </a:solidFill>
                <a:latin typeface="Noto Sans Bengali"/>
              </a:rPr>
              <a:t>• কোন ৫টি কাজ নিয়মিত করা হয় এবং কোন ২টি কাজ করা হয় না—তা লিখে আনো।</a:t>
            </a:r>
          </a:p>
          <a:p>
            <a:pPr>
              <a:lnSpc>
                <a:spcPct val="108000"/>
              </a:lnSpc>
              <a:spcAft>
                <a:spcPts val="1000"/>
              </a:spcAft>
            </a:pPr>
            <a:r>
              <a:rPr sz="1800">
                <a:solidFill>
                  <a:srgbClr val="263028"/>
                </a:solidFill>
                <a:latin typeface="Noto Sans Bengali"/>
              </a:rPr>
              <a:t>• পরবর্তী ক্লাসে নিজের পর্যবেক্ষণ থেকে একটি উন্নয়ন-পরামর্শ উপস্থাপন করবে।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01000" y="6291072"/>
            <a:ext cx="50292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spcAft>
                <a:spcPts val="0"/>
              </a:spcAft>
            </a:pPr>
            <a:r>
              <a:rPr sz="1000" b="0">
                <a:solidFill>
                  <a:srgbClr val="749177"/>
                </a:solidFill>
                <a:latin typeface="Noto Sans Bengali"/>
              </a:rPr>
              <a:t>10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shot 2026-09-23 1108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4885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617720" y="91440"/>
            <a:ext cx="338328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2200" b="1">
                <a:solidFill>
                  <a:srgbClr val="436749"/>
                </a:solidFill>
                <a:latin typeface="Noto Sans Bengali"/>
              </a:rPr>
              <a:t>ধন্যবাদ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3232" y="566928"/>
            <a:ext cx="292608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>
                <a:solidFill>
                  <a:srgbClr val="749177"/>
                </a:solidFill>
                <a:latin typeface="Noto Sans Bengali"/>
              </a:rPr>
              <a:t>ধন্যবাদ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71600" y="1874519"/>
            <a:ext cx="6400800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3000" b="1">
                <a:solidFill>
                  <a:srgbClr val="436749"/>
                </a:solidFill>
                <a:latin typeface="Noto Sans Bengali"/>
              </a:rPr>
              <a:t>নিরাপদভাবে কম্পিউটার ব্যবহার করি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63040" y="2880360"/>
            <a:ext cx="6217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2100" b="0">
                <a:solidFill>
                  <a:srgbClr val="263028"/>
                </a:solidFill>
                <a:latin typeface="Noto Sans Bengali"/>
              </a:rPr>
              <a:t>নিয়মিত রক্ষণাবেক্ষণ করি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63040" y="3520440"/>
            <a:ext cx="6217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2100" b="0">
                <a:solidFill>
                  <a:srgbClr val="263028"/>
                </a:solidFill>
                <a:latin typeface="Noto Sans Bengali"/>
              </a:rPr>
              <a:t>প্রযুক্তিকে দায়িত্বশীলভাবে কাজে লাগাই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28800" y="4629539"/>
            <a:ext cx="5486400" cy="70788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4000" b="0" dirty="0" err="1">
                <a:solidFill>
                  <a:srgbClr val="C00000"/>
                </a:solidFill>
                <a:latin typeface="Noto Sans Bengali"/>
              </a:rPr>
              <a:t>শু</a:t>
            </a:r>
            <a:r>
              <a:rPr sz="4000" b="0" dirty="0" err="1">
                <a:solidFill>
                  <a:srgbClr val="92D050"/>
                </a:solidFill>
                <a:latin typeface="Noto Sans Bengali"/>
              </a:rPr>
              <a:t>ভ</a:t>
            </a:r>
            <a:r>
              <a:rPr sz="4000" b="0" dirty="0" err="1">
                <a:solidFill>
                  <a:srgbClr val="00B0F0"/>
                </a:solidFill>
                <a:latin typeface="Noto Sans Bengali"/>
              </a:rPr>
              <a:t>কা</a:t>
            </a:r>
            <a:r>
              <a:rPr sz="4000" b="0" dirty="0" err="1">
                <a:solidFill>
                  <a:srgbClr val="FF0000"/>
                </a:solidFill>
                <a:latin typeface="Noto Sans Bengali"/>
              </a:rPr>
              <a:t>ম</a:t>
            </a:r>
            <a:r>
              <a:rPr sz="4000" b="0" dirty="0" err="1">
                <a:solidFill>
                  <a:srgbClr val="7030A0"/>
                </a:solidFill>
                <a:latin typeface="Noto Sans Bengali"/>
              </a:rPr>
              <a:t>না</a:t>
            </a:r>
            <a:endParaRPr sz="4000" b="0" dirty="0">
              <a:solidFill>
                <a:srgbClr val="7030A0"/>
              </a:solidFill>
              <a:latin typeface="Noto Sans Bengali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001000" y="6291072"/>
            <a:ext cx="50292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spcAft>
                <a:spcPts val="0"/>
              </a:spcAft>
            </a:pPr>
            <a:r>
              <a:rPr sz="1000" b="0">
                <a:solidFill>
                  <a:srgbClr val="749177"/>
                </a:solidFill>
                <a:latin typeface="Noto Sans Bengali"/>
              </a:rPr>
              <a:t>11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539</Words>
  <Application>Microsoft Office PowerPoint</Application>
  <PresentationFormat>Custom</PresentationFormat>
  <Paragraphs>89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কম্পিউটার রক্ষণাবেক্ষণ</dc:title>
  <dc:subject>শিক্ষামূলক PowerPoint প্রেজেন্টেশন</dc:subject>
  <dc:creator>OpenAI</dc:creator>
  <cp:keywords/>
  <dc:description>generated using python-pptx</dc:description>
  <cp:lastModifiedBy>Maa Computer</cp:lastModifiedBy>
  <cp:revision>7</cp:revision>
  <dcterms:created xsi:type="dcterms:W3CDTF">2013-01-27T09:14:16Z</dcterms:created>
  <dcterms:modified xsi:type="dcterms:W3CDTF">2026-10-05T05:45:45Z</dcterms:modified>
  <cp:category/>
</cp:coreProperties>
</file>