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0"/>
  </p:notesMasterIdLst>
  <p:sldIdLst>
    <p:sldId id="283" r:id="rId2"/>
    <p:sldId id="274" r:id="rId3"/>
    <p:sldId id="281" r:id="rId4"/>
    <p:sldId id="278" r:id="rId5"/>
    <p:sldId id="279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2" r:id="rId14"/>
    <p:sldId id="270" r:id="rId15"/>
    <p:sldId id="271" r:id="rId16"/>
    <p:sldId id="269" r:id="rId17"/>
    <p:sldId id="28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CC3300"/>
    <a:srgbClr val="FF66FF"/>
    <a:srgbClr val="66FF66"/>
    <a:srgbClr val="FF6600"/>
    <a:srgbClr val="660066"/>
    <a:srgbClr val="FFFFCC"/>
    <a:srgbClr val="FF0066"/>
    <a:srgbClr val="F6F4F5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077" autoAdjust="0"/>
  </p:normalViewPr>
  <p:slideViewPr>
    <p:cSldViewPr>
      <p:cViewPr varScale="1">
        <p:scale>
          <a:sx n="78" d="100"/>
          <a:sy n="78" d="100"/>
        </p:scale>
        <p:origin x="1594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C3F085-55B9-43A7-BE03-158AB213E9EA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2485DB-0569-4290-87A1-159CD548EE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3446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পাঠ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শিরোনাম</a:t>
            </a:r>
            <a:r>
              <a:rPr lang="en-US" baseline="0" dirty="0" smtClean="0"/>
              <a:t>  </a:t>
            </a:r>
            <a:r>
              <a:rPr lang="en-US" baseline="0" dirty="0" err="1" smtClean="0"/>
              <a:t>বের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করার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জন্য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শিক্ষক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বিভিন্ন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প্রশ্ন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বের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করবে</a:t>
            </a:r>
            <a:r>
              <a:rPr lang="en-US" baseline="0" dirty="0" smtClean="0"/>
              <a:t> 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2485DB-0569-4290-87A1-159CD548EE0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6770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2485DB-0569-4290-87A1-159CD548EE0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233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818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182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662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783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364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20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235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032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669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965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939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938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samim071180@gmail.com" TargetMode="Externa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843" y="1828800"/>
            <a:ext cx="5334314" cy="4803775"/>
          </a:xfrm>
        </p:spPr>
      </p:pic>
    </p:spTree>
    <p:extLst>
      <p:ext uri="{BB962C8B-B14F-4D97-AF65-F5344CB8AC3E}">
        <p14:creationId xmlns:p14="http://schemas.microsoft.com/office/powerpoint/2010/main" val="2584960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1143000"/>
            <a:ext cx="8915400" cy="704808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7200" b="1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শামীম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হোসেন</a:t>
            </a:r>
            <a:endParaRPr lang="en-US" sz="4000" b="1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শিক্ষক</a:t>
            </a:r>
            <a:endParaRPr lang="en-US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.এসসি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(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বি.এড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,এম.এড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endParaRPr lang="bn-IN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মোলামগাড়ী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হাট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দ্বি-মূখী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উচ্চ </a:t>
            </a:r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</a:p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কালাই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জয়পুরহাট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নং-০১৭১৭৫৬৬৩৯০</a:t>
            </a:r>
          </a:p>
          <a:p>
            <a:pPr algn="ctr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Email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:  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  <a:hlinkClick r:id="rId2"/>
              </a:rPr>
              <a:t>samim</a:t>
            </a:r>
            <a:r>
              <a:rPr lang="en-US" sz="4000" dirty="0" smtClean="0">
                <a:cs typeface="NikoshBAN" panose="02000000000000000000" pitchFamily="2" charset="0"/>
                <a:hlinkClick r:id="rId2"/>
              </a:rPr>
              <a:t>071180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  <a:hlinkClick r:id="rId2"/>
              </a:rPr>
              <a:t>@gmail.com</a:t>
            </a:r>
            <a:endParaRPr lang="en-US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bn-IN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1204048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85800" y="990600"/>
            <a:ext cx="4800600" cy="4495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40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40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নবম</a:t>
            </a:r>
            <a:r>
              <a:rPr lang="en-US" sz="40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lvl="0"/>
            <a:r>
              <a:rPr lang="en-US" sz="40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40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গণিত</a:t>
            </a:r>
            <a:endParaRPr lang="en-US" sz="4000" dirty="0" smtClean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pPr lvl="0"/>
            <a:r>
              <a:rPr lang="en-US" sz="40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US" sz="40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সপ্তম</a:t>
            </a:r>
            <a:endParaRPr lang="en-US" sz="4000" dirty="0" smtClean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pPr lvl="0"/>
            <a:r>
              <a:rPr lang="en-US" sz="40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পাঠঃ</a:t>
            </a:r>
            <a:r>
              <a:rPr lang="en-US" sz="40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ব্যবহারিক</a:t>
            </a:r>
            <a:r>
              <a:rPr lang="en-US" sz="40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জ্যামিতি</a:t>
            </a:r>
            <a:r>
              <a:rPr lang="en-US" sz="40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lvl="0"/>
            <a:r>
              <a:rPr lang="en-US" sz="40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40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6০ </a:t>
            </a:r>
            <a:r>
              <a:rPr lang="en-US" sz="40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মিনিট</a:t>
            </a:r>
            <a:endParaRPr lang="en-US" sz="4000" dirty="0" smtClean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pPr lvl="0"/>
            <a:r>
              <a:rPr lang="en-US" sz="40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তারিখঃ</a:t>
            </a:r>
            <a:r>
              <a:rPr lang="en-US" sz="40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04/০9/২০২6ইং </a:t>
            </a:r>
            <a:endParaRPr lang="bn-IN" sz="4000" dirty="0" smtClean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712" y="990600"/>
            <a:ext cx="3425687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009175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sosceles Triangle 3"/>
          <p:cNvSpPr/>
          <p:nvPr/>
        </p:nvSpPr>
        <p:spPr>
          <a:xfrm>
            <a:off x="1600199" y="2133600"/>
            <a:ext cx="3810000" cy="3219450"/>
          </a:xfrm>
          <a:custGeom>
            <a:avLst/>
            <a:gdLst>
              <a:gd name="connsiteX0" fmla="*/ 0 w 3810000"/>
              <a:gd name="connsiteY0" fmla="*/ 3276600 h 3276600"/>
              <a:gd name="connsiteX1" fmla="*/ 1905000 w 3810000"/>
              <a:gd name="connsiteY1" fmla="*/ 0 h 3276600"/>
              <a:gd name="connsiteX2" fmla="*/ 3810000 w 3810000"/>
              <a:gd name="connsiteY2" fmla="*/ 3276600 h 3276600"/>
              <a:gd name="connsiteX3" fmla="*/ 0 w 3810000"/>
              <a:gd name="connsiteY3" fmla="*/ 3276600 h 3276600"/>
              <a:gd name="connsiteX0" fmla="*/ 0 w 3810000"/>
              <a:gd name="connsiteY0" fmla="*/ 3219450 h 3219450"/>
              <a:gd name="connsiteX1" fmla="*/ 4762 w 3810000"/>
              <a:gd name="connsiteY1" fmla="*/ 0 h 3219450"/>
              <a:gd name="connsiteX2" fmla="*/ 3810000 w 3810000"/>
              <a:gd name="connsiteY2" fmla="*/ 3219450 h 3219450"/>
              <a:gd name="connsiteX3" fmla="*/ 0 w 3810000"/>
              <a:gd name="connsiteY3" fmla="*/ 3219450 h 3219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10000" h="3219450">
                <a:moveTo>
                  <a:pt x="0" y="3219450"/>
                </a:moveTo>
                <a:cubicBezTo>
                  <a:pt x="1587" y="2146300"/>
                  <a:pt x="3175" y="1073150"/>
                  <a:pt x="4762" y="0"/>
                </a:cubicBezTo>
                <a:lnTo>
                  <a:pt x="3810000" y="3219450"/>
                </a:lnTo>
                <a:lnTo>
                  <a:pt x="0" y="3219450"/>
                </a:lnTo>
                <a:close/>
              </a:path>
            </a:pathLst>
          </a:custGeom>
          <a:ln w="38100"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Isosceles Triangle 4"/>
          <p:cNvSpPr/>
          <p:nvPr/>
        </p:nvSpPr>
        <p:spPr>
          <a:xfrm>
            <a:off x="4267200" y="533400"/>
            <a:ext cx="4557713" cy="3152775"/>
          </a:xfrm>
          <a:custGeom>
            <a:avLst/>
            <a:gdLst>
              <a:gd name="connsiteX0" fmla="*/ 0 w 2743200"/>
              <a:gd name="connsiteY0" fmla="*/ 3067050 h 3067050"/>
              <a:gd name="connsiteX1" fmla="*/ 1371600 w 2743200"/>
              <a:gd name="connsiteY1" fmla="*/ 0 h 3067050"/>
              <a:gd name="connsiteX2" fmla="*/ 2743200 w 2743200"/>
              <a:gd name="connsiteY2" fmla="*/ 3067050 h 3067050"/>
              <a:gd name="connsiteX3" fmla="*/ 0 w 2743200"/>
              <a:gd name="connsiteY3" fmla="*/ 3067050 h 3067050"/>
              <a:gd name="connsiteX0" fmla="*/ 1814513 w 4557713"/>
              <a:gd name="connsiteY0" fmla="*/ 3152775 h 3152775"/>
              <a:gd name="connsiteX1" fmla="*/ 0 w 4557713"/>
              <a:gd name="connsiteY1" fmla="*/ 0 h 3152775"/>
              <a:gd name="connsiteX2" fmla="*/ 4557713 w 4557713"/>
              <a:gd name="connsiteY2" fmla="*/ 3152775 h 3152775"/>
              <a:gd name="connsiteX3" fmla="*/ 1814513 w 4557713"/>
              <a:gd name="connsiteY3" fmla="*/ 3152775 h 3152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7713" h="3152775">
                <a:moveTo>
                  <a:pt x="1814513" y="3152775"/>
                </a:moveTo>
                <a:lnTo>
                  <a:pt x="0" y="0"/>
                </a:lnTo>
                <a:lnTo>
                  <a:pt x="4557713" y="3152775"/>
                </a:lnTo>
                <a:lnTo>
                  <a:pt x="1814513" y="3152775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NikhoshBAN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342896" y="3468433"/>
            <a:ext cx="1133475" cy="609600"/>
          </a:xfrm>
          <a:prstGeom prst="rightArrow">
            <a:avLst/>
          </a:prstGeom>
          <a:solidFill>
            <a:srgbClr val="FF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hoshBAN"/>
              </a:rPr>
              <a:t>লম্ব</a:t>
            </a:r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hoshBAN"/>
            </a:endParaRPr>
          </a:p>
        </p:txBody>
      </p:sp>
      <p:sp>
        <p:nvSpPr>
          <p:cNvPr id="8" name="Right Arrow 7"/>
          <p:cNvSpPr/>
          <p:nvPr/>
        </p:nvSpPr>
        <p:spPr>
          <a:xfrm rot="16200000">
            <a:off x="2810256" y="5507736"/>
            <a:ext cx="978408" cy="807719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hoshBAN"/>
              </a:rPr>
              <a:t>ভূমি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Arc 8"/>
          <p:cNvSpPr/>
          <p:nvPr/>
        </p:nvSpPr>
        <p:spPr>
          <a:xfrm>
            <a:off x="4724400" y="2707767"/>
            <a:ext cx="1981200" cy="2578608"/>
          </a:xfrm>
          <a:prstGeom prst="arc">
            <a:avLst>
              <a:gd name="adj1" fmla="val 14668400"/>
              <a:gd name="adj2" fmla="val 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ight Arrow 1"/>
          <p:cNvSpPr/>
          <p:nvPr/>
        </p:nvSpPr>
        <p:spPr>
          <a:xfrm flipH="1">
            <a:off x="3505197" y="3124200"/>
            <a:ext cx="1524001" cy="688466"/>
          </a:xfrm>
          <a:prstGeom prst="rightArrow">
            <a:avLst>
              <a:gd name="adj1" fmla="val 50000"/>
              <a:gd name="adj2" fmla="val 55896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hoshBAN"/>
              </a:rPr>
              <a:t>অতিভূজ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hoshB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80102" y="533400"/>
            <a:ext cx="3169920" cy="990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rgbClr val="CC3300"/>
                </a:solidFill>
              </a:rPr>
              <a:t>লক্ষ্য</a:t>
            </a:r>
            <a:r>
              <a:rPr lang="en-US" dirty="0" smtClean="0">
                <a:solidFill>
                  <a:srgbClr val="CC3300"/>
                </a:solidFill>
              </a:rPr>
              <a:t> </a:t>
            </a:r>
            <a:r>
              <a:rPr lang="en-US" dirty="0" err="1" smtClean="0">
                <a:solidFill>
                  <a:srgbClr val="CC3300"/>
                </a:solidFill>
              </a:rPr>
              <a:t>করি</a:t>
            </a:r>
            <a:r>
              <a:rPr lang="en-US" dirty="0" smtClean="0">
                <a:solidFill>
                  <a:srgbClr val="CC3300"/>
                </a:solidFill>
              </a:rPr>
              <a:t> </a:t>
            </a:r>
            <a:endParaRPr lang="en-US" dirty="0">
              <a:solidFill>
                <a:srgbClr val="CC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1798924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2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 animBg="1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3400" y="990600"/>
            <a:ext cx="75438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ত্রি</a:t>
            </a:r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ভু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জের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ভ</a:t>
            </a:r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ূ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মি,ভ</a:t>
            </a:r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ূ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মি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সংলগ্ন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কো</a:t>
            </a:r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ণ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অপর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দুই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বাহুর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সমষ্টি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ত্রিভ</a:t>
            </a:r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ু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জ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আঁকি</a:t>
            </a:r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4071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1000" y="1905000"/>
            <a:ext cx="8529646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hoshBAN"/>
              </a:rPr>
              <a:t>এই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hoshBAN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hoshBAN"/>
              </a:rPr>
              <a:t>পাঠ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hoshBAN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hoshBAN"/>
              </a:rPr>
              <a:t>শেষে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hoshBAN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hoshBAN"/>
              </a:rPr>
              <a:t>শিক্ষার্থীরা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hoshBAN"/>
              </a:rPr>
              <a:t> …</a:t>
            </a:r>
          </a:p>
          <a:p>
            <a:endParaRPr lang="en-US" sz="5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hoshBAN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hoshBAN"/>
              </a:rPr>
              <a:t>ত্রিভ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hoshBAN"/>
              </a:rPr>
              <a:t>ু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hoshBAN"/>
              </a:rPr>
              <a:t>জ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hoshBAN"/>
              </a:rPr>
              <a:t>কিভাবে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hoshBAN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hoshBAN"/>
              </a:rPr>
              <a:t>আঁকা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hoshBAN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hoshBAN"/>
              </a:rPr>
              <a:t>যাবে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hoshBAN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hoshBAN"/>
              </a:rPr>
              <a:t>তা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hoshBAN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hoshBAN"/>
              </a:rPr>
              <a:t>শিখতে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hoshBAN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hoshBAN"/>
              </a:rPr>
              <a:t>পারবে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hoshBAN"/>
              </a:rPr>
              <a:t>;</a:t>
            </a:r>
            <a:endParaRPr lang="bn-IN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hoshBAN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hoshBAN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hoshBAN"/>
              </a:rPr>
              <a:t>ত্রিভ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hoshBAN"/>
              </a:rPr>
              <a:t>ু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hoshBAN"/>
              </a:rPr>
              <a:t>জটিকে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hoshBAN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hoshBAN"/>
              </a:rPr>
              <a:t>প্রমাণ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hoshBAN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hoshBAN"/>
              </a:rPr>
              <a:t>করতে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hoshBAN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hoshBAN"/>
              </a:rPr>
              <a:t>পারবে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hoshBAN"/>
              </a:rPr>
              <a:t>।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00263" y="228600"/>
            <a:ext cx="428354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শিখনফল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533400" y="3307159"/>
            <a:ext cx="7467600" cy="3093641"/>
          </a:xfrm>
        </p:spPr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</a:t>
            </a:r>
          </a:p>
          <a:p>
            <a:pPr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s</a:t>
            </a:r>
          </a:p>
          <a:p>
            <a:pPr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		   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          x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1102519" y="4341812"/>
            <a:ext cx="1752600" cy="1588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102519" y="4853979"/>
            <a:ext cx="2743200" cy="158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4518724" y="4038600"/>
            <a:ext cx="2286000" cy="2514600"/>
            <a:chOff x="3805238" y="3276600"/>
            <a:chExt cx="2286000" cy="2514600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3805238" y="5103812"/>
              <a:ext cx="2286000" cy="1588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V="1">
              <a:off x="3805238" y="3276600"/>
              <a:ext cx="2133600" cy="18288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4" name="Arc 23"/>
            <p:cNvSpPr/>
            <p:nvPr/>
          </p:nvSpPr>
          <p:spPr>
            <a:xfrm>
              <a:off x="4414837" y="4495800"/>
              <a:ext cx="228600" cy="1295400"/>
            </a:xfrm>
            <a:prstGeom prst="arc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457200" y="838200"/>
            <a:ext cx="8229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মনেকরি</a:t>
            </a:r>
            <a:r>
              <a:rPr lang="bn-IN" sz="4400" dirty="0" smtClean="0">
                <a:latin typeface="NikoshBAN" pitchFamily="2" charset="0"/>
                <a:cs typeface="NikoshBAN" pitchFamily="2" charset="0"/>
              </a:rPr>
              <a:t>,</a:t>
            </a:r>
            <a:r>
              <a:rPr lang="en-US" sz="3600" dirty="0" smtClean="0"/>
              <a:t> </a:t>
            </a:r>
            <a:r>
              <a:rPr lang="en-US" sz="3600" dirty="0" err="1" smtClean="0"/>
              <a:t>কোন</a:t>
            </a:r>
            <a:r>
              <a:rPr lang="en-US" sz="3600" dirty="0" smtClean="0"/>
              <a:t> </a:t>
            </a:r>
            <a:r>
              <a:rPr lang="en-US" sz="3600" dirty="0" err="1" smtClean="0"/>
              <a:t>ত্রিভ</a:t>
            </a:r>
            <a:r>
              <a:rPr lang="bn-IN" sz="3600" dirty="0" smtClean="0"/>
              <a:t>ু</a:t>
            </a:r>
            <a:r>
              <a:rPr lang="en-US" sz="3600" dirty="0" err="1" smtClean="0"/>
              <a:t>জের</a:t>
            </a:r>
            <a:r>
              <a:rPr lang="en-US" sz="3600" dirty="0" smtClean="0"/>
              <a:t> </a:t>
            </a:r>
            <a:r>
              <a:rPr lang="en-US" sz="3600" dirty="0" err="1" smtClean="0"/>
              <a:t>ভূমি</a:t>
            </a:r>
            <a:r>
              <a:rPr lang="en-US" sz="3600" dirty="0" smtClean="0"/>
              <a:t> </a:t>
            </a:r>
            <a:r>
              <a:rPr lang="en-US" sz="4400" dirty="0" smtClean="0"/>
              <a:t>a</a:t>
            </a:r>
            <a:r>
              <a:rPr lang="en-US" sz="3600" dirty="0" smtClean="0"/>
              <a:t> </a:t>
            </a:r>
            <a:r>
              <a:rPr lang="en-US" sz="3600" dirty="0" err="1" smtClean="0"/>
              <a:t>ভূমি</a:t>
            </a:r>
            <a:r>
              <a:rPr lang="en-US" sz="3600" dirty="0" smtClean="0"/>
              <a:t> </a:t>
            </a:r>
            <a:r>
              <a:rPr lang="en-US" sz="3600" dirty="0" err="1" smtClean="0"/>
              <a:t>সংলগ্ন</a:t>
            </a:r>
            <a:r>
              <a:rPr lang="en-US" sz="3600" dirty="0" smtClean="0"/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400" dirty="0" smtClean="0"/>
              <a:t> </a:t>
            </a:r>
            <a:r>
              <a:rPr lang="en-US" sz="3600" dirty="0" err="1" smtClean="0"/>
              <a:t>কো</a:t>
            </a:r>
            <a:r>
              <a:rPr lang="bn-IN" sz="3600" dirty="0" smtClean="0"/>
              <a:t>ণ</a:t>
            </a:r>
            <a:r>
              <a:rPr lang="en-US" sz="3600" dirty="0" smtClean="0"/>
              <a:t> </a:t>
            </a:r>
            <a:r>
              <a:rPr lang="en-US" sz="4400" dirty="0" smtClean="0"/>
              <a:t>x </a:t>
            </a:r>
            <a:r>
              <a:rPr lang="en-US" sz="3600" dirty="0" smtClean="0"/>
              <a:t>ও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অপর</a:t>
            </a:r>
            <a:r>
              <a:rPr lang="en-US" sz="4800" dirty="0" smtClean="0"/>
              <a:t> </a:t>
            </a:r>
            <a:r>
              <a:rPr lang="en-US" sz="3600" dirty="0" err="1" smtClean="0"/>
              <a:t>বাহুর</a:t>
            </a:r>
            <a:r>
              <a:rPr lang="en-US" sz="3600" dirty="0" smtClean="0"/>
              <a:t> </a:t>
            </a:r>
            <a:r>
              <a:rPr lang="en-US" sz="3600" dirty="0" err="1" smtClean="0"/>
              <a:t>সমষ্টি</a:t>
            </a:r>
            <a:r>
              <a:rPr lang="en-US" sz="3600" dirty="0" smtClean="0"/>
              <a:t> </a:t>
            </a:r>
            <a:r>
              <a:rPr lang="en-US" sz="4400" dirty="0" smtClean="0"/>
              <a:t>s </a:t>
            </a:r>
            <a:r>
              <a:rPr lang="en-US" sz="3600" dirty="0" err="1" smtClean="0"/>
              <a:t>দেওয়া</a:t>
            </a:r>
            <a:r>
              <a:rPr lang="en-US" sz="3600" dirty="0" smtClean="0"/>
              <a:t> </a:t>
            </a:r>
            <a:r>
              <a:rPr lang="en-US" sz="3600" dirty="0" err="1" smtClean="0"/>
              <a:t>আছে</a:t>
            </a:r>
            <a:r>
              <a:rPr lang="en-US" sz="3600" dirty="0" smtClean="0"/>
              <a:t>। </a:t>
            </a:r>
            <a:r>
              <a:rPr lang="en-US" sz="3600" dirty="0" err="1" smtClean="0"/>
              <a:t>ত্রিভুজটি</a:t>
            </a:r>
            <a:r>
              <a:rPr lang="en-US" sz="3600" dirty="0" smtClean="0"/>
              <a:t> </a:t>
            </a:r>
            <a:r>
              <a:rPr lang="en-US" sz="3600" dirty="0" err="1" smtClean="0"/>
              <a:t>আঁকতে</a:t>
            </a:r>
            <a:r>
              <a:rPr lang="en-US" sz="3600" dirty="0" smtClean="0"/>
              <a:t> </a:t>
            </a:r>
            <a:r>
              <a:rPr lang="en-US" sz="3600" dirty="0" err="1" smtClean="0"/>
              <a:t>হবে</a:t>
            </a:r>
            <a:r>
              <a:rPr lang="en-US" sz="3600" dirty="0" smtClean="0"/>
              <a:t>।</a:t>
            </a:r>
            <a:endParaRPr lang="en-US" sz="3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148840"/>
            <a:ext cx="8229600" cy="47091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F</a:t>
            </a:r>
          </a:p>
          <a:p>
            <a:pPr>
              <a:buNone/>
            </a:pPr>
            <a:endParaRPr lang="en-US" sz="3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a</a:t>
            </a:r>
          </a:p>
          <a:p>
            <a:pPr>
              <a:buNone/>
            </a:pPr>
            <a:r>
              <a:rPr lang="en-US" sz="4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en-US" sz="3600" dirty="0" smtClean="0">
              <a:latin typeface="SutonnyMJ" pitchFamily="2" charset="0"/>
              <a:cs typeface="SutonnyMJ" pitchFamily="2" charset="0"/>
            </a:endParaRPr>
          </a:p>
          <a:p>
            <a:pPr>
              <a:buNone/>
            </a:pPr>
            <a:endParaRPr lang="en-US" sz="2000" dirty="0" smtClean="0">
              <a:latin typeface="SutonnyMJ" pitchFamily="2" charset="0"/>
              <a:cs typeface="SutonnyMJ" pitchFamily="2" charset="0"/>
            </a:endParaRPr>
          </a:p>
          <a:p>
            <a:pPr>
              <a:buNone/>
            </a:pPr>
            <a:endParaRPr lang="en-US" sz="2000" dirty="0" smtClean="0">
              <a:latin typeface="SutonnyMJ" pitchFamily="2" charset="0"/>
              <a:cs typeface="SutonnyMJ" pitchFamily="2" charset="0"/>
            </a:endParaRPr>
          </a:p>
          <a:p>
            <a:pPr>
              <a:buNone/>
            </a:pPr>
            <a:endParaRPr lang="en-US" sz="2000" dirty="0" smtClean="0">
              <a:latin typeface="SutonnyMJ" pitchFamily="2" charset="0"/>
              <a:cs typeface="SutonnyMJ" pitchFamily="2" charset="0"/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		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                         C                                                 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E       </a:t>
            </a:r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                E</a:t>
            </a:r>
            <a:endParaRPr lang="en-US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600200" y="3352800"/>
            <a:ext cx="17526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5400000">
            <a:off x="3238500" y="5600700"/>
            <a:ext cx="2286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5400000" flipH="1" flipV="1">
            <a:off x="1295400" y="2438400"/>
            <a:ext cx="3505200" cy="28956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" name="Arc 16"/>
          <p:cNvSpPr/>
          <p:nvPr/>
        </p:nvSpPr>
        <p:spPr>
          <a:xfrm>
            <a:off x="4037806" y="2590800"/>
            <a:ext cx="1600994" cy="1295400"/>
          </a:xfrm>
          <a:prstGeom prst="arc">
            <a:avLst>
              <a:gd name="adj1" fmla="val 15408232"/>
              <a:gd name="adj2" fmla="val 3110562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1600200" y="5620941"/>
            <a:ext cx="4572000" cy="1944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409575" y="382311"/>
            <a:ext cx="83819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/>
              <a:t>যে</a:t>
            </a:r>
            <a:r>
              <a:rPr lang="en-US" sz="3200" dirty="0" smtClean="0"/>
              <a:t> </a:t>
            </a:r>
            <a:r>
              <a:rPr lang="en-US" sz="3200" dirty="0" err="1" smtClean="0"/>
              <a:t>কোন</a:t>
            </a:r>
            <a:r>
              <a:rPr lang="en-US" sz="3200" dirty="0" smtClean="0"/>
              <a:t> </a:t>
            </a:r>
            <a:r>
              <a:rPr lang="en-US" sz="3200" dirty="0" err="1" smtClean="0"/>
              <a:t>একটি</a:t>
            </a:r>
            <a:r>
              <a:rPr lang="en-US" sz="3200" dirty="0" smtClean="0"/>
              <a:t> </a:t>
            </a:r>
            <a:r>
              <a:rPr lang="en-US" sz="3200" dirty="0" err="1" smtClean="0"/>
              <a:t>রশ্মি</a:t>
            </a:r>
            <a:r>
              <a:rPr lang="en-US" sz="3200" dirty="0" smtClean="0"/>
              <a:t> BE </a:t>
            </a:r>
            <a:r>
              <a:rPr lang="en-US" sz="3200" dirty="0" err="1" smtClean="0"/>
              <a:t>থেকে</a:t>
            </a:r>
            <a:r>
              <a:rPr lang="en-US" sz="3200" dirty="0" smtClean="0"/>
              <a:t> </a:t>
            </a:r>
            <a:r>
              <a:rPr lang="en-US" sz="3200" dirty="0" err="1" smtClean="0"/>
              <a:t>ভূমি</a:t>
            </a:r>
            <a:r>
              <a:rPr lang="en-US" sz="3200" dirty="0" smtClean="0"/>
              <a:t> a </a:t>
            </a:r>
            <a:r>
              <a:rPr lang="en-US" sz="3200" dirty="0" err="1" smtClean="0"/>
              <a:t>এর</a:t>
            </a:r>
            <a:r>
              <a:rPr lang="en-US" sz="3200" dirty="0" smtClean="0"/>
              <a:t> </a:t>
            </a:r>
            <a:r>
              <a:rPr lang="en-US" sz="3200" dirty="0" err="1" smtClean="0"/>
              <a:t>সমান</a:t>
            </a:r>
            <a:r>
              <a:rPr lang="en-US" sz="3200" dirty="0" smtClean="0"/>
              <a:t> </a:t>
            </a:r>
            <a:r>
              <a:rPr lang="en-US" sz="3200" dirty="0" err="1" smtClean="0"/>
              <a:t>করে</a:t>
            </a:r>
            <a:r>
              <a:rPr lang="en-US" sz="3200" dirty="0" smtClean="0"/>
              <a:t> BC </a:t>
            </a:r>
            <a:r>
              <a:rPr lang="en-US" sz="3200" dirty="0" err="1" smtClean="0"/>
              <a:t>রেখাংশ</a:t>
            </a:r>
            <a:r>
              <a:rPr lang="en-US" sz="3200" dirty="0" smtClean="0"/>
              <a:t> </a:t>
            </a:r>
            <a:r>
              <a:rPr lang="en-US" sz="3200" dirty="0" err="1" smtClean="0"/>
              <a:t>কেটে</a:t>
            </a:r>
            <a:r>
              <a:rPr lang="en-US" sz="3200" dirty="0" smtClean="0"/>
              <a:t> </a:t>
            </a:r>
            <a:r>
              <a:rPr lang="en-US" sz="3200" dirty="0" err="1" smtClean="0"/>
              <a:t>নিই</a:t>
            </a:r>
            <a:r>
              <a:rPr lang="en-US" sz="3200" dirty="0" smtClean="0"/>
              <a:t>। </a:t>
            </a:r>
            <a:r>
              <a:rPr lang="en-US" sz="3200" dirty="0"/>
              <a:t>BC </a:t>
            </a:r>
            <a:r>
              <a:rPr lang="en-US" sz="3200" dirty="0" err="1" smtClean="0"/>
              <a:t>রেখাংশের</a:t>
            </a:r>
            <a:r>
              <a:rPr lang="en-US" sz="3200" dirty="0" smtClean="0"/>
              <a:t> B </a:t>
            </a:r>
            <a:r>
              <a:rPr lang="en-US" sz="3200" dirty="0" err="1" smtClean="0"/>
              <a:t>বিন্দুতে</a:t>
            </a:r>
            <a:r>
              <a:rPr lang="en-US" sz="3200" dirty="0" smtClean="0"/>
              <a:t> X </a:t>
            </a:r>
            <a:r>
              <a:rPr lang="en-US" sz="3200" dirty="0" err="1" smtClean="0"/>
              <a:t>এর</a:t>
            </a:r>
            <a:r>
              <a:rPr lang="en-US" sz="3200" dirty="0" smtClean="0"/>
              <a:t> </a:t>
            </a:r>
            <a:r>
              <a:rPr lang="en-US" sz="3200" dirty="0" err="1" smtClean="0"/>
              <a:t>সমান</a:t>
            </a:r>
            <a:r>
              <a:rPr lang="en-US" sz="3200" dirty="0" smtClean="0"/>
              <a:t> </a:t>
            </a:r>
            <a:r>
              <a:rPr lang="en-US" sz="3200" dirty="0" err="1" smtClean="0"/>
              <a:t>করে</a:t>
            </a:r>
            <a:r>
              <a:rPr lang="en-US" sz="3200" dirty="0" smtClean="0"/>
              <a:t> CBF </a:t>
            </a:r>
            <a:r>
              <a:rPr lang="en-US" sz="3200" dirty="0" err="1" smtClean="0">
                <a:latin typeface="NikhoshBAN"/>
              </a:rPr>
              <a:t>কোণ</a:t>
            </a:r>
            <a:r>
              <a:rPr lang="en-US" sz="3200" dirty="0" smtClean="0">
                <a:latin typeface="NikhoshBAN"/>
              </a:rPr>
              <a:t> </a:t>
            </a:r>
            <a:r>
              <a:rPr lang="en-US" sz="3200" dirty="0" err="1" smtClean="0">
                <a:latin typeface="NikhoshBAN"/>
              </a:rPr>
              <a:t>আঁকি</a:t>
            </a:r>
            <a:r>
              <a:rPr lang="en-US" sz="3200" dirty="0">
                <a:latin typeface="NikhoshBAN"/>
              </a:rPr>
              <a:t>।</a:t>
            </a:r>
            <a:endParaRPr lang="en-US" sz="3200" dirty="0"/>
          </a:p>
        </p:txBody>
      </p:sp>
      <p:sp>
        <p:nvSpPr>
          <p:cNvPr id="6" name="Rectangle 5"/>
          <p:cNvSpPr/>
          <p:nvPr/>
        </p:nvSpPr>
        <p:spPr>
          <a:xfrm>
            <a:off x="990600" y="5487194"/>
            <a:ext cx="381000" cy="4564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19981E-6 L 0.00417 0.33302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" y="166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566 0.00555 L -0.34566 0.29995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147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7" grpId="0" animBg="1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876800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									    </a:t>
            </a:r>
            <a:r>
              <a:rPr lang="en-US" dirty="0" smtClean="0"/>
              <a:t> F</a:t>
            </a:r>
          </a:p>
          <a:p>
            <a:pPr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						 </a:t>
            </a:r>
          </a:p>
          <a:p>
            <a:pPr>
              <a:buNone/>
            </a:pP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                                                                            </a:t>
            </a:r>
            <a:r>
              <a:rPr lang="en-US" dirty="0" smtClean="0"/>
              <a:t> D</a:t>
            </a:r>
          </a:p>
          <a:p>
            <a:pPr>
              <a:buNone/>
            </a:pPr>
            <a:r>
              <a:rPr lang="en-US" dirty="0" smtClean="0"/>
              <a:t>           s</a:t>
            </a:r>
          </a:p>
          <a:p>
            <a:pPr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                          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				</a:t>
            </a:r>
          </a:p>
          <a:p>
            <a:pPr>
              <a:buNone/>
            </a:pPr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n-US" dirty="0" smtClean="0">
                <a:solidFill>
                  <a:schemeClr val="bg1"/>
                </a:solidFill>
              </a:rPr>
              <a:t>				  </a:t>
            </a:r>
            <a:r>
              <a:rPr lang="en-US" dirty="0" smtClean="0"/>
              <a:t> B                                C </a:t>
            </a:r>
            <a:r>
              <a:rPr lang="en-US" dirty="0" smtClean="0">
                <a:solidFill>
                  <a:schemeClr val="bg1"/>
                </a:solidFill>
              </a:rPr>
              <a:t>                                       </a:t>
            </a:r>
            <a:r>
              <a:rPr lang="en-US" dirty="0" smtClean="0"/>
              <a:t>E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3657600" y="5486400"/>
            <a:ext cx="45720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5400000">
            <a:off x="5601494" y="5599906"/>
            <a:ext cx="227806" cy="79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371600" y="1066800"/>
            <a:ext cx="1752600" cy="2209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16200000" flipH="1">
            <a:off x="5334000" y="3276600"/>
            <a:ext cx="228600" cy="2286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3657600" y="1982788"/>
            <a:ext cx="2819400" cy="35052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" name="Arc 12"/>
          <p:cNvSpPr/>
          <p:nvPr/>
        </p:nvSpPr>
        <p:spPr>
          <a:xfrm rot="620302">
            <a:off x="3504876" y="4804173"/>
            <a:ext cx="1030421" cy="1295400"/>
          </a:xfrm>
          <a:prstGeom prst="arc">
            <a:avLst>
              <a:gd name="adj1" fmla="val 15382636"/>
              <a:gd name="adj2" fmla="val 1608349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48564" y="329625"/>
            <a:ext cx="85892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NikhoshBAN"/>
              </a:rPr>
              <a:t>BE </a:t>
            </a:r>
            <a:r>
              <a:rPr lang="en-US" sz="3200" dirty="0" err="1" smtClean="0">
                <a:latin typeface="NikhoshBAN"/>
              </a:rPr>
              <a:t>রশ্মি</a:t>
            </a:r>
            <a:r>
              <a:rPr lang="en-US" sz="3200" dirty="0" smtClean="0">
                <a:latin typeface="NikhoshBAN"/>
              </a:rPr>
              <a:t> </a:t>
            </a:r>
            <a:r>
              <a:rPr lang="en-US" sz="3200" dirty="0" err="1" smtClean="0">
                <a:latin typeface="NikhoshBAN"/>
              </a:rPr>
              <a:t>থেকে</a:t>
            </a:r>
            <a:r>
              <a:rPr lang="en-US" sz="3200" dirty="0" smtClean="0">
                <a:latin typeface="NikhoshBAN"/>
              </a:rPr>
              <a:t> s </a:t>
            </a:r>
            <a:r>
              <a:rPr lang="en-US" sz="3200" dirty="0" err="1" smtClean="0">
                <a:latin typeface="NikhoshBAN"/>
              </a:rPr>
              <a:t>এর</a:t>
            </a:r>
            <a:r>
              <a:rPr lang="en-US" sz="3200" dirty="0" smtClean="0">
                <a:latin typeface="NikhoshBAN"/>
              </a:rPr>
              <a:t> </a:t>
            </a:r>
            <a:r>
              <a:rPr lang="en-US" sz="3200" dirty="0" err="1" smtClean="0">
                <a:latin typeface="NikhoshBAN"/>
              </a:rPr>
              <a:t>সমান</a:t>
            </a:r>
            <a:r>
              <a:rPr lang="en-US" sz="3200" dirty="0" smtClean="0">
                <a:latin typeface="NikhoshBAN"/>
              </a:rPr>
              <a:t> </a:t>
            </a:r>
            <a:r>
              <a:rPr lang="en-US" sz="3200" dirty="0" err="1" smtClean="0">
                <a:latin typeface="NikhoshBAN"/>
              </a:rPr>
              <a:t>করে</a:t>
            </a:r>
            <a:r>
              <a:rPr lang="en-US" sz="3200" dirty="0" smtClean="0">
                <a:latin typeface="NikhoshBAN"/>
              </a:rPr>
              <a:t> BD </a:t>
            </a:r>
            <a:r>
              <a:rPr lang="en-US" sz="3200" dirty="0" err="1" smtClean="0">
                <a:latin typeface="NikhoshBAN"/>
              </a:rPr>
              <a:t>অংশ</a:t>
            </a:r>
            <a:r>
              <a:rPr lang="en-US" sz="3200" dirty="0" smtClean="0">
                <a:latin typeface="NikhoshBAN"/>
              </a:rPr>
              <a:t> </a:t>
            </a:r>
            <a:r>
              <a:rPr lang="en-US" sz="3200" dirty="0" err="1" smtClean="0">
                <a:latin typeface="NikhoshBAN"/>
              </a:rPr>
              <a:t>কাটি</a:t>
            </a:r>
            <a:r>
              <a:rPr lang="en-US" sz="3200" dirty="0" smtClean="0">
                <a:latin typeface="NikhoshBAN"/>
              </a:rPr>
              <a:t>। </a:t>
            </a:r>
            <a:endParaRPr lang="en-US" sz="3200" dirty="0">
              <a:latin typeface="NikhoshB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5.55112E-17 L 0.25 0.3333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16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43000"/>
            <a:ext cx="7924800" cy="51054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							         </a:t>
            </a:r>
          </a:p>
          <a:p>
            <a:pPr>
              <a:buNone/>
            </a:pPr>
            <a:endParaRPr 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	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</a:t>
            </a:r>
          </a:p>
          <a:p>
            <a:pPr>
              <a:buNone/>
            </a:pPr>
            <a:endParaRPr lang="en-US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					</a:t>
            </a:r>
          </a:p>
          <a:p>
            <a:pPr>
              <a:buNone/>
            </a:pP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						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</a:t>
            </a:r>
          </a:p>
          <a:p>
            <a:pPr>
              <a:buNone/>
            </a:pPr>
            <a:endParaRPr lang="en-US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				   </a:t>
            </a:r>
          </a:p>
          <a:p>
            <a:pPr>
              <a:buNone/>
            </a:pP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			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</a:t>
            </a:r>
          </a:p>
          <a:p>
            <a:pPr>
              <a:buNone/>
            </a:pP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				  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			</a:t>
            </a:r>
          </a:p>
          <a:p>
            <a:pPr>
              <a:buNone/>
            </a:pP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			</a:t>
            </a:r>
          </a:p>
          <a:p>
            <a:pPr>
              <a:buNone/>
            </a:pP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			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          	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C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		  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3429000" y="5638800"/>
            <a:ext cx="47244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 flipH="1" flipV="1">
            <a:off x="3048000" y="2286000"/>
            <a:ext cx="3733800" cy="29718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>
            <a:off x="5334000" y="2971800"/>
            <a:ext cx="228600" cy="1524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5400000">
            <a:off x="5334397" y="5638403"/>
            <a:ext cx="304800" cy="79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7771606" y="3048000"/>
            <a:ext cx="794" cy="259159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rot="16200000" flipV="1">
            <a:off x="914400" y="1066800"/>
            <a:ext cx="1752600" cy="17526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04800" y="188893"/>
            <a:ext cx="86867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CওD</a:t>
            </a:r>
            <a:r>
              <a:rPr lang="en-US" sz="2800" dirty="0" smtClean="0"/>
              <a:t> </a:t>
            </a:r>
            <a:r>
              <a:rPr lang="en-US" sz="2800" dirty="0" err="1" smtClean="0"/>
              <a:t>যোগ</a:t>
            </a:r>
            <a:r>
              <a:rPr lang="en-US" sz="2800" dirty="0" smtClean="0"/>
              <a:t> </a:t>
            </a:r>
            <a:r>
              <a:rPr lang="en-US" sz="2800" dirty="0" err="1" smtClean="0"/>
              <a:t>করি।C</a:t>
            </a:r>
            <a:r>
              <a:rPr lang="en-US" sz="2800" dirty="0" smtClean="0"/>
              <a:t> </a:t>
            </a:r>
            <a:r>
              <a:rPr lang="en-US" sz="2800" dirty="0" err="1" smtClean="0"/>
              <a:t>বিন্দুতে</a:t>
            </a:r>
            <a:r>
              <a:rPr lang="en-US" sz="2800" dirty="0" smtClean="0"/>
              <a:t> DC </a:t>
            </a:r>
            <a:r>
              <a:rPr lang="en-US" sz="2800" dirty="0" err="1" smtClean="0"/>
              <a:t>রেখাংশের</a:t>
            </a:r>
            <a:r>
              <a:rPr lang="en-US" sz="2800" dirty="0" smtClean="0"/>
              <a:t> </a:t>
            </a:r>
            <a:r>
              <a:rPr lang="en-US" sz="2800" dirty="0" err="1" smtClean="0"/>
              <a:t>যে</a:t>
            </a:r>
            <a:r>
              <a:rPr lang="en-US" sz="2800" dirty="0" smtClean="0"/>
              <a:t> </a:t>
            </a:r>
            <a:r>
              <a:rPr lang="en-US" sz="2800" dirty="0" err="1" smtClean="0"/>
              <a:t>পাশে</a:t>
            </a:r>
            <a:r>
              <a:rPr lang="en-US" sz="2800" dirty="0" smtClean="0"/>
              <a:t> B </a:t>
            </a:r>
            <a:r>
              <a:rPr lang="en-US" sz="2800" dirty="0" err="1" smtClean="0"/>
              <a:t>বিন্দু</a:t>
            </a:r>
            <a:r>
              <a:rPr lang="en-US" sz="2800" dirty="0" smtClean="0"/>
              <a:t> </a:t>
            </a:r>
            <a:r>
              <a:rPr lang="en-US" sz="2800" dirty="0" err="1" smtClean="0"/>
              <a:t>আছে</a:t>
            </a:r>
            <a:r>
              <a:rPr lang="en-US" sz="2800" dirty="0" smtClean="0"/>
              <a:t> </a:t>
            </a:r>
            <a:r>
              <a:rPr lang="en-US" sz="2800" dirty="0" err="1" smtClean="0"/>
              <a:t>সেই</a:t>
            </a:r>
            <a:r>
              <a:rPr lang="en-US" sz="2800" dirty="0" smtClean="0"/>
              <a:t> </a:t>
            </a:r>
            <a:r>
              <a:rPr lang="en-US" sz="2800" dirty="0" err="1" smtClean="0"/>
              <a:t>পাশে</a:t>
            </a:r>
            <a:r>
              <a:rPr lang="en-US" sz="2800" dirty="0" smtClean="0"/>
              <a:t> BDC </a:t>
            </a:r>
            <a:r>
              <a:rPr lang="en-US" sz="2800" dirty="0" err="1" smtClean="0"/>
              <a:t>কোণের</a:t>
            </a:r>
            <a:r>
              <a:rPr lang="en-US" sz="2800" dirty="0" smtClean="0"/>
              <a:t> </a:t>
            </a:r>
            <a:r>
              <a:rPr lang="en-US" sz="2800" dirty="0" err="1" smtClean="0"/>
              <a:t>সমান</a:t>
            </a:r>
            <a:r>
              <a:rPr lang="en-US" sz="2800" dirty="0" smtClean="0"/>
              <a:t> DCG </a:t>
            </a:r>
            <a:r>
              <a:rPr lang="en-US" sz="2800" dirty="0" err="1" smtClean="0"/>
              <a:t>কোণ</a:t>
            </a:r>
            <a:r>
              <a:rPr lang="en-US" sz="2800" dirty="0" smtClean="0"/>
              <a:t> </a:t>
            </a:r>
            <a:r>
              <a:rPr lang="en-US" sz="2800" dirty="0" err="1" smtClean="0"/>
              <a:t>আঁকি</a:t>
            </a:r>
            <a:r>
              <a:rPr lang="en-US" sz="2800" dirty="0" smtClean="0"/>
              <a:t>।</a:t>
            </a:r>
            <a:endParaRPr lang="en-US" sz="2800" dirty="0"/>
          </a:p>
        </p:txBody>
      </p:sp>
      <p:sp>
        <p:nvSpPr>
          <p:cNvPr id="10" name="Arc 9"/>
          <p:cNvSpPr/>
          <p:nvPr/>
        </p:nvSpPr>
        <p:spPr>
          <a:xfrm rot="10582529">
            <a:off x="4365416" y="2998725"/>
            <a:ext cx="874713" cy="724214"/>
          </a:xfrm>
          <a:prstGeom prst="arc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c 10"/>
          <p:cNvSpPr/>
          <p:nvPr/>
        </p:nvSpPr>
        <p:spPr>
          <a:xfrm rot="17415689">
            <a:off x="5961270" y="3151125"/>
            <a:ext cx="874713" cy="724214"/>
          </a:xfrm>
          <a:prstGeom prst="arc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3.33333E-6 L -0.25 -3.33333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5 0.03215 L 0.08316 -0.0122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83" y="-22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632 0.05435 L -0.11632 0.3043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8.51064E-7 L 0.32083 0.4273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42" y="213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5257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					 		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</a:t>
            </a:r>
          </a:p>
          <a:p>
            <a:pPr>
              <a:buNone/>
            </a:pPr>
            <a:endParaRPr lang="en-US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					</a:t>
            </a:r>
          </a:p>
          <a:p>
            <a:pPr>
              <a:buNone/>
            </a:pP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				     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	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en-US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			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			     A	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>
              <a:buNone/>
            </a:pPr>
            <a:endParaRPr lang="en-US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		    </a:t>
            </a:r>
          </a:p>
          <a:p>
            <a:pPr>
              <a:buNone/>
            </a:pP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	 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		               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 </a:t>
            </a: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                       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438400" y="5715000"/>
            <a:ext cx="48768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5400000" flipH="1" flipV="1">
            <a:off x="2209800" y="1905000"/>
            <a:ext cx="4038600" cy="35814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5400000">
            <a:off x="4647406" y="5715000"/>
            <a:ext cx="3048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24400" y="3124200"/>
            <a:ext cx="74612" cy="2590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16200000" flipH="1">
            <a:off x="4648200" y="3048000"/>
            <a:ext cx="152400" cy="1524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 flipV="1">
            <a:off x="2895600" y="3352802"/>
            <a:ext cx="1903412" cy="236219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9" name="Arc 28"/>
          <p:cNvSpPr/>
          <p:nvPr/>
        </p:nvSpPr>
        <p:spPr>
          <a:xfrm>
            <a:off x="2286000" y="5257800"/>
            <a:ext cx="914400" cy="1143000"/>
          </a:xfrm>
          <a:prstGeom prst="arc">
            <a:avLst>
              <a:gd name="adj1" fmla="val 15906062"/>
              <a:gd name="adj2" fmla="val 285819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Arc 29"/>
          <p:cNvSpPr/>
          <p:nvPr/>
        </p:nvSpPr>
        <p:spPr>
          <a:xfrm rot="10582529">
            <a:off x="4365416" y="2998725"/>
            <a:ext cx="874713" cy="724214"/>
          </a:xfrm>
          <a:prstGeom prst="arc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Arc 30"/>
          <p:cNvSpPr/>
          <p:nvPr/>
        </p:nvSpPr>
        <p:spPr>
          <a:xfrm rot="16839226">
            <a:off x="3826741" y="5339506"/>
            <a:ext cx="1493360" cy="925752"/>
          </a:xfrm>
          <a:prstGeom prst="arc">
            <a:avLst>
              <a:gd name="adj1" fmla="val 19248185"/>
              <a:gd name="adj2" fmla="val 1403734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85800" y="386211"/>
            <a:ext cx="78722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NikhoshBAN"/>
              </a:rPr>
              <a:t>CG </a:t>
            </a:r>
            <a:r>
              <a:rPr lang="en-US" sz="3200" dirty="0" err="1" smtClean="0">
                <a:latin typeface="NikhoshBAN"/>
              </a:rPr>
              <a:t>রশ্মি</a:t>
            </a:r>
            <a:r>
              <a:rPr lang="en-US" sz="3200" dirty="0" smtClean="0">
                <a:latin typeface="NikhoshBAN"/>
              </a:rPr>
              <a:t> BD </a:t>
            </a:r>
            <a:r>
              <a:rPr lang="en-US" sz="3200" dirty="0" err="1" smtClean="0">
                <a:latin typeface="NikhoshBAN"/>
              </a:rPr>
              <a:t>রেখাংশকে</a:t>
            </a:r>
            <a:r>
              <a:rPr lang="en-US" sz="3200" dirty="0" smtClean="0">
                <a:latin typeface="NikhoshBAN"/>
              </a:rPr>
              <a:t> A </a:t>
            </a:r>
            <a:r>
              <a:rPr lang="en-US" sz="3200" dirty="0" err="1" smtClean="0">
                <a:latin typeface="NikhoshBAN"/>
              </a:rPr>
              <a:t>বিন্দুতে</a:t>
            </a:r>
            <a:r>
              <a:rPr lang="en-US" sz="3200" dirty="0" smtClean="0">
                <a:latin typeface="NikhoshBAN"/>
              </a:rPr>
              <a:t> </a:t>
            </a:r>
            <a:r>
              <a:rPr lang="en-US" sz="3200" dirty="0" err="1" smtClean="0">
                <a:latin typeface="NikhoshBAN"/>
              </a:rPr>
              <a:t>ছেদ</a:t>
            </a:r>
            <a:r>
              <a:rPr lang="en-US" sz="3200" dirty="0" smtClean="0">
                <a:latin typeface="NikhoshBAN"/>
              </a:rPr>
              <a:t> </a:t>
            </a:r>
            <a:r>
              <a:rPr lang="en-US" sz="3200" dirty="0" err="1" smtClean="0">
                <a:latin typeface="NikhoshBAN"/>
              </a:rPr>
              <a:t>করে</a:t>
            </a:r>
            <a:r>
              <a:rPr lang="en-US" sz="3200" dirty="0" smtClean="0">
                <a:latin typeface="NikhoshBAN"/>
              </a:rPr>
              <a:t>।</a:t>
            </a:r>
            <a:endParaRPr lang="en-US" sz="3200" dirty="0">
              <a:latin typeface="NikhoshB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167 -0.33889 L 2.77778E-7 -0.0055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83" y="16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990600"/>
            <a:ext cx="775244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err="1" smtClean="0"/>
              <a:t>তাহলে</a:t>
            </a:r>
            <a:r>
              <a:rPr lang="en-US" sz="4800" dirty="0" smtClean="0"/>
              <a:t>, </a:t>
            </a:r>
            <a:r>
              <a:rPr lang="en-US" sz="5400" dirty="0" smtClean="0"/>
              <a:t>ABC</a:t>
            </a:r>
            <a:r>
              <a:rPr lang="en-US" sz="4800" dirty="0" smtClean="0"/>
              <a:t>-ই </a:t>
            </a:r>
            <a:r>
              <a:rPr lang="en-US" sz="4800" dirty="0" err="1" smtClean="0"/>
              <a:t>উদ্দিষ্ট</a:t>
            </a:r>
            <a:r>
              <a:rPr lang="en-US" sz="4800" dirty="0" smtClean="0"/>
              <a:t> </a:t>
            </a:r>
            <a:r>
              <a:rPr lang="en-US" sz="4800" dirty="0" err="1" smtClean="0"/>
              <a:t>ত্রিভ</a:t>
            </a:r>
            <a:r>
              <a:rPr lang="bn-IN" sz="4800" dirty="0" smtClean="0"/>
              <a:t>ু</a:t>
            </a:r>
            <a:r>
              <a:rPr lang="en-US" sz="4800" dirty="0" smtClean="0"/>
              <a:t>জ।</a:t>
            </a:r>
            <a:endParaRPr lang="en-US" sz="4800" dirty="0"/>
          </a:p>
        </p:txBody>
      </p:sp>
      <p:sp>
        <p:nvSpPr>
          <p:cNvPr id="2" name="Isosceles Triangle 1"/>
          <p:cNvSpPr/>
          <p:nvPr/>
        </p:nvSpPr>
        <p:spPr>
          <a:xfrm>
            <a:off x="1371600" y="4152900"/>
            <a:ext cx="2438400" cy="1104900"/>
          </a:xfrm>
          <a:prstGeom prst="triangle">
            <a:avLst>
              <a:gd name="adj" fmla="val 50791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1371600" y="5257800"/>
            <a:ext cx="45720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1403007" y="2218730"/>
            <a:ext cx="3276600" cy="29718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3809206" y="2895600"/>
            <a:ext cx="153194" cy="236299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 flipV="1">
            <a:off x="1752203" y="3275012"/>
            <a:ext cx="2133600" cy="20589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5" name="Arc 24"/>
          <p:cNvSpPr/>
          <p:nvPr/>
        </p:nvSpPr>
        <p:spPr>
          <a:xfrm rot="20545854">
            <a:off x="1071506" y="4635176"/>
            <a:ext cx="1030421" cy="1295400"/>
          </a:xfrm>
          <a:prstGeom prst="arc">
            <a:avLst>
              <a:gd name="adj1" fmla="val 15382636"/>
              <a:gd name="adj2" fmla="val 1608349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3657600" y="5257800"/>
            <a:ext cx="3385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1143000" y="5193268"/>
            <a:ext cx="3385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B</a:t>
            </a:r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>
            <a:off x="5791200" y="5269468"/>
            <a:ext cx="3385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</a:t>
            </a:r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4402723" y="1905000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</a:t>
            </a:r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438400" y="3657600"/>
            <a:ext cx="3513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3820465" y="2377539"/>
            <a:ext cx="3513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</a:t>
            </a:r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1600200" y="2819400"/>
            <a:ext cx="3513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98958" y="414608"/>
            <a:ext cx="538160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IN" sz="7200" dirty="0" smtClean="0">
                <a:solidFill>
                  <a:srgbClr val="00B0F0"/>
                </a:solidFill>
              </a:rPr>
              <a:t>জোড়ায়</a:t>
            </a:r>
            <a:r>
              <a:rPr lang="en-US" sz="7200" dirty="0" smtClean="0">
                <a:solidFill>
                  <a:srgbClr val="00B0F0"/>
                </a:solidFill>
              </a:rPr>
              <a:t> </a:t>
            </a:r>
            <a:r>
              <a:rPr lang="en-US" sz="7200" dirty="0" err="1" smtClean="0">
                <a:solidFill>
                  <a:srgbClr val="00B0F0"/>
                </a:solidFill>
              </a:rPr>
              <a:t>কাজ</a:t>
            </a:r>
            <a:endParaRPr lang="en-US" sz="7200" dirty="0">
              <a:solidFill>
                <a:srgbClr val="00B0F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1828800"/>
            <a:ext cx="798186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latin typeface="NikhoshBAN"/>
              </a:rPr>
              <a:t>একটি</a:t>
            </a:r>
            <a:r>
              <a:rPr lang="en-US" sz="4800" dirty="0" smtClean="0">
                <a:latin typeface="NikhoshBAN"/>
              </a:rPr>
              <a:t> </a:t>
            </a:r>
            <a:r>
              <a:rPr lang="en-US" sz="4800" dirty="0" err="1" smtClean="0">
                <a:latin typeface="NikhoshBAN"/>
              </a:rPr>
              <a:t>বাহুর</a:t>
            </a:r>
            <a:r>
              <a:rPr lang="en-US" sz="4800" dirty="0" smtClean="0">
                <a:latin typeface="NikhoshBAN"/>
              </a:rPr>
              <a:t> </a:t>
            </a:r>
            <a:r>
              <a:rPr lang="en-US" sz="4800" dirty="0" err="1" smtClean="0">
                <a:latin typeface="NikhoshBAN"/>
              </a:rPr>
              <a:t>দৈর্ঘ্য</a:t>
            </a:r>
            <a:r>
              <a:rPr lang="en-US" sz="4800" dirty="0" smtClean="0">
                <a:latin typeface="NikhoshBAN"/>
              </a:rPr>
              <a:t> </a:t>
            </a:r>
            <a:r>
              <a:rPr lang="en-US" sz="4800" dirty="0" smtClean="0">
                <a:latin typeface="NikhoshBAN"/>
              </a:rPr>
              <a:t>5 </a:t>
            </a:r>
            <a:r>
              <a:rPr lang="en-US" sz="4800" dirty="0" err="1" smtClean="0">
                <a:latin typeface="NikhoshBAN"/>
              </a:rPr>
              <a:t>সেমি</a:t>
            </a:r>
            <a:r>
              <a:rPr lang="en-US" sz="4800" dirty="0" smtClean="0">
                <a:latin typeface="NikhoshBAN"/>
              </a:rPr>
              <a:t>. ও </a:t>
            </a:r>
            <a:r>
              <a:rPr lang="en-US" sz="4800" dirty="0" err="1" smtClean="0">
                <a:latin typeface="NikhoshBAN"/>
              </a:rPr>
              <a:t>বাকি</a:t>
            </a:r>
            <a:r>
              <a:rPr lang="en-US" sz="4800" dirty="0" smtClean="0">
                <a:latin typeface="NikhoshBAN"/>
              </a:rPr>
              <a:t> </a:t>
            </a:r>
            <a:r>
              <a:rPr lang="en-US" sz="4800" dirty="0" err="1" smtClean="0">
                <a:latin typeface="NikhoshBAN"/>
              </a:rPr>
              <a:t>দুইটি</a:t>
            </a:r>
            <a:r>
              <a:rPr lang="en-US" sz="4800" dirty="0" smtClean="0">
                <a:latin typeface="NikhoshBAN"/>
              </a:rPr>
              <a:t> </a:t>
            </a:r>
            <a:r>
              <a:rPr lang="en-US" sz="4800" dirty="0" err="1" smtClean="0">
                <a:latin typeface="NikhoshBAN"/>
              </a:rPr>
              <a:t>বাহুর</a:t>
            </a:r>
            <a:r>
              <a:rPr lang="en-US" sz="4800" dirty="0" smtClean="0">
                <a:latin typeface="NikhoshBAN"/>
              </a:rPr>
              <a:t> </a:t>
            </a:r>
            <a:r>
              <a:rPr lang="en-US" sz="4800" dirty="0" err="1" smtClean="0">
                <a:latin typeface="NikhoshBAN"/>
              </a:rPr>
              <a:t>সমষ্টি</a:t>
            </a:r>
            <a:r>
              <a:rPr lang="en-US" sz="4800" dirty="0" smtClean="0">
                <a:latin typeface="NikhoshBAN"/>
              </a:rPr>
              <a:t> </a:t>
            </a:r>
            <a:r>
              <a:rPr lang="en-US" sz="4800" dirty="0">
                <a:latin typeface="NikhoshBAN"/>
              </a:rPr>
              <a:t>৪</a:t>
            </a:r>
            <a:r>
              <a:rPr lang="en-US" sz="4800" dirty="0" smtClean="0">
                <a:latin typeface="NikhoshBAN"/>
              </a:rPr>
              <a:t>  </a:t>
            </a:r>
            <a:r>
              <a:rPr lang="en-US" sz="4800" dirty="0" err="1" smtClean="0">
                <a:latin typeface="NikhoshBAN"/>
              </a:rPr>
              <a:t>সেমি</a:t>
            </a:r>
            <a:r>
              <a:rPr lang="en-US" sz="4800" dirty="0" smtClean="0">
                <a:latin typeface="NikhoshBAN"/>
              </a:rPr>
              <a:t>. </a:t>
            </a:r>
            <a:r>
              <a:rPr lang="en-US" sz="4800" dirty="0" err="1" smtClean="0">
                <a:latin typeface="NikhoshBAN"/>
              </a:rPr>
              <a:t>এবং</a:t>
            </a:r>
            <a:r>
              <a:rPr lang="en-US" sz="4800" dirty="0" smtClean="0">
                <a:latin typeface="NikhoshBAN"/>
              </a:rPr>
              <a:t> </a:t>
            </a:r>
            <a:r>
              <a:rPr lang="en-US" sz="4800" dirty="0" err="1" smtClean="0">
                <a:latin typeface="NikhoshBAN"/>
              </a:rPr>
              <a:t>ভূমি</a:t>
            </a:r>
            <a:r>
              <a:rPr lang="en-US" sz="4800" dirty="0" smtClean="0">
                <a:latin typeface="NikhoshBAN"/>
              </a:rPr>
              <a:t> </a:t>
            </a:r>
            <a:r>
              <a:rPr lang="en-US" sz="4800" dirty="0" err="1" smtClean="0">
                <a:latin typeface="NikhoshBAN"/>
              </a:rPr>
              <a:t>সংলগ্ন</a:t>
            </a:r>
            <a:r>
              <a:rPr lang="en-US" sz="4800" dirty="0" smtClean="0">
                <a:latin typeface="NikhoshBAN"/>
              </a:rPr>
              <a:t> </a:t>
            </a:r>
            <a:r>
              <a:rPr lang="en-US" sz="4800" dirty="0" err="1" smtClean="0">
                <a:latin typeface="NikhoshBAN"/>
              </a:rPr>
              <a:t>একটি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800" dirty="0" err="1" smtClean="0">
                <a:latin typeface="NikhoshBAN"/>
              </a:rPr>
              <a:t>কোণ</a:t>
            </a:r>
            <a:r>
              <a:rPr lang="en-US" sz="4800" dirty="0" smtClean="0">
                <a:latin typeface="NikhoshBAN"/>
              </a:rPr>
              <a:t> 30 </a:t>
            </a:r>
            <a:r>
              <a:rPr lang="en-US" sz="4800" dirty="0" err="1" smtClean="0">
                <a:latin typeface="NikhoshBAN"/>
              </a:rPr>
              <a:t>ডিগ্রী</a:t>
            </a:r>
            <a:r>
              <a:rPr lang="en-US" sz="4800" dirty="0" smtClean="0">
                <a:latin typeface="NikhoshBAN"/>
              </a:rPr>
              <a:t> </a:t>
            </a:r>
            <a:r>
              <a:rPr lang="en-US" sz="4800" dirty="0" err="1" smtClean="0">
                <a:latin typeface="NikhoshBAN"/>
              </a:rPr>
              <a:t>দেওয়া</a:t>
            </a:r>
            <a:r>
              <a:rPr lang="en-US" sz="4800" dirty="0" smtClean="0">
                <a:latin typeface="NikhoshBAN"/>
              </a:rPr>
              <a:t> </a:t>
            </a:r>
            <a:r>
              <a:rPr lang="en-US" sz="4800" dirty="0" err="1" smtClean="0">
                <a:latin typeface="NikhoshBAN"/>
              </a:rPr>
              <a:t>আছে</a:t>
            </a:r>
            <a:r>
              <a:rPr lang="en-US" sz="4800" dirty="0" smtClean="0">
                <a:latin typeface="NikhoshBAN"/>
              </a:rPr>
              <a:t>। </a:t>
            </a:r>
            <a:r>
              <a:rPr lang="en-US" sz="4800" dirty="0" err="1" smtClean="0">
                <a:latin typeface="NikhoshBAN"/>
              </a:rPr>
              <a:t>ত্রিভূজটি</a:t>
            </a:r>
            <a:r>
              <a:rPr lang="en-US" sz="4800" dirty="0" smtClean="0">
                <a:latin typeface="NikhoshBAN"/>
              </a:rPr>
              <a:t> </a:t>
            </a:r>
            <a:r>
              <a:rPr lang="en-US" sz="4800" dirty="0" err="1" smtClean="0">
                <a:latin typeface="NikhoshBAN"/>
              </a:rPr>
              <a:t>অংকন</a:t>
            </a:r>
            <a:r>
              <a:rPr lang="en-US" sz="4800" dirty="0" smtClean="0">
                <a:latin typeface="NikhoshBAN"/>
              </a:rPr>
              <a:t> </a:t>
            </a:r>
            <a:r>
              <a:rPr lang="en-US" sz="4800" dirty="0" err="1" smtClean="0">
                <a:latin typeface="NikhoshBAN"/>
              </a:rPr>
              <a:t>কর</a:t>
            </a:r>
            <a:r>
              <a:rPr lang="en-US" sz="4800" dirty="0" smtClean="0">
                <a:latin typeface="NikhoshBAN"/>
              </a:rPr>
              <a:t>।</a:t>
            </a:r>
            <a:endParaRPr lang="en-US" sz="4800" dirty="0">
              <a:latin typeface="NikhoshB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95600" y="5816025"/>
            <a:ext cx="29883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rgbClr val="002060"/>
                </a:solidFill>
                <a:latin typeface="NikhoshBAN"/>
              </a:rPr>
              <a:t>সময়ঃ</a:t>
            </a:r>
            <a:r>
              <a:rPr lang="en-US" sz="3200" dirty="0" smtClean="0">
                <a:solidFill>
                  <a:srgbClr val="002060"/>
                </a:solidFill>
                <a:latin typeface="NikhoshBAN"/>
              </a:rPr>
              <a:t> </a:t>
            </a:r>
            <a:r>
              <a:rPr lang="en-US" sz="3200" dirty="0" smtClean="0">
                <a:solidFill>
                  <a:srgbClr val="002060"/>
                </a:solidFill>
                <a:latin typeface="NikhoshBAN"/>
              </a:rPr>
              <a:t>১২ </a:t>
            </a:r>
            <a:r>
              <a:rPr lang="en-US" sz="3200" dirty="0" err="1" smtClean="0">
                <a:solidFill>
                  <a:srgbClr val="002060"/>
                </a:solidFill>
                <a:latin typeface="NikhoshBAN"/>
              </a:rPr>
              <a:t>মিনিট</a:t>
            </a:r>
            <a:endParaRPr lang="en-US" sz="3200" dirty="0">
              <a:solidFill>
                <a:srgbClr val="002060"/>
              </a:solidFill>
              <a:latin typeface="NikhoshBAN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373693" y="152400"/>
            <a:ext cx="476124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hoshBAN"/>
              </a:rPr>
              <a:t>মূল্যায়ন</a:t>
            </a:r>
            <a:endParaRPr lang="en-US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hoshB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0" y="2514600"/>
            <a:ext cx="7787709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3200" dirty="0" smtClean="0"/>
              <a:t> </a:t>
            </a:r>
            <a:r>
              <a:rPr lang="en-US" sz="3200" dirty="0" err="1" smtClean="0"/>
              <a:t>ত্রিভূজের</a:t>
            </a:r>
            <a:r>
              <a:rPr lang="en-US" sz="3200" dirty="0" smtClean="0"/>
              <a:t> </a:t>
            </a:r>
            <a:r>
              <a:rPr lang="en-US" sz="3200" dirty="0" err="1" smtClean="0"/>
              <a:t>ভূমি</a:t>
            </a:r>
            <a:r>
              <a:rPr lang="en-US" sz="3200" dirty="0" smtClean="0"/>
              <a:t> </a:t>
            </a:r>
            <a:r>
              <a:rPr lang="en-US" sz="3200" dirty="0" err="1" smtClean="0"/>
              <a:t>কোণটি</a:t>
            </a:r>
            <a:r>
              <a:rPr lang="en-US" sz="3200" dirty="0" smtClean="0"/>
              <a:t> ?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3200" dirty="0" smtClean="0"/>
              <a:t> </a:t>
            </a:r>
            <a:r>
              <a:rPr lang="en-US" sz="3200" dirty="0" err="1" smtClean="0"/>
              <a:t>ভূমি</a:t>
            </a:r>
            <a:r>
              <a:rPr lang="en-US" sz="3200" dirty="0" smtClean="0"/>
              <a:t> </a:t>
            </a:r>
            <a:r>
              <a:rPr lang="en-US" sz="3200" dirty="0" err="1" smtClean="0"/>
              <a:t>সংলগ্ন</a:t>
            </a:r>
            <a:r>
              <a:rPr lang="en-US" sz="3200" dirty="0" smtClean="0"/>
              <a:t> </a:t>
            </a:r>
            <a:r>
              <a:rPr lang="en-US" sz="3200" dirty="0" err="1" smtClean="0"/>
              <a:t>কোণের</a:t>
            </a:r>
            <a:r>
              <a:rPr lang="en-US" sz="3200" dirty="0" smtClean="0"/>
              <a:t> </a:t>
            </a:r>
            <a:r>
              <a:rPr lang="en-US" sz="3200" dirty="0" err="1" smtClean="0"/>
              <a:t>নাম</a:t>
            </a:r>
            <a:r>
              <a:rPr lang="en-US" sz="3200" dirty="0" smtClean="0"/>
              <a:t> </a:t>
            </a:r>
            <a:r>
              <a:rPr lang="en-US" sz="3200" dirty="0" err="1" smtClean="0"/>
              <a:t>কি</a:t>
            </a:r>
            <a:r>
              <a:rPr lang="en-US" sz="3200" dirty="0" smtClean="0"/>
              <a:t>?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3200" dirty="0" smtClean="0"/>
              <a:t> </a:t>
            </a:r>
            <a:r>
              <a:rPr lang="en-US" sz="3200" dirty="0" err="1" smtClean="0"/>
              <a:t>রশ্মি</a:t>
            </a:r>
            <a:r>
              <a:rPr lang="en-US" sz="3200" dirty="0" smtClean="0"/>
              <a:t> </a:t>
            </a:r>
            <a:r>
              <a:rPr lang="en-US" sz="3200" dirty="0" err="1" smtClean="0"/>
              <a:t>থেকে</a:t>
            </a:r>
            <a:r>
              <a:rPr lang="en-US" sz="3200" dirty="0" smtClean="0"/>
              <a:t> </a:t>
            </a:r>
            <a:r>
              <a:rPr lang="en-US" sz="3200" dirty="0" err="1" smtClean="0"/>
              <a:t>কোন</a:t>
            </a:r>
            <a:r>
              <a:rPr lang="en-US" sz="3200" dirty="0" smtClean="0"/>
              <a:t> </a:t>
            </a:r>
            <a:r>
              <a:rPr lang="en-US" sz="3200" dirty="0" err="1" smtClean="0"/>
              <a:t>অংশটি</a:t>
            </a:r>
            <a:r>
              <a:rPr lang="en-US" sz="3200" dirty="0" smtClean="0"/>
              <a:t> </a:t>
            </a:r>
            <a:r>
              <a:rPr lang="en-US" sz="3200" dirty="0" err="1" smtClean="0"/>
              <a:t>কেটে</a:t>
            </a:r>
            <a:r>
              <a:rPr lang="en-US" sz="3200" dirty="0" smtClean="0"/>
              <a:t> </a:t>
            </a:r>
            <a:r>
              <a:rPr lang="en-US" sz="3200" dirty="0" err="1" smtClean="0"/>
              <a:t>নিতে</a:t>
            </a:r>
            <a:r>
              <a:rPr lang="en-US" sz="3200" dirty="0" smtClean="0"/>
              <a:t> </a:t>
            </a:r>
            <a:r>
              <a:rPr lang="en-US" sz="3200" dirty="0" err="1" smtClean="0"/>
              <a:t>হবে</a:t>
            </a:r>
            <a:r>
              <a:rPr lang="en-US" sz="3200" dirty="0" smtClean="0"/>
              <a:t>?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3200" dirty="0" smtClean="0"/>
              <a:t> </a:t>
            </a:r>
            <a:r>
              <a:rPr lang="en-US" sz="3200" dirty="0" err="1" smtClean="0"/>
              <a:t>কোণটি</a:t>
            </a:r>
            <a:r>
              <a:rPr lang="en-US" sz="3200" dirty="0" smtClean="0"/>
              <a:t> </a:t>
            </a:r>
            <a:r>
              <a:rPr lang="en-US" sz="3200" dirty="0" err="1" smtClean="0"/>
              <a:t>কোন</a:t>
            </a:r>
            <a:r>
              <a:rPr lang="en-US" sz="3200" dirty="0" smtClean="0"/>
              <a:t> </a:t>
            </a:r>
            <a:r>
              <a:rPr lang="en-US" sz="3200" dirty="0" err="1" smtClean="0"/>
              <a:t>কোণের</a:t>
            </a:r>
            <a:r>
              <a:rPr lang="en-US" sz="3200" dirty="0" smtClean="0"/>
              <a:t> </a:t>
            </a:r>
            <a:r>
              <a:rPr lang="en-US" sz="3200" dirty="0" err="1" smtClean="0"/>
              <a:t>সমান</a:t>
            </a:r>
            <a:r>
              <a:rPr lang="en-US" sz="3200" dirty="0" smtClean="0"/>
              <a:t> 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05000" y="295811"/>
            <a:ext cx="570060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মিলিয়ে</a:t>
            </a:r>
            <a:r>
              <a:rPr lang="en-US" sz="8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80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নিই</a:t>
            </a:r>
            <a:endParaRPr lang="en-US" sz="80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2438400"/>
            <a:ext cx="739140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800" dirty="0" smtClean="0"/>
              <a:t> </a:t>
            </a:r>
            <a:r>
              <a:rPr lang="en-US" sz="3600" dirty="0" smtClean="0"/>
              <a:t>a</a:t>
            </a:r>
            <a:r>
              <a:rPr lang="en-US" sz="2800" dirty="0" smtClean="0"/>
              <a:t> </a:t>
            </a:r>
            <a:r>
              <a:rPr lang="en-US" sz="2800" dirty="0" err="1" smtClean="0"/>
              <a:t>ত্রিভ</a:t>
            </a:r>
            <a:r>
              <a:rPr lang="bn-IN" sz="2800" dirty="0" smtClean="0"/>
              <a:t>ু</a:t>
            </a:r>
            <a:r>
              <a:rPr lang="en-US" sz="2800" dirty="0" err="1" smtClean="0"/>
              <a:t>জের</a:t>
            </a:r>
            <a:r>
              <a:rPr lang="en-US" sz="2800" dirty="0" smtClean="0"/>
              <a:t> ভ</a:t>
            </a:r>
            <a:r>
              <a:rPr lang="bn-IN" sz="2800" dirty="0" smtClean="0"/>
              <a:t>ূ</a:t>
            </a:r>
            <a:r>
              <a:rPr lang="en-US" sz="2800" dirty="0" err="1" smtClean="0"/>
              <a:t>মি</a:t>
            </a:r>
            <a:r>
              <a:rPr lang="en-US" sz="2800" dirty="0" smtClean="0"/>
              <a:t>।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800" dirty="0" smtClean="0"/>
              <a:t> ভ</a:t>
            </a:r>
            <a:r>
              <a:rPr lang="bn-IN" sz="2800" dirty="0" smtClean="0"/>
              <a:t>ূ</a:t>
            </a:r>
            <a:r>
              <a:rPr lang="en-US" sz="2800" dirty="0" err="1" smtClean="0"/>
              <a:t>মি</a:t>
            </a:r>
            <a:r>
              <a:rPr lang="en-US" sz="2800" dirty="0" smtClean="0"/>
              <a:t> </a:t>
            </a:r>
            <a:r>
              <a:rPr lang="en-US" sz="2800" dirty="0" err="1" smtClean="0"/>
              <a:t>সংলগ্ন</a:t>
            </a:r>
            <a:r>
              <a:rPr lang="en-US" sz="2800" dirty="0" smtClean="0"/>
              <a:t> </a:t>
            </a:r>
            <a:r>
              <a:rPr lang="en-US" sz="2800" dirty="0" err="1" smtClean="0"/>
              <a:t>কোণের</a:t>
            </a:r>
            <a:r>
              <a:rPr lang="en-US" sz="2800" dirty="0" smtClean="0"/>
              <a:t> </a:t>
            </a:r>
            <a:r>
              <a:rPr lang="en-US" sz="2800" dirty="0" err="1" smtClean="0"/>
              <a:t>নাম</a:t>
            </a:r>
            <a:r>
              <a:rPr lang="en-US" sz="2800" dirty="0" smtClean="0"/>
              <a:t> x </a:t>
            </a:r>
            <a:r>
              <a:rPr lang="en-US" sz="2800" dirty="0" err="1" smtClean="0"/>
              <a:t>কোণ</a:t>
            </a:r>
            <a:r>
              <a:rPr lang="en-US" sz="2800" dirty="0" smtClean="0"/>
              <a:t>।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800" dirty="0" smtClean="0"/>
              <a:t> BE </a:t>
            </a:r>
            <a:r>
              <a:rPr lang="en-US" sz="2800" dirty="0" err="1" smtClean="0"/>
              <a:t>রশ্মি</a:t>
            </a:r>
            <a:r>
              <a:rPr lang="en-US" sz="2800" dirty="0" smtClean="0"/>
              <a:t> </a:t>
            </a:r>
            <a:r>
              <a:rPr lang="en-US" sz="2800" dirty="0" err="1" smtClean="0"/>
              <a:t>থেকে</a:t>
            </a:r>
            <a:r>
              <a:rPr lang="en-US" sz="2800" dirty="0" smtClean="0"/>
              <a:t> </a:t>
            </a:r>
            <a:r>
              <a:rPr lang="en-US" sz="3600" dirty="0" smtClean="0"/>
              <a:t>a</a:t>
            </a:r>
            <a:r>
              <a:rPr lang="en-US" sz="2800" dirty="0" smtClean="0"/>
              <a:t> </a:t>
            </a:r>
            <a:r>
              <a:rPr lang="en-US" sz="2800" dirty="0" err="1" smtClean="0"/>
              <a:t>এর</a:t>
            </a:r>
            <a:r>
              <a:rPr lang="en-US" sz="2800" dirty="0" smtClean="0"/>
              <a:t> </a:t>
            </a:r>
            <a:r>
              <a:rPr lang="en-US" sz="2800" dirty="0" err="1" smtClean="0"/>
              <a:t>সমান</a:t>
            </a:r>
            <a:r>
              <a:rPr lang="en-US" sz="2800" dirty="0" smtClean="0"/>
              <a:t> </a:t>
            </a:r>
            <a:r>
              <a:rPr lang="en-US" sz="2800" dirty="0" err="1" smtClean="0"/>
              <a:t>করে</a:t>
            </a:r>
            <a:r>
              <a:rPr lang="en-US" sz="2800" dirty="0" smtClean="0"/>
              <a:t> </a:t>
            </a:r>
            <a:r>
              <a:rPr lang="en-US" sz="2800" dirty="0" err="1" smtClean="0"/>
              <a:t>অংশ</a:t>
            </a:r>
            <a:r>
              <a:rPr lang="en-US" sz="2800" dirty="0" smtClean="0"/>
              <a:t> BC </a:t>
            </a:r>
            <a:r>
              <a:rPr lang="en-US" sz="2800" dirty="0" err="1" smtClean="0"/>
              <a:t>কেটে</a:t>
            </a:r>
            <a:r>
              <a:rPr lang="en-US" sz="2800" dirty="0" smtClean="0"/>
              <a:t>        </a:t>
            </a:r>
            <a:r>
              <a:rPr lang="en-US" sz="2800" dirty="0" err="1" smtClean="0"/>
              <a:t>নিতে</a:t>
            </a:r>
            <a:r>
              <a:rPr lang="en-US" sz="2800" dirty="0" smtClean="0"/>
              <a:t> </a:t>
            </a:r>
            <a:r>
              <a:rPr lang="en-US" sz="2800" dirty="0" err="1" smtClean="0"/>
              <a:t>হবে</a:t>
            </a:r>
            <a:r>
              <a:rPr lang="en-US" sz="2800" dirty="0" smtClean="0"/>
              <a:t>।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800" dirty="0" smtClean="0"/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CBF</a:t>
            </a:r>
            <a:r>
              <a:rPr lang="en-US" sz="2800" dirty="0"/>
              <a:t> </a:t>
            </a:r>
            <a:r>
              <a:rPr lang="en-US" sz="2800" dirty="0" err="1" smtClean="0"/>
              <a:t>কোণ</a:t>
            </a:r>
            <a:r>
              <a:rPr lang="en-US" sz="2800" dirty="0" smtClean="0"/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800" dirty="0"/>
              <a:t> </a:t>
            </a:r>
            <a:r>
              <a:rPr lang="en-US" sz="2800" dirty="0" err="1"/>
              <a:t>কোণের</a:t>
            </a:r>
            <a:r>
              <a:rPr lang="en-US" sz="2800" dirty="0"/>
              <a:t> </a:t>
            </a:r>
            <a:r>
              <a:rPr lang="en-US" sz="2800" dirty="0" err="1" smtClean="0"/>
              <a:t>সমান</a:t>
            </a:r>
            <a:r>
              <a:rPr lang="en-US" sz="2800" dirty="0" smtClean="0"/>
              <a:t> ,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dirty="0" smtClean="0"/>
              <a:t>DCG </a:t>
            </a:r>
            <a:r>
              <a:rPr lang="en-US" sz="2800" dirty="0" err="1" smtClean="0"/>
              <a:t>কোণ</a:t>
            </a:r>
            <a:r>
              <a:rPr lang="en-US" sz="2800" dirty="0" smtClean="0"/>
              <a:t> BDC </a:t>
            </a:r>
            <a:r>
              <a:rPr lang="en-US" sz="2800" dirty="0" err="1" smtClean="0"/>
              <a:t>কোণের</a:t>
            </a:r>
            <a:r>
              <a:rPr lang="en-US" sz="2800" dirty="0" smtClean="0"/>
              <a:t> </a:t>
            </a:r>
            <a:r>
              <a:rPr lang="en-US" sz="2800" dirty="0" err="1" smtClean="0"/>
              <a:t>সমান</a:t>
            </a:r>
            <a:r>
              <a:rPr lang="en-US" sz="2800" dirty="0" smtClean="0"/>
              <a:t>।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57400" y="304800"/>
            <a:ext cx="579838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hoshBAN"/>
              </a:rPr>
              <a:t>বাড়ির</a:t>
            </a:r>
            <a:r>
              <a:rPr lang="en-US" sz="80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hoshBAN"/>
              </a:rPr>
              <a:t> </a:t>
            </a:r>
            <a:r>
              <a:rPr lang="en-US" sz="8000" b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hoshBAN"/>
              </a:rPr>
              <a:t>কাজ</a:t>
            </a:r>
            <a:endParaRPr lang="en-US" sz="80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hoshB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2893874"/>
            <a:ext cx="8001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/>
              <a:t>ত্রিভ</a:t>
            </a:r>
            <a:r>
              <a:rPr lang="bn-IN" sz="3600" dirty="0" smtClean="0"/>
              <a:t>ু</a:t>
            </a:r>
            <a:r>
              <a:rPr lang="en-US" sz="3600" dirty="0" err="1" smtClean="0"/>
              <a:t>জের</a:t>
            </a:r>
            <a:r>
              <a:rPr lang="en-US" sz="3600" dirty="0" smtClean="0"/>
              <a:t> </a:t>
            </a:r>
            <a:r>
              <a:rPr lang="en-US" sz="3600" dirty="0" err="1" smtClean="0"/>
              <a:t>ভূমি,ভূমি</a:t>
            </a:r>
            <a:r>
              <a:rPr lang="en-US" sz="3600" dirty="0" smtClean="0"/>
              <a:t> </a:t>
            </a:r>
            <a:r>
              <a:rPr lang="en-US" sz="3600" dirty="0" err="1" smtClean="0"/>
              <a:t>সংলগ্ন</a:t>
            </a:r>
            <a:r>
              <a:rPr lang="en-US" sz="3600" dirty="0" smtClean="0"/>
              <a:t> </a:t>
            </a:r>
            <a:r>
              <a:rPr lang="en-US" sz="3600" dirty="0" err="1" smtClean="0"/>
              <a:t>একটি</a:t>
            </a:r>
            <a:r>
              <a:rPr lang="en-US" sz="3600" dirty="0" smtClean="0"/>
              <a:t> </a:t>
            </a:r>
            <a:r>
              <a:rPr lang="en-US" sz="3600" dirty="0" err="1" smtClean="0"/>
              <a:t>কোণ</a:t>
            </a:r>
            <a:r>
              <a:rPr lang="en-US" sz="3600" dirty="0" smtClean="0"/>
              <a:t> ও </a:t>
            </a:r>
            <a:r>
              <a:rPr lang="en-US" sz="3600" dirty="0" err="1" smtClean="0"/>
              <a:t>অপর</a:t>
            </a:r>
            <a:r>
              <a:rPr lang="en-US" sz="3600" dirty="0" smtClean="0"/>
              <a:t> </a:t>
            </a:r>
            <a:r>
              <a:rPr lang="en-US" sz="3600" dirty="0" err="1" smtClean="0"/>
              <a:t>দুই</a:t>
            </a:r>
            <a:r>
              <a:rPr lang="en-US" sz="3600" dirty="0" smtClean="0"/>
              <a:t> </a:t>
            </a:r>
            <a:r>
              <a:rPr lang="en-US" sz="3600" dirty="0" err="1" smtClean="0"/>
              <a:t>বাহুর</a:t>
            </a:r>
            <a:r>
              <a:rPr lang="en-US" sz="3600" dirty="0" smtClean="0"/>
              <a:t> </a:t>
            </a:r>
            <a:r>
              <a:rPr lang="en-US" sz="3600" dirty="0" err="1" smtClean="0"/>
              <a:t>অন্তর</a:t>
            </a:r>
            <a:r>
              <a:rPr lang="en-US" sz="3600" dirty="0" smtClean="0"/>
              <a:t> </a:t>
            </a:r>
            <a:r>
              <a:rPr lang="en-US" sz="3600" dirty="0" err="1" smtClean="0"/>
              <a:t>দেওয়া</a:t>
            </a:r>
            <a:r>
              <a:rPr lang="en-US" sz="3600" dirty="0" smtClean="0"/>
              <a:t> </a:t>
            </a:r>
            <a:r>
              <a:rPr lang="en-US" sz="3600" dirty="0" err="1" smtClean="0"/>
              <a:t>আছে,ত্রিভ</a:t>
            </a:r>
            <a:r>
              <a:rPr lang="bn-IN" sz="3600" dirty="0" smtClean="0"/>
              <a:t>ু</a:t>
            </a:r>
            <a:r>
              <a:rPr lang="en-US" sz="3600" dirty="0" err="1" smtClean="0"/>
              <a:t>জটি</a:t>
            </a:r>
            <a:r>
              <a:rPr lang="en-US" sz="3600" dirty="0" smtClean="0"/>
              <a:t> </a:t>
            </a:r>
            <a:r>
              <a:rPr lang="en-US" sz="3600" dirty="0" err="1" smtClean="0"/>
              <a:t>আঁকতে</a:t>
            </a:r>
            <a:r>
              <a:rPr lang="en-US" sz="3600" dirty="0" smtClean="0"/>
              <a:t> </a:t>
            </a:r>
            <a:r>
              <a:rPr lang="en-US" sz="3600" dirty="0" err="1" smtClean="0"/>
              <a:t>হবে</a:t>
            </a:r>
            <a:r>
              <a:rPr lang="en-US" sz="3600" dirty="0" smtClean="0"/>
              <a:t>।</a:t>
            </a:r>
            <a:endParaRPr lang="en-US" sz="3600" dirty="0"/>
          </a:p>
        </p:txBody>
      </p:sp>
      <p:sp>
        <p:nvSpPr>
          <p:cNvPr id="2" name="Rectangle 1"/>
          <p:cNvSpPr/>
          <p:nvPr/>
        </p:nvSpPr>
        <p:spPr>
          <a:xfrm>
            <a:off x="4144297" y="5715000"/>
            <a:ext cx="1828800" cy="1143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sosceles Triangle 2"/>
          <p:cNvSpPr/>
          <p:nvPr/>
        </p:nvSpPr>
        <p:spPr>
          <a:xfrm>
            <a:off x="4114800" y="4953000"/>
            <a:ext cx="1828800" cy="762000"/>
          </a:xfrm>
          <a:prstGeom prst="triangle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4343400" y="6324600"/>
            <a:ext cx="381000" cy="533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52800" y="-231696"/>
            <a:ext cx="2362200" cy="1336596"/>
          </a:xfrm>
          <a:prstGeom prst="rect">
            <a:avLst/>
          </a:prstGeom>
          <a:noFill/>
        </p:spPr>
        <p:txBody>
          <a:bodyPr wrap="none" rtlCol="0">
            <a:prstTxWarp prst="textInflateTo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IN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কৃতজ্ঞতা স্বীকার </a:t>
            </a:r>
            <a:endParaRPr lang="en-US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1200043"/>
            <a:ext cx="8763000" cy="1077218"/>
          </a:xfrm>
          <a:prstGeom prst="rect">
            <a:avLst/>
          </a:prstGeom>
          <a:solidFill>
            <a:srgbClr val="CCFF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solidFill>
                  <a:srgbClr val="003399"/>
                </a:solidFill>
                <a:latin typeface="Nikosh" pitchFamily="2" charset="0"/>
                <a:cs typeface="Nikosh" pitchFamily="2" charset="0"/>
              </a:rPr>
              <a:t>শিক্ষা মন্ত্রণালয়, মাউশি, এনসিটিবি ও এটুআই-এর সংশ্লিষ্ট কর্মকর্তাবৃন্দ </a:t>
            </a:r>
            <a:endParaRPr lang="en-US" sz="3200" dirty="0">
              <a:solidFill>
                <a:srgbClr val="003399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2309919"/>
            <a:ext cx="8763000" cy="954107"/>
          </a:xfrm>
          <a:prstGeom prst="rect">
            <a:avLst/>
          </a:prstGeom>
          <a:solidFill>
            <a:srgbClr val="FFFF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2800" dirty="0">
                <a:solidFill>
                  <a:srgbClr val="005426"/>
                </a:solidFill>
                <a:latin typeface="Nikosh" pitchFamily="2" charset="0"/>
                <a:cs typeface="Nikosh" pitchFamily="2" charset="0"/>
              </a:rPr>
              <a:t>এবং কন্টেন্ট সম্পাদক হিসেবে যাঁদের নির্দেশনা, পরামর্শ ও তত্ত্বাবধানে এই মডেল কন্টেন্ট সমৃদ্ধ হয়েছে তারা হলেন-  </a:t>
            </a:r>
            <a:endParaRPr lang="en-US" sz="2800" dirty="0">
              <a:solidFill>
                <a:srgbClr val="005426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2914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1880" y="3657600"/>
            <a:ext cx="92679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সবাইকে</a:t>
            </a:r>
            <a:r>
              <a:rPr lang="en-US" sz="8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sz="8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ধন্যবাদ</a:t>
            </a:r>
            <a:endParaRPr lang="en-US" sz="80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96200" y="6400800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NikhoshBAN"/>
              </a:rPr>
              <a:t>Slide-18</a:t>
            </a:r>
            <a:endParaRPr lang="en-US" dirty="0">
              <a:latin typeface="NikhoshBAN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1382</TotalTime>
  <Words>390</Words>
  <Application>Microsoft Office PowerPoint</Application>
  <PresentationFormat>On-screen Show (4:3)</PresentationFormat>
  <Paragraphs>116</Paragraphs>
  <Slides>18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9" baseType="lpstr">
      <vt:lpstr>Arial</vt:lpstr>
      <vt:lpstr>Calibri</vt:lpstr>
      <vt:lpstr>Calibri Light</vt:lpstr>
      <vt:lpstr>NikhoshBAN</vt:lpstr>
      <vt:lpstr>Nikosh</vt:lpstr>
      <vt:lpstr>NikoshBAN</vt:lpstr>
      <vt:lpstr>SutonnyMJ</vt:lpstr>
      <vt:lpstr>Times New Roman</vt:lpstr>
      <vt:lpstr>Vrinda</vt:lpstr>
      <vt:lpstr>Wingdings</vt:lpstr>
      <vt:lpstr>Office Theme</vt:lpstr>
      <vt:lpstr>আজকের ক্লাসে স্বাগতম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my¯^vMZg</dc:title>
  <dc:creator>H G H SCHOOL</dc:creator>
  <cp:lastModifiedBy>MBLHS</cp:lastModifiedBy>
  <cp:revision>423</cp:revision>
  <dcterms:created xsi:type="dcterms:W3CDTF">2006-08-16T00:00:00Z</dcterms:created>
  <dcterms:modified xsi:type="dcterms:W3CDTF">2026-10-04T18:56:24Z</dcterms:modified>
</cp:coreProperties>
</file>