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6" r:id="rId1"/>
  </p:sldMasterIdLst>
  <p:sldIdLst>
    <p:sldId id="260" r:id="rId2"/>
    <p:sldId id="274" r:id="rId3"/>
    <p:sldId id="261" r:id="rId4"/>
    <p:sldId id="279" r:id="rId5"/>
    <p:sldId id="276" r:id="rId6"/>
    <p:sldId id="277" r:id="rId7"/>
    <p:sldId id="278" r:id="rId8"/>
    <p:sldId id="294" r:id="rId9"/>
    <p:sldId id="292" r:id="rId10"/>
    <p:sldId id="26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6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8D593-66AE-8751-AF88-D3E1420E1D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D99E54-35D9-64BC-98CA-DB4137EF7A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26EDD5-4145-F437-9A98-482636EC6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3B9AA-9700-43F5-8BF3-AD3933204636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E1761A-905B-337F-FBB3-7ABDDA0B2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8379E-7208-3353-5DAE-ACDDDA27A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26FA5-C9A3-40DC-8A52-A89D0E4ADB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849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CFCF0-DE99-7EA7-7221-E43D8D0B3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DC861C-ADA9-F8FA-D944-31C6156E34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4C57F8-31C6-4853-1C34-4C0A8BC54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3B9AA-9700-43F5-8BF3-AD3933204636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3474B6-04AA-5781-9A05-A569FF68D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AD5452-F81D-3E3E-8970-9E0B0F01E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26FA5-C9A3-40DC-8A52-A89D0E4ADB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953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67EBC-2598-3935-BF23-527E8C816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BF899B-3A66-5CC3-7F1C-91CD41F1A2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AC1CC1-1FBA-F7D3-902D-8DAF71C1D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3B9AA-9700-43F5-8BF3-AD3933204636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B9D951-0037-35C9-629B-9FD239203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EE5007-1817-0160-D288-0E289A2A1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26FA5-C9A3-40DC-8A52-A89D0E4ADB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956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B93F5-FE79-705E-4F34-DB52156AF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10C386-6679-D60C-9124-6C6E4661B8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6D7693-78C8-730B-9BF8-6E1BCBA1EC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FF7DC-2742-8AEA-0C30-A23061A57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3B9AA-9700-43F5-8BF3-AD3933204636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CBA561-45E4-CC13-A923-1073F25B2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700D4D-E12B-DC82-CB5B-7A3EF6E62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26FA5-C9A3-40DC-8A52-A89D0E4ADB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451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9CF34-41C6-EC21-78C2-D5D5D960B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40A547-2A3A-F40D-E921-DDE007FF8C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003876-F03D-63D6-7078-7C015436CB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1612DD-22E9-220E-858A-37951155D5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B156E3-ED0B-E5CA-0136-E648E96C4B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D609DD-E582-623E-80B8-105A2BA3A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3B9AA-9700-43F5-8BF3-AD3933204636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916E76-E1A4-22C4-B5E1-CD749A6D6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DFF241-7D4E-556B-21A1-B984267B7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26FA5-C9A3-40DC-8A52-A89D0E4ADB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612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16162-7105-1750-2803-A5CE9B397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74A2E6-0FC2-A90F-31CA-4247324C4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3B9AA-9700-43F5-8BF3-AD3933204636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640722-CC55-7C1F-044A-3C2D571C2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EC436A-5D12-00BE-AF90-2C8AE7163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26FA5-C9A3-40DC-8A52-A89D0E4ADB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508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9B97BF-F6D7-965E-ADA8-51D2BC30F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3B9AA-9700-43F5-8BF3-AD3933204636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78E883-225C-DB7E-A4D7-C3A42169B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9C5B8E-9466-54C9-00E2-C0D78952D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26FA5-C9A3-40DC-8A52-A89D0E4ADB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444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C93E2-C93E-683D-E005-255695F7F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12850-C948-6205-9467-418968E3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567580-4F8E-29D2-5870-7E70B0DE61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E5068B-42FC-167B-8533-9EC364EFD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3B9AA-9700-43F5-8BF3-AD3933204636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15603D-4A1E-1C69-1382-315EFA98E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2423AE-FD77-890E-9D66-C6C3B6BFF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26FA5-C9A3-40DC-8A52-A89D0E4ADB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644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0F131-B041-CA19-E98D-E4E042170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27B5A2-BDB0-71CC-948F-A1157050009C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79CF14-17C6-4846-4590-E87807C94F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75835-229E-BC8E-CEBC-646BF8E98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3B9AA-9700-43F5-8BF3-AD3933204636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648A2E-CA4F-3C5A-50B6-450F812F8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A32D99-3529-5B81-2137-85319C435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26FA5-C9A3-40DC-8A52-A89D0E4ADB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96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166AE-B92C-3B99-0C31-20B1C3306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9BA145-9670-0181-99F0-DEEF252098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3DD0FB-916A-0A92-C48E-AD97ACD21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3B9AA-9700-43F5-8BF3-AD3933204636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5C2F8-F469-5647-2D85-7A3F0304E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1C8799-500B-0856-DABC-33F0D9014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26FA5-C9A3-40DC-8A52-A89D0E4ADB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455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F9A7C1-9A39-B1CA-A003-17C2705AFC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FBDA6A-A450-5912-BA51-754001C91B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5E8ADD-1C53-7682-61B0-3ECAE6506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3B9AA-9700-43F5-8BF3-AD3933204636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7AEC17-03BE-038F-46B2-BAE0ACBA2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9BEF64-956C-B59B-C56E-8C31116C0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326FA5-C9A3-40DC-8A52-A89D0E4ADB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658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C55D08-3563-2119-48EA-2A902BC40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05F8B8-7517-A5B2-82E6-0D9D01866F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2E2429-64A1-360B-1DB6-009640E060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E3B9AA-9700-43F5-8BF3-AD3933204636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0082B-51B6-A1A0-CAD8-894FB39C21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8416C2-EB4D-DC0A-680C-A4691C2644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D326FA5-C9A3-40DC-8A52-A89D0E4ADB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56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5C5ED-AC91-7FC7-1988-C3A3A89EC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5368" y="1264024"/>
            <a:ext cx="3001263" cy="1344706"/>
          </a:xfrm>
        </p:spPr>
        <p:txBody>
          <a:bodyPr/>
          <a:lstStyle/>
          <a:p>
            <a:r>
              <a:rPr lang="en-US" sz="5400" dirty="0" err="1">
                <a:highlight>
                  <a:srgbClr val="FFFF00"/>
                </a:highlight>
              </a:rPr>
              <a:t>স্বা</a:t>
            </a:r>
            <a:r>
              <a:rPr lang="en-US" sz="5400" dirty="0" err="1">
                <a:solidFill>
                  <a:srgbClr val="FF0000"/>
                </a:solidFill>
              </a:rPr>
              <a:t>গত</a:t>
            </a:r>
            <a:r>
              <a:rPr lang="en-US" sz="5400" dirty="0" err="1"/>
              <a:t>ম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4173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852" y="1971818"/>
            <a:ext cx="5064369" cy="2131256"/>
          </a:xfrm>
        </p:spPr>
        <p:txBody>
          <a:bodyPr>
            <a:normAutofit fontScale="90000"/>
          </a:bodyPr>
          <a:lstStyle/>
          <a:p>
            <a:pPr lvl="1" algn="ctr">
              <a:defRPr/>
            </a:pPr>
            <a:r>
              <a:rPr lang="en-US" sz="4400" b="1" dirty="0" err="1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মশিউর</a:t>
            </a:r>
            <a:r>
              <a:rPr lang="en-US" sz="4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4400" b="1" dirty="0" err="1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রেজা</a:t>
            </a:r>
            <a:r>
              <a:rPr lang="en-US" sz="4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4400" b="1" dirty="0" err="1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চৌধুরী</a:t>
            </a:r>
            <a:br>
              <a:rPr lang="bn-BD" sz="4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</a:br>
            <a:r>
              <a:rPr lang="en-US" sz="4000" b="1" dirty="0">
                <a:ln w="1905"/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	</a:t>
            </a:r>
            <a:r>
              <a:rPr lang="bn-BD" sz="4000" b="1" dirty="0">
                <a:ln w="1905"/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প্রভাষক</a:t>
            </a:r>
            <a:r>
              <a:rPr lang="en-US" sz="4000" b="1" dirty="0">
                <a:ln w="1905"/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, </a:t>
            </a:r>
            <a:r>
              <a:rPr lang="en-US" sz="4000" b="1" dirty="0" err="1">
                <a:ln w="1905"/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ব্যবস্থাপনা</a:t>
            </a:r>
            <a:br>
              <a:rPr lang="en-US" sz="3600" b="1" dirty="0">
                <a:ln w="1905"/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</a:br>
            <a:r>
              <a:rPr lang="en-US" sz="3600" b="1" dirty="0" err="1">
                <a:ln w="1905"/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শহীদ</a:t>
            </a:r>
            <a:r>
              <a:rPr lang="en-US" sz="3600" b="1" dirty="0">
                <a:ln w="1905"/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b="1" dirty="0" err="1">
                <a:ln w="1905"/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স্মৃতি</a:t>
            </a:r>
            <a:r>
              <a:rPr lang="en-US" sz="3600" b="1" dirty="0">
                <a:ln w="1905"/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b="1" dirty="0" err="1">
                <a:ln w="1905"/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মহাবিদ্যালয়</a:t>
            </a:r>
            <a:r>
              <a:rPr lang="en-US" sz="3600" b="1" dirty="0">
                <a:ln w="1905"/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, </a:t>
            </a:r>
            <a:r>
              <a:rPr lang="en-US" sz="3600" b="1" dirty="0" err="1">
                <a:ln w="1905"/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আদর্শনগর</a:t>
            </a:r>
            <a:r>
              <a:rPr lang="en-US" sz="3600" b="1" dirty="0">
                <a:ln w="1905"/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, </a:t>
            </a:r>
            <a:r>
              <a:rPr lang="en-US" sz="3600" b="1" dirty="0" err="1">
                <a:ln w="1905"/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মোহনগঞ্জ</a:t>
            </a:r>
            <a:r>
              <a:rPr lang="en-US" sz="3600" b="1" dirty="0">
                <a:ln w="1905"/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, </a:t>
            </a:r>
            <a:r>
              <a:rPr lang="en-US" sz="3600" b="1" dirty="0" err="1">
                <a:ln w="1905"/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নেত্রকোনা</a:t>
            </a:r>
            <a:endParaRPr lang="en-US" sz="2600" dirty="0">
              <a:solidFill>
                <a:srgbClr val="7030A0"/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FF1A43-9004-17F5-B233-E6F8566260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6912" y="395677"/>
            <a:ext cx="2294248" cy="286781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9366A7-8DD8-B094-FFA3-7C0BABF971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7259" y="3576918"/>
            <a:ext cx="5580530" cy="2867810"/>
          </a:xfrm>
        </p:spPr>
        <p:txBody>
          <a:bodyPr>
            <a:normAutofit/>
          </a:bodyPr>
          <a:lstStyle/>
          <a:p>
            <a:r>
              <a:rPr lang="en-US" sz="3000" dirty="0" err="1">
                <a:latin typeface="SutonnyOMJ" panose="01010600010101010101" pitchFamily="2" charset="0"/>
                <a:cs typeface="SutonnyOMJ" panose="01010600010101010101" pitchFamily="2" charset="0"/>
              </a:rPr>
              <a:t>শ্রেণি</a:t>
            </a:r>
            <a:r>
              <a:rPr lang="en-US" sz="3000" dirty="0">
                <a:latin typeface="SutonnyOMJ" panose="01010600010101010101" pitchFamily="2" charset="0"/>
                <a:cs typeface="SutonnyOMJ" panose="01010600010101010101" pitchFamily="2" charset="0"/>
              </a:rPr>
              <a:t> -</a:t>
            </a:r>
            <a:r>
              <a:rPr lang="en-US" sz="3000" dirty="0" err="1">
                <a:latin typeface="SutonnyOMJ" panose="01010600010101010101" pitchFamily="2" charset="0"/>
                <a:cs typeface="SutonnyOMJ" panose="01010600010101010101" pitchFamily="2" charset="0"/>
              </a:rPr>
              <a:t>একাদশ</a:t>
            </a:r>
            <a:endParaRPr lang="en-US" sz="3000" dirty="0">
              <a:latin typeface="SutonnyOMJ" panose="01010600010101010101" pitchFamily="2" charset="0"/>
              <a:cs typeface="SutonnyOMJ" panose="01010600010101010101" pitchFamily="2" charset="0"/>
            </a:endParaRPr>
          </a:p>
          <a:p>
            <a:r>
              <a:rPr lang="en-US" sz="3000" dirty="0" err="1">
                <a:latin typeface="SutonnyOMJ" panose="01010600010101010101" pitchFamily="2" charset="0"/>
                <a:cs typeface="SutonnyOMJ" panose="01010600010101010101" pitchFamily="2" charset="0"/>
              </a:rPr>
              <a:t>বিষয়:ব্যবসায়</a:t>
            </a:r>
            <a:r>
              <a:rPr lang="en-US" sz="3000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000" dirty="0" err="1">
                <a:latin typeface="SutonnyOMJ" panose="01010600010101010101" pitchFamily="2" charset="0"/>
                <a:cs typeface="SutonnyOMJ" panose="01010600010101010101" pitchFamily="2" charset="0"/>
              </a:rPr>
              <a:t>সংগঠন</a:t>
            </a:r>
            <a:r>
              <a:rPr lang="en-US" sz="3000" dirty="0">
                <a:latin typeface="SutonnyOMJ" panose="01010600010101010101" pitchFamily="2" charset="0"/>
                <a:cs typeface="SutonnyOMJ" panose="01010600010101010101" pitchFamily="2" charset="0"/>
              </a:rPr>
              <a:t> ও ব্যবস্থাপনা-১ম </a:t>
            </a:r>
            <a:r>
              <a:rPr lang="en-US" sz="3000" dirty="0" err="1">
                <a:latin typeface="SutonnyOMJ" panose="01010600010101010101" pitchFamily="2" charset="0"/>
                <a:cs typeface="SutonnyOMJ" panose="01010600010101010101" pitchFamily="2" charset="0"/>
              </a:rPr>
              <a:t>পত্র</a:t>
            </a:r>
            <a:endParaRPr lang="en-US" sz="3000" dirty="0">
              <a:latin typeface="SutonnyOMJ" panose="01010600010101010101" pitchFamily="2" charset="0"/>
              <a:cs typeface="SutonnyOMJ" panose="01010600010101010101" pitchFamily="2" charset="0"/>
            </a:endParaRPr>
          </a:p>
          <a:p>
            <a:r>
              <a:rPr lang="en-US" sz="3000" dirty="0" err="1">
                <a:latin typeface="SutonnyOMJ" panose="01010600010101010101" pitchFamily="2" charset="0"/>
                <a:cs typeface="SutonnyOMJ" panose="01010600010101010101" pitchFamily="2" charset="0"/>
              </a:rPr>
              <a:t>অধ্যায়</a:t>
            </a:r>
            <a:r>
              <a:rPr lang="en-US" sz="3000" dirty="0">
                <a:latin typeface="SutonnyOMJ" panose="01010600010101010101" pitchFamily="2" charset="0"/>
                <a:cs typeface="SutonnyOMJ" panose="01010600010101010101" pitchFamily="2" charset="0"/>
              </a:rPr>
              <a:t>: ২য়-</a:t>
            </a:r>
            <a:r>
              <a:rPr lang="bn-IN" sz="3000" dirty="0">
                <a:latin typeface="SutonnyOMJ" panose="01010600010101010101" pitchFamily="2" charset="0"/>
                <a:cs typeface="SutonnyOMJ" panose="01010600010101010101" pitchFamily="2" charset="0"/>
              </a:rPr>
              <a:t>ব্যবসায় পরিবেশের </a:t>
            </a:r>
            <a:endParaRPr lang="en-US" sz="3000" dirty="0">
              <a:latin typeface="SutonnyOMJ" panose="01010600010101010101" pitchFamily="2" charset="0"/>
              <a:cs typeface="SutonnyOMJ" panose="01010600010101010101" pitchFamily="2" charset="0"/>
            </a:endParaRPr>
          </a:p>
          <a:p>
            <a:r>
              <a:rPr lang="en-US" sz="3000" dirty="0">
                <a:latin typeface="SutonnyOMJ" panose="01010600010101010101" pitchFamily="2" charset="0"/>
                <a:cs typeface="SutonnyOMJ" panose="01010600010101010101" pitchFamily="2" charset="0"/>
              </a:rPr>
              <a:t>ক্লাস-০</a:t>
            </a:r>
          </a:p>
          <a:p>
            <a:r>
              <a:rPr lang="en-US" sz="3000" dirty="0" err="1">
                <a:latin typeface="SutonnyOMJ" panose="01010600010101010101" pitchFamily="2" charset="0"/>
                <a:cs typeface="SutonnyOMJ" panose="01010600010101010101" pitchFamily="2" charset="0"/>
              </a:rPr>
              <a:t>তারিখ</a:t>
            </a:r>
            <a:r>
              <a:rPr lang="en-US" sz="3000" dirty="0">
                <a:latin typeface="SutonnyOMJ" panose="01010600010101010101" pitchFamily="2" charset="0"/>
                <a:cs typeface="SutonnyOMJ" panose="01010600010101010101" pitchFamily="2" charset="0"/>
              </a:rPr>
              <a:t>: </a:t>
            </a:r>
            <a:endParaRPr lang="en-US" sz="2000" dirty="0"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6C4A491-B15E-5C73-3C83-EF93454925C7}"/>
              </a:ext>
            </a:extLst>
          </p:cNvPr>
          <p:cNvSpPr txBox="1">
            <a:spLocks/>
          </p:cNvSpPr>
          <p:nvPr/>
        </p:nvSpPr>
        <p:spPr>
          <a:xfrm>
            <a:off x="3812572" y="441730"/>
            <a:ext cx="3043297" cy="84268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dirty="0" err="1">
                <a:latin typeface="SutonnyOMJ" panose="01010600010101010101" pitchFamily="2" charset="0"/>
                <a:cs typeface="SutonnyOMJ" panose="01010600010101010101" pitchFamily="2" charset="0"/>
              </a:rPr>
              <a:t>শিক্ষক</a:t>
            </a:r>
            <a:r>
              <a:rPr lang="en-US" sz="4400" dirty="0"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4400" dirty="0" err="1">
                <a:latin typeface="SutonnyOMJ" panose="01010600010101010101" pitchFamily="2" charset="0"/>
                <a:cs typeface="SutonnyOMJ" panose="01010600010101010101" pitchFamily="2" charset="0"/>
              </a:rPr>
              <a:t>পরিচিতি</a:t>
            </a:r>
            <a:endParaRPr lang="en-US" sz="4400" dirty="0"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EAEB8DA-D122-6BD9-D781-9A23666F1B92}"/>
              </a:ext>
            </a:extLst>
          </p:cNvPr>
          <p:cNvSpPr txBox="1"/>
          <p:nvPr/>
        </p:nvSpPr>
        <p:spPr>
          <a:xfrm>
            <a:off x="838200" y="506469"/>
            <a:ext cx="60982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bn-IN" sz="3600" u="sng" kern="100" dirty="0">
                <a:effectLst/>
                <a:ea typeface="Times New Roman" panose="02020603050405020304" pitchFamily="18" charset="0"/>
                <a:cs typeface="SutonnyOMJ" panose="01010600010101010101" pitchFamily="2" charset="0"/>
              </a:rPr>
              <a:t>এ অধ্যায়ের পাঠগুলো পড়ে যা যা শিখব</a:t>
            </a:r>
            <a:endParaRPr lang="en-US" sz="2400" u="sng" kern="100" dirty="0">
              <a:effectLst/>
              <a:latin typeface="Aptos" panose="02110004020202020204"/>
              <a:ea typeface="Times New Roman" panose="02020603050405020304" pitchFamily="18" charset="0"/>
              <a:cs typeface="Vrinda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8B27A68-7D9E-0726-F477-360123C6CB8A}"/>
              </a:ext>
            </a:extLst>
          </p:cNvPr>
          <p:cNvSpPr txBox="1"/>
          <p:nvPr/>
        </p:nvSpPr>
        <p:spPr>
          <a:xfrm>
            <a:off x="1516156" y="1659769"/>
            <a:ext cx="74664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IN" sz="3600" dirty="0">
                <a:solidFill>
                  <a:srgbClr val="0070C0"/>
                </a:solidFill>
                <a:ea typeface="Times New Roman" panose="02020603050405020304" pitchFamily="18" charset="0"/>
                <a:cs typeface="SutonnyOMJ" panose="01010600010101010101" pitchFamily="2" charset="0"/>
              </a:rPr>
              <a:t>ব্যবসায়ের ওপর সাধারণ পরিবেশের উপাদা</a:t>
            </a:r>
            <a:r>
              <a:rPr lang="en-US" sz="3600" dirty="0" err="1">
                <a:solidFill>
                  <a:srgbClr val="0070C0"/>
                </a:solidFill>
                <a:ea typeface="Times New Roman" panose="02020603050405020304" pitchFamily="18" charset="0"/>
                <a:cs typeface="SutonnyOMJ" panose="01010600010101010101" pitchFamily="2" charset="0"/>
              </a:rPr>
              <a:t>নের</a:t>
            </a:r>
            <a:r>
              <a:rPr lang="en-US" sz="3600" dirty="0">
                <a:solidFill>
                  <a:srgbClr val="0070C0"/>
                </a:solidFill>
                <a:ea typeface="Times New Roman" panose="02020603050405020304" pitchFamily="18" charset="0"/>
                <a:cs typeface="SutonnyOMJ" panose="01010600010101010101" pitchFamily="2" charset="0"/>
              </a:rPr>
              <a:t> </a:t>
            </a:r>
            <a:r>
              <a:rPr lang="en-US" sz="3600">
                <a:solidFill>
                  <a:srgbClr val="0070C0"/>
                </a:solidFill>
                <a:ea typeface="Times New Roman" panose="02020603050405020304" pitchFamily="18" charset="0"/>
                <a:cs typeface="SutonnyOMJ" panose="01010600010101010101" pitchFamily="2" charset="0"/>
              </a:rPr>
              <a:t>চিত্র</a:t>
            </a:r>
            <a:r>
              <a:rPr lang="bn-IN" sz="3600">
                <a:solidFill>
                  <a:srgbClr val="0070C0"/>
                </a:solidFill>
                <a:ea typeface="Times New Roman" panose="02020603050405020304" pitchFamily="18" charset="0"/>
                <a:cs typeface="SutonnyOMJ" panose="01010600010101010101" pitchFamily="2" charset="0"/>
              </a:rPr>
              <a:t> 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FD8962-8045-035B-31CA-068E73B9B36B}"/>
              </a:ext>
            </a:extLst>
          </p:cNvPr>
          <p:cNvSpPr txBox="1"/>
          <p:nvPr/>
        </p:nvSpPr>
        <p:spPr>
          <a:xfrm>
            <a:off x="2001931" y="2651705"/>
            <a:ext cx="77068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chemeClr val="accent6">
                    <a:lumMod val="75000"/>
                  </a:schemeClr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ব্যবসায়ের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>
                <a:solidFill>
                  <a:schemeClr val="accent6">
                    <a:lumMod val="75000"/>
                  </a:schemeClr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ওপর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প্রাকৃতিক</a:t>
            </a:r>
            <a:r>
              <a:rPr lang="en-US" sz="3600" dirty="0">
                <a:solidFill>
                  <a:srgbClr val="FF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পরিবেশের</a:t>
            </a:r>
            <a:r>
              <a:rPr lang="en-US" sz="3600" dirty="0">
                <a:solidFill>
                  <a:srgbClr val="FF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উপাদানের</a:t>
            </a:r>
            <a:r>
              <a:rPr lang="en-US" sz="3600" dirty="0">
                <a:solidFill>
                  <a:srgbClr val="FF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প্রভাব</a:t>
            </a:r>
            <a:endParaRPr lang="en-US" sz="3600" dirty="0">
              <a:solidFill>
                <a:srgbClr val="FF0000"/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36462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F12A681-4E55-1889-C285-86AA496B8E5E}"/>
              </a:ext>
            </a:extLst>
          </p:cNvPr>
          <p:cNvCxnSpPr>
            <a:cxnSpLocks/>
            <a:endCxn id="26" idx="1"/>
          </p:cNvCxnSpPr>
          <p:nvPr/>
        </p:nvCxnSpPr>
        <p:spPr>
          <a:xfrm>
            <a:off x="1452282" y="847165"/>
            <a:ext cx="10085" cy="4542863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Arrow: Right 9">
            <a:extLst>
              <a:ext uri="{FF2B5EF4-FFF2-40B4-BE49-F238E27FC236}">
                <a16:creationId xmlns:a16="http://schemas.microsoft.com/office/drawing/2014/main" id="{D28C7BB9-EB13-C416-951D-EAEF02BCBBFB}"/>
              </a:ext>
            </a:extLst>
          </p:cNvPr>
          <p:cNvSpPr/>
          <p:nvPr/>
        </p:nvSpPr>
        <p:spPr>
          <a:xfrm>
            <a:off x="1432112" y="1427351"/>
            <a:ext cx="524436" cy="20170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788DE8D-C3FE-4BF2-5C2C-253ACB5788D0}"/>
              </a:ext>
            </a:extLst>
          </p:cNvPr>
          <p:cNvSpPr/>
          <p:nvPr/>
        </p:nvSpPr>
        <p:spPr>
          <a:xfrm>
            <a:off x="1956548" y="1269628"/>
            <a:ext cx="2017055" cy="528918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dirty="0">
                <a:ea typeface="Times New Roman" panose="02020603050405020304" pitchFamily="18" charset="0"/>
                <a:cs typeface="SutonnyOMJ" panose="01010600010101010101" pitchFamily="2" charset="0"/>
              </a:rPr>
              <a:t>প্রাকৃতিক পরিবেশ</a:t>
            </a:r>
            <a:endParaRPr lang="en-US" dirty="0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0127A096-42C0-A863-C478-510BF2D94CE2}"/>
              </a:ext>
            </a:extLst>
          </p:cNvPr>
          <p:cNvSpPr/>
          <p:nvPr/>
        </p:nvSpPr>
        <p:spPr>
          <a:xfrm>
            <a:off x="1432112" y="2018180"/>
            <a:ext cx="524436" cy="20170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E229FA1-6332-C76B-F5BE-28330D55A3E1}"/>
              </a:ext>
            </a:extLst>
          </p:cNvPr>
          <p:cNvSpPr/>
          <p:nvPr/>
        </p:nvSpPr>
        <p:spPr>
          <a:xfrm>
            <a:off x="1956548" y="1892674"/>
            <a:ext cx="2017055" cy="452718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1600" dirty="0">
                <a:latin typeface="SutonnyOMJ" panose="01010600010101010101" pitchFamily="2" charset="0"/>
                <a:cs typeface="SutonnyOMJ" panose="01010600010101010101" pitchFamily="2" charset="0"/>
              </a:rPr>
              <a:t>অর্থনৈতিক </a:t>
            </a:r>
            <a:r>
              <a:rPr lang="bn-IN" sz="1600" dirty="0">
                <a:ea typeface="Times New Roman" panose="02020603050405020304" pitchFamily="18" charset="0"/>
                <a:cs typeface="SutonnyOMJ" panose="01010600010101010101" pitchFamily="2" charset="0"/>
              </a:rPr>
              <a:t> পরিবেশ</a:t>
            </a:r>
            <a:endParaRPr lang="en-US" sz="1600" dirty="0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D9DB36A6-BA1D-EC5D-C22D-936407946BA9}"/>
              </a:ext>
            </a:extLst>
          </p:cNvPr>
          <p:cNvSpPr/>
          <p:nvPr/>
        </p:nvSpPr>
        <p:spPr>
          <a:xfrm>
            <a:off x="1452282" y="2513480"/>
            <a:ext cx="524436" cy="20170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23AB5DF-995A-8038-6CBD-26CB5E756A63}"/>
              </a:ext>
            </a:extLst>
          </p:cNvPr>
          <p:cNvSpPr/>
          <p:nvPr/>
        </p:nvSpPr>
        <p:spPr>
          <a:xfrm>
            <a:off x="1996888" y="2387974"/>
            <a:ext cx="2017055" cy="452718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dirty="0">
                <a:latin typeface="SutonnyOMJ" panose="01010600010101010101" pitchFamily="2" charset="0"/>
                <a:cs typeface="SutonnyOMJ" panose="01010600010101010101" pitchFamily="2" charset="0"/>
              </a:rPr>
              <a:t>সামাজিক</a:t>
            </a:r>
            <a:r>
              <a:rPr lang="bn-IN" dirty="0">
                <a:ea typeface="Times New Roman" panose="02020603050405020304" pitchFamily="18" charset="0"/>
                <a:cs typeface="SutonnyOMJ" panose="01010600010101010101" pitchFamily="2" charset="0"/>
              </a:rPr>
              <a:t> পরিবেশ</a:t>
            </a:r>
            <a:endParaRPr lang="en-US" dirty="0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EA4FE623-A44C-2029-F006-BCCFF7D0CBDB}"/>
              </a:ext>
            </a:extLst>
          </p:cNvPr>
          <p:cNvSpPr/>
          <p:nvPr/>
        </p:nvSpPr>
        <p:spPr>
          <a:xfrm>
            <a:off x="1472452" y="3033433"/>
            <a:ext cx="524436" cy="20170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8894F6C-87CB-E797-9DF0-B6C364B59C88}"/>
              </a:ext>
            </a:extLst>
          </p:cNvPr>
          <p:cNvSpPr/>
          <p:nvPr/>
        </p:nvSpPr>
        <p:spPr>
          <a:xfrm>
            <a:off x="1976716" y="2907927"/>
            <a:ext cx="2017055" cy="452718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1600" dirty="0">
                <a:latin typeface="SutonnyOMJ" panose="01010600010101010101" pitchFamily="2" charset="0"/>
                <a:cs typeface="SutonnyOMJ" panose="01010600010101010101" pitchFamily="2" charset="0"/>
              </a:rPr>
              <a:t>সাংস্কৃতিক</a:t>
            </a:r>
            <a:r>
              <a:rPr lang="bn-IN" dirty="0">
                <a:ea typeface="Times New Roman" panose="02020603050405020304" pitchFamily="18" charset="0"/>
                <a:cs typeface="SutonnyOMJ" panose="01010600010101010101" pitchFamily="2" charset="0"/>
              </a:rPr>
              <a:t> পরিবেশ</a:t>
            </a:r>
            <a:endParaRPr lang="en-US" dirty="0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DDF42A08-A0F4-714F-C8F8-3AC9AD377C49}"/>
              </a:ext>
            </a:extLst>
          </p:cNvPr>
          <p:cNvSpPr/>
          <p:nvPr/>
        </p:nvSpPr>
        <p:spPr>
          <a:xfrm>
            <a:off x="1462367" y="3598769"/>
            <a:ext cx="524436" cy="20170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C0868B1D-C98F-3A9F-53AC-A63F6764D4BC}"/>
              </a:ext>
            </a:extLst>
          </p:cNvPr>
          <p:cNvSpPr/>
          <p:nvPr/>
        </p:nvSpPr>
        <p:spPr>
          <a:xfrm>
            <a:off x="1956548" y="3429000"/>
            <a:ext cx="2017055" cy="507067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1600" dirty="0">
                <a:latin typeface="SutonnyOMJ" panose="01010600010101010101" pitchFamily="2" charset="0"/>
                <a:cs typeface="SutonnyOMJ" panose="01010600010101010101" pitchFamily="2" charset="0"/>
              </a:rPr>
              <a:t>রাজনৈতিক</a:t>
            </a:r>
            <a:r>
              <a:rPr lang="bn-IN" sz="1600" dirty="0">
                <a:ea typeface="Times New Roman" panose="02020603050405020304" pitchFamily="18" charset="0"/>
                <a:cs typeface="SutonnyOMJ" panose="01010600010101010101" pitchFamily="2" charset="0"/>
              </a:rPr>
              <a:t> পরিবেশ</a:t>
            </a:r>
            <a:endParaRPr lang="en-US" sz="1600" dirty="0"/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60C15680-2577-2EBB-9877-28F2C6F39585}"/>
              </a:ext>
            </a:extLst>
          </p:cNvPr>
          <p:cNvSpPr/>
          <p:nvPr/>
        </p:nvSpPr>
        <p:spPr>
          <a:xfrm>
            <a:off x="1452282" y="4164105"/>
            <a:ext cx="524436" cy="20170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09289889-8792-ED68-CF65-ED79AD750B11}"/>
              </a:ext>
            </a:extLst>
          </p:cNvPr>
          <p:cNvSpPr/>
          <p:nvPr/>
        </p:nvSpPr>
        <p:spPr>
          <a:xfrm>
            <a:off x="1980078" y="4053727"/>
            <a:ext cx="2017055" cy="452718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dirty="0">
                <a:latin typeface="SutonnyOMJ" panose="01010600010101010101" pitchFamily="2" charset="0"/>
                <a:cs typeface="SutonnyOMJ" panose="01010600010101010101" pitchFamily="2" charset="0"/>
              </a:rPr>
              <a:t>ধর্মীয়</a:t>
            </a:r>
            <a:r>
              <a:rPr lang="bn-IN" dirty="0">
                <a:ea typeface="Times New Roman" panose="02020603050405020304" pitchFamily="18" charset="0"/>
                <a:cs typeface="SutonnyOMJ" panose="01010600010101010101" pitchFamily="2" charset="0"/>
              </a:rPr>
              <a:t> পরিবেশ</a:t>
            </a:r>
            <a:endParaRPr lang="en-US" dirty="0"/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37EBA7CB-3A94-8C8C-06D6-2DCFA63F27BE}"/>
              </a:ext>
            </a:extLst>
          </p:cNvPr>
          <p:cNvSpPr/>
          <p:nvPr/>
        </p:nvSpPr>
        <p:spPr>
          <a:xfrm>
            <a:off x="1472452" y="4684058"/>
            <a:ext cx="524436" cy="20170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CF2A180F-8C07-46D1-EF35-4C5B5612A261}"/>
              </a:ext>
            </a:extLst>
          </p:cNvPr>
          <p:cNvSpPr/>
          <p:nvPr/>
        </p:nvSpPr>
        <p:spPr>
          <a:xfrm>
            <a:off x="1986803" y="4573120"/>
            <a:ext cx="2017055" cy="452718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dirty="0">
                <a:latin typeface="SutonnyOMJ" panose="01010600010101010101" pitchFamily="2" charset="0"/>
                <a:cs typeface="SutonnyOMJ" panose="01010600010101010101" pitchFamily="2" charset="0"/>
              </a:rPr>
              <a:t>আইনগত</a:t>
            </a:r>
            <a:r>
              <a:rPr lang="bn-IN" dirty="0">
                <a:ea typeface="Times New Roman" panose="02020603050405020304" pitchFamily="18" charset="0"/>
                <a:cs typeface="SutonnyOMJ" panose="01010600010101010101" pitchFamily="2" charset="0"/>
              </a:rPr>
              <a:t> পরিবেশ</a:t>
            </a:r>
            <a:endParaRPr lang="en-US" dirty="0"/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007485E0-E1D6-592B-525C-B4F55632B6AD}"/>
              </a:ext>
            </a:extLst>
          </p:cNvPr>
          <p:cNvSpPr/>
          <p:nvPr/>
        </p:nvSpPr>
        <p:spPr>
          <a:xfrm>
            <a:off x="1462367" y="5289175"/>
            <a:ext cx="524436" cy="20170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8572C6E6-8051-76F5-A829-002BD74B9D05}"/>
              </a:ext>
            </a:extLst>
          </p:cNvPr>
          <p:cNvSpPr/>
          <p:nvPr/>
        </p:nvSpPr>
        <p:spPr>
          <a:xfrm>
            <a:off x="1976716" y="5163669"/>
            <a:ext cx="2017055" cy="501178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1600" dirty="0">
                <a:latin typeface="SutonnyOMJ" panose="01010600010101010101" pitchFamily="2" charset="0"/>
                <a:cs typeface="SutonnyOMJ" panose="01010600010101010101" pitchFamily="2" charset="0"/>
              </a:rPr>
              <a:t>প্রযুক্তিগত </a:t>
            </a:r>
            <a:r>
              <a:rPr lang="bn-IN" sz="1600" dirty="0">
                <a:ea typeface="Times New Roman" panose="02020603050405020304" pitchFamily="18" charset="0"/>
                <a:cs typeface="SutonnyOMJ" panose="01010600010101010101" pitchFamily="2" charset="0"/>
              </a:rPr>
              <a:t> পরিবেশ</a:t>
            </a:r>
            <a:endParaRPr lang="en-US" sz="1600" dirty="0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D24F6FBF-5736-0F92-A6F8-CA23C9F00DA5}"/>
              </a:ext>
            </a:extLst>
          </p:cNvPr>
          <p:cNvCxnSpPr>
            <a:cxnSpLocks/>
          </p:cNvCxnSpPr>
          <p:nvPr/>
        </p:nvCxnSpPr>
        <p:spPr>
          <a:xfrm>
            <a:off x="1462367" y="847165"/>
            <a:ext cx="358028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B7A1FECB-E7B2-D769-B781-F9E214286AC9}"/>
              </a:ext>
            </a:extLst>
          </p:cNvPr>
          <p:cNvSpPr txBox="1"/>
          <p:nvPr/>
        </p:nvSpPr>
        <p:spPr>
          <a:xfrm>
            <a:off x="5042647" y="647110"/>
            <a:ext cx="35399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IN" sz="2000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SutonnyOMJ" panose="01010600010101010101" pitchFamily="2" charset="0"/>
              </a:rPr>
              <a:t>ব্যবসায়ের সাধারণ </a:t>
            </a:r>
            <a:r>
              <a:rPr lang="bn-BD" sz="2000" dirty="0">
                <a:solidFill>
                  <a:srgbClr val="FF0000"/>
                </a:solidFill>
                <a:ea typeface="Times New Roman" panose="02020603050405020304" pitchFamily="18" charset="0"/>
                <a:cs typeface="SutonnyOMJ" panose="01010600010101010101" pitchFamily="2" charset="0"/>
              </a:rPr>
              <a:t>পরিবেশের </a:t>
            </a:r>
            <a:r>
              <a:rPr lang="bn-IN" sz="2000" kern="100" dirty="0">
                <a:solidFill>
                  <a:srgbClr val="FF0000"/>
                </a:solidFill>
                <a:effectLst/>
                <a:latin typeface="+mn-lt"/>
                <a:ea typeface="Times New Roman" panose="02020603050405020304" pitchFamily="18" charset="0"/>
                <a:cs typeface="SutonnyOMJ" panose="01010600010101010101" pitchFamily="2" charset="0"/>
              </a:rPr>
              <a:t>উপাদানগুলো</a:t>
            </a:r>
            <a:r>
              <a:rPr lang="bn-IN" sz="2000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SutonnyOMJ" panose="01010600010101010101" pitchFamily="2" charset="0"/>
              </a:rPr>
              <a:t> </a:t>
            </a:r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DD49770-EEF2-0CFF-0363-2D7CB4E34CA1}"/>
              </a:ext>
            </a:extLst>
          </p:cNvPr>
          <p:cNvSpPr/>
          <p:nvPr/>
        </p:nvSpPr>
        <p:spPr>
          <a:xfrm>
            <a:off x="4013942" y="1224488"/>
            <a:ext cx="6470277" cy="478418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bn-BD" sz="1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ভূ-প্রকৃতি</a:t>
            </a:r>
            <a:r>
              <a:rPr lang="en-US" sz="1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জলবায়ু</a:t>
            </a:r>
            <a:r>
              <a:rPr lang="en-US" sz="1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সাগর ও নদ-নদী</a:t>
            </a:r>
            <a:r>
              <a:rPr lang="en-US" sz="1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দেশের অবস্থান</a:t>
            </a:r>
            <a:r>
              <a:rPr lang="en-US" sz="1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দেশের আয়তন</a:t>
            </a:r>
            <a:r>
              <a:rPr lang="en-US" sz="1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প্রাকৃতিক সম্পদ</a:t>
            </a:r>
            <a:r>
              <a:rPr lang="en-US" sz="1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খনিজ সম্পদ</a:t>
            </a:r>
            <a:r>
              <a:rPr lang="en-US" sz="1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পাহাড়-পর্বত</a:t>
            </a:r>
            <a:r>
              <a:rPr lang="en-US" sz="1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 </a:t>
            </a:r>
            <a:r>
              <a:rPr lang="bn-BD" sz="1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বনজ সম্পদ</a:t>
            </a:r>
            <a:r>
              <a:rPr lang="en-US" sz="1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 </a:t>
            </a:r>
            <a:r>
              <a:rPr lang="bn-BD" sz="1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প্রাণিজ সম্পদ</a:t>
            </a:r>
            <a:r>
              <a:rPr lang="en-US" sz="1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জলজ সম্পদ</a:t>
            </a:r>
            <a:r>
              <a:rPr lang="en-US" sz="1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সমুদ্রসৈকত</a:t>
            </a:r>
            <a:r>
              <a:rPr lang="en-US" sz="1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প্রাকৃতিক দুর্যোগ</a:t>
            </a:r>
            <a:r>
              <a:rPr lang="en-US" sz="1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ঝড়-জলোচ্ছ্বাস</a:t>
            </a:r>
            <a:endParaRPr lang="en-US" sz="1400" dirty="0">
              <a:solidFill>
                <a:srgbClr val="0070C0"/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0E15B10-F381-0E4B-EA83-5FB1235B837B}"/>
              </a:ext>
            </a:extLst>
          </p:cNvPr>
          <p:cNvSpPr/>
          <p:nvPr/>
        </p:nvSpPr>
        <p:spPr>
          <a:xfrm>
            <a:off x="4034113" y="1883854"/>
            <a:ext cx="6450106" cy="465322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1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ব্যবসায়িক সুনাম</a:t>
            </a:r>
            <a:r>
              <a:rPr lang="en-US" sz="1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সঞ্চয় ও বিনিয়োগ</a:t>
            </a:r>
            <a:r>
              <a:rPr lang="en-US" sz="1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মূলধন</a:t>
            </a:r>
            <a:r>
              <a:rPr lang="en-US" sz="1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ভূমি ও কাঁচামালের সহজলভ্যতা</a:t>
            </a:r>
            <a:r>
              <a:rPr lang="en-US" sz="1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আর্থিক প্রতিষ্ঠানসমূহ</a:t>
            </a:r>
            <a:r>
              <a:rPr lang="en-US" sz="1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অর্থ ও ঋণ ব্যবস্থা</a:t>
            </a:r>
            <a:endParaRPr lang="en-US" sz="1400" dirty="0">
              <a:solidFill>
                <a:srgbClr val="0070C0"/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  <a:p>
            <a:r>
              <a:rPr lang="bn-BD" sz="1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জাতীয় আয়</a:t>
            </a:r>
            <a:r>
              <a:rPr lang="en-US" sz="1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মাথাপিছু আয়</a:t>
            </a:r>
            <a:r>
              <a:rPr lang="en-US" sz="1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উৎপাদন ও বণ্টন</a:t>
            </a:r>
            <a:r>
              <a:rPr lang="en-US" sz="1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ভোগ ও ব্যয়ের পরিমাণ</a:t>
            </a:r>
            <a:r>
              <a:rPr lang="en-US" sz="1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মুদ্রাবাজার</a:t>
            </a:r>
            <a:r>
              <a:rPr lang="en-US" sz="1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মানবসম্পদ</a:t>
            </a:r>
            <a:r>
              <a:rPr lang="en-US" sz="1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দক্ষ উদ্যোক্তা</a:t>
            </a:r>
            <a:r>
              <a:rPr lang="en-US" sz="1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শ্রমশক্তি</a:t>
            </a:r>
            <a:endParaRPr lang="en-US" sz="1400" dirty="0">
              <a:solidFill>
                <a:srgbClr val="0070C0"/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AAE4C1E-4076-8A33-4DCB-447AD95AE965}"/>
              </a:ext>
            </a:extLst>
          </p:cNvPr>
          <p:cNvSpPr/>
          <p:nvPr/>
        </p:nvSpPr>
        <p:spPr>
          <a:xfrm>
            <a:off x="4034113" y="2482525"/>
            <a:ext cx="6450106" cy="465322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bn-BD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জনসংখ্যা</a:t>
            </a:r>
            <a:r>
              <a:rPr lang="en-US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জাতীয়তা</a:t>
            </a:r>
            <a:r>
              <a:rPr lang="en-US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জাতি-গোষ্ঠী</a:t>
            </a:r>
            <a:r>
              <a:rPr lang="en-US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শিক্ষা ব্যবস্থা</a:t>
            </a:r>
            <a:r>
              <a:rPr lang="en-US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সামাজিক প্রতিষ্ঠানসমূহ</a:t>
            </a:r>
            <a:r>
              <a:rPr lang="en-US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সুনাম-সুখ্যাতি</a:t>
            </a:r>
            <a:r>
              <a:rPr lang="en-US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সামাজিক কাঠামো</a:t>
            </a:r>
            <a:r>
              <a:rPr lang="en-US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প্রচার ব্যবস্থা</a:t>
            </a:r>
            <a:r>
              <a:rPr lang="en-US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bn-BD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সামাজিক যোগাযোগ ব্যবস্থা</a:t>
            </a:r>
            <a:r>
              <a:rPr lang="en-US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 </a:t>
            </a:r>
            <a:endParaRPr lang="en-US" dirty="0">
              <a:solidFill>
                <a:srgbClr val="0070C0"/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BC86B26-0250-D8E4-F5A3-216DB2726B35}"/>
              </a:ext>
            </a:extLst>
          </p:cNvPr>
          <p:cNvSpPr/>
          <p:nvPr/>
        </p:nvSpPr>
        <p:spPr>
          <a:xfrm>
            <a:off x="4034113" y="3002478"/>
            <a:ext cx="6450106" cy="465322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দৃষ্টিভঙ্গি</a:t>
            </a:r>
            <a:r>
              <a:rPr lang="en-US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ভোগকারীর মনোভাব</a:t>
            </a:r>
            <a:r>
              <a:rPr lang="en-US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চিন্তা-ভাবনার</a:t>
            </a:r>
            <a:r>
              <a:rPr lang="en-US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600" dirty="0"/>
              <a:t> </a:t>
            </a:r>
            <a:r>
              <a:rPr lang="bn-BD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ঐতিহ্য</a:t>
            </a:r>
            <a:r>
              <a:rPr lang="en-US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 </a:t>
            </a:r>
            <a:r>
              <a:rPr lang="bn-BD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রীতি ও প্রথা</a:t>
            </a:r>
            <a:r>
              <a:rPr lang="en-US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শিল্পকলা</a:t>
            </a:r>
            <a:r>
              <a:rPr lang="en-US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সেবার</a:t>
            </a:r>
            <a:r>
              <a:rPr lang="en-US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bn-BD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মনোভাব</a:t>
            </a:r>
            <a:r>
              <a:rPr lang="en-US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মূল্যবোধ</a:t>
            </a:r>
            <a:endParaRPr lang="en-US" sz="1600" dirty="0">
              <a:solidFill>
                <a:srgbClr val="0070C0"/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2AF525B-1EDD-6A49-73C1-3ADA26927C6B}"/>
              </a:ext>
            </a:extLst>
          </p:cNvPr>
          <p:cNvSpPr/>
          <p:nvPr/>
        </p:nvSpPr>
        <p:spPr>
          <a:xfrm>
            <a:off x="4034113" y="3528805"/>
            <a:ext cx="6450106" cy="465322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bn-BD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সার্বভৌমত্ব</a:t>
            </a:r>
            <a:r>
              <a:rPr lang="en-US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সরকার ব্যবস্থা ও এর নীতিমালা</a:t>
            </a:r>
            <a:r>
              <a:rPr lang="en-US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স্থিতিশীলতা</a:t>
            </a:r>
            <a:r>
              <a:rPr lang="en-US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আইন-শৃঙ্খলা</a:t>
            </a:r>
            <a:r>
              <a:rPr lang="en-US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রাজনৈতিক দলের মতাদর্শ</a:t>
            </a:r>
            <a:r>
              <a:rPr lang="en-US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রাজনীতিবিদদের আচরণ ও প্রজ্ঞা</a:t>
            </a:r>
            <a:endParaRPr lang="en-US" sz="1600" dirty="0">
              <a:solidFill>
                <a:srgbClr val="0070C0"/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C7C380E-50FF-3194-AFDB-B8F2F30E4F02}"/>
              </a:ext>
            </a:extLst>
          </p:cNvPr>
          <p:cNvSpPr/>
          <p:nvPr/>
        </p:nvSpPr>
        <p:spPr>
          <a:xfrm>
            <a:off x="4034113" y="4062974"/>
            <a:ext cx="6450106" cy="465322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bn-BD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কোনো বিশেষ ধর্মাবলম্বীর সংখ্যা</a:t>
            </a:r>
            <a:r>
              <a:rPr lang="en-US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ধর্মের বহুত্ব</a:t>
            </a:r>
            <a:r>
              <a:rPr lang="en-US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ধর্মীয় বিশ্বাস</a:t>
            </a:r>
            <a:r>
              <a:rPr lang="en-US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ধর্মের চর্চা</a:t>
            </a:r>
            <a:r>
              <a:rPr lang="en-US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ধর্মীয় অনুভূতি</a:t>
            </a:r>
            <a:r>
              <a:rPr lang="en-US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ধর্মের প্রচার-প্রসার</a:t>
            </a:r>
            <a:r>
              <a:rPr lang="en-US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ধর্মীয় দ্বন্দ্ব</a:t>
            </a:r>
            <a:r>
              <a:rPr lang="en-US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bn-BD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ধর্মীয় অনুশাসন</a:t>
            </a:r>
            <a:endParaRPr lang="en-US" sz="1600" dirty="0">
              <a:solidFill>
                <a:srgbClr val="0070C0"/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1AEA815-DB48-1C34-F11D-CDBF9943F03C}"/>
              </a:ext>
            </a:extLst>
          </p:cNvPr>
          <p:cNvSpPr/>
          <p:nvPr/>
        </p:nvSpPr>
        <p:spPr>
          <a:xfrm>
            <a:off x="4034113" y="4629009"/>
            <a:ext cx="6450106" cy="465322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বাণিজ্যিক আইন</a:t>
            </a:r>
            <a:r>
              <a:rPr lang="en-US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শিল্প আইন</a:t>
            </a:r>
            <a:r>
              <a:rPr lang="en-US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পরিবেশ সংক্রান্ত আইন</a:t>
            </a:r>
            <a:r>
              <a:rPr lang="en-US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সমবায় আইন</a:t>
            </a:r>
            <a:r>
              <a:rPr lang="en-US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শ্রম আইন</a:t>
            </a:r>
            <a:r>
              <a:rPr lang="en-US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ভোক্তা</a:t>
            </a:r>
            <a:r>
              <a:rPr lang="en-US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অধিকার সংরক্ষণ আইন</a:t>
            </a:r>
            <a:r>
              <a:rPr lang="en-US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আন্তর্জাতিক বিভিন্ন আইন</a:t>
            </a:r>
            <a:endParaRPr lang="en-US" sz="1600" dirty="0">
              <a:solidFill>
                <a:srgbClr val="0070C0"/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358DCE1F-90B4-4B50-E0F0-6FDC611EA3B1}"/>
              </a:ext>
            </a:extLst>
          </p:cNvPr>
          <p:cNvSpPr/>
          <p:nvPr/>
        </p:nvSpPr>
        <p:spPr>
          <a:xfrm>
            <a:off x="4034113" y="5199525"/>
            <a:ext cx="6450106" cy="465322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bn-BD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বিজ্ঞান ও কারিগরি শিক্ষা বিজ্ঞান ও গবেষণাধর্মী প্রতিষ্ঠানসমূহ</a:t>
            </a:r>
            <a:r>
              <a:rPr lang="en-US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আধুনিক কলা-কৌশলের ব্যবহার</a:t>
            </a:r>
            <a:r>
              <a:rPr lang="en-US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বিজ্ঞানমনস্ক শিক্ষা ব্যবস্থা</a:t>
            </a:r>
            <a:r>
              <a:rPr lang="en-US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প্রযুক্তি আমদানির সুযোগ</a:t>
            </a:r>
            <a:r>
              <a:rPr lang="en-US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,</a:t>
            </a:r>
            <a:r>
              <a:rPr lang="bn-BD" sz="16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তথ্যপ্রযুক্তির ব্যবহার</a:t>
            </a:r>
            <a:endParaRPr lang="en-US" sz="1600" dirty="0">
              <a:solidFill>
                <a:srgbClr val="0070C0"/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B45FFC-0BBE-FA65-E8CD-383DFB058CBF}"/>
              </a:ext>
            </a:extLst>
          </p:cNvPr>
          <p:cNvSpPr txBox="1"/>
          <p:nvPr/>
        </p:nvSpPr>
        <p:spPr>
          <a:xfrm>
            <a:off x="1489261" y="5868203"/>
            <a:ext cx="103340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IN" sz="2000" dirty="0">
                <a:solidFill>
                  <a:srgbClr val="FF0000"/>
                </a:solidFill>
                <a:effectLst/>
                <a:highlight>
                  <a:srgbClr val="FFFF00"/>
                </a:highlight>
                <a:ea typeface="Times New Roman" panose="02020603050405020304" pitchFamily="18" charset="0"/>
                <a:cs typeface="SutonnyOMJ" panose="01010600010101010101" pitchFamily="2" charset="0"/>
              </a:rPr>
              <a:t>যেসব সাধারণ ও বাহ্যিক উপাদান ব্যবসায়ের কাজের ওপর প্রভাব বিস্তার করে, সেগুলোর সমষ্টিকে ব্যবসায়ের সাধারণ পরিবেশ বলে।</a:t>
            </a:r>
            <a:endParaRPr lang="en-US" sz="2000" dirty="0">
              <a:solidFill>
                <a:srgbClr val="FF0000"/>
              </a:solidFill>
              <a:effectLst/>
              <a:highlight>
                <a:srgbClr val="FFFF00"/>
              </a:highlight>
              <a:ea typeface="Times New Roman" panose="02020603050405020304" pitchFamily="18" charset="0"/>
              <a:cs typeface="SutonnyOMJ" panose="01010600010101010101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11BC42-26C1-28AA-FF77-8630D9A16BBD}"/>
              </a:ext>
            </a:extLst>
          </p:cNvPr>
          <p:cNvSpPr txBox="1"/>
          <p:nvPr/>
        </p:nvSpPr>
        <p:spPr>
          <a:xfrm rot="16200000">
            <a:off x="-1399597" y="3101796"/>
            <a:ext cx="43165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BD" sz="2400" dirty="0">
                <a:effectLst/>
                <a:ea typeface="Times New Roman" panose="02020603050405020304" pitchFamily="18" charset="0"/>
                <a:cs typeface="SutonnyOMJ" panose="01010600010101010101" pitchFamily="2" charset="0"/>
              </a:rPr>
              <a:t>চিত্র: ব্যবসায়ের সাধারণ পরিবেশের উপাদান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9066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1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8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9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4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7" dur="500"/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2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3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10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9" dur="10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10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5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0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1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" fill="hold">
                      <p:stCondLst>
                        <p:cond delay="indefinite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6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34" grpId="0"/>
      <p:bldP spid="35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3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2E47791-0373-D7FB-DF42-508E3E621ADD}"/>
              </a:ext>
            </a:extLst>
          </p:cNvPr>
          <p:cNvSpPr txBox="1"/>
          <p:nvPr/>
        </p:nvSpPr>
        <p:spPr>
          <a:xfrm>
            <a:off x="439845" y="255740"/>
            <a:ext cx="44845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000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SutonnyOMJ" panose="01010600010101010101" pitchFamily="2" charset="0"/>
              </a:rPr>
              <a:t>১. </a:t>
            </a:r>
            <a:r>
              <a:rPr lang="bn-IN" sz="2000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SutonnyOMJ" panose="01010600010101010101" pitchFamily="2" charset="0"/>
              </a:rPr>
              <a:t>প্রাকৃতিক পরিবেশের উপাদানের প্রভাব</a:t>
            </a:r>
            <a:endParaRPr lang="en-US" sz="1400" u="sng" kern="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Times New Roman" panose="02020603050405020304" pitchFamily="18" charset="0"/>
              <a:cs typeface="Vrinda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F5DB48-C101-D544-19BA-81A7B291F508}"/>
              </a:ext>
            </a:extLst>
          </p:cNvPr>
          <p:cNvSpPr txBox="1"/>
          <p:nvPr/>
        </p:nvSpPr>
        <p:spPr>
          <a:xfrm>
            <a:off x="487453" y="643618"/>
            <a:ext cx="821951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IN" sz="2000" dirty="0">
                <a:effectLst/>
                <a:ea typeface="Times New Roman" panose="02020603050405020304" pitchFamily="18" charset="0"/>
                <a:cs typeface="SutonnyOMJ" panose="01010600010101010101" pitchFamily="2" charset="0"/>
              </a:rPr>
              <a:t>জলবায়ু, ভূ-প্রকৃতি, নদ-নদী, আয়তন, অবস্থান প্রভৃতি প্রাকৃতিকভাবে সৃষ্ট উপাদানের সমন্বয়ে গড়ে ওঠা পরিবেশকে প্রাকৃতিক পরিবেশ বলে। </a:t>
            </a:r>
            <a:endParaRPr lang="en-US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11D14A-3265-0BAE-3645-17198490FB7D}"/>
              </a:ext>
            </a:extLst>
          </p:cNvPr>
          <p:cNvSpPr txBox="1"/>
          <p:nvPr/>
        </p:nvSpPr>
        <p:spPr>
          <a:xfrm>
            <a:off x="463652" y="1363553"/>
            <a:ext cx="533287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bn-IN" sz="2000" kern="100" dirty="0">
                <a:effectLst/>
                <a:latin typeface="+mn-lt"/>
                <a:ea typeface="Times New Roman" panose="02020603050405020304" pitchFamily="18" charset="0"/>
                <a:cs typeface="SutonnyOMJ" panose="01010600010101010101" pitchFamily="2" charset="0"/>
              </a:rPr>
              <a:t>নিচে প্রাকৃতিক পরিবেশের উপাদানের প্রভাব আলোচনা করা হলো-</a:t>
            </a:r>
            <a:endParaRPr lang="en-US" sz="1400" kern="100" dirty="0">
              <a:effectLst/>
              <a:latin typeface="Aptos" panose="02110004020202020204"/>
              <a:ea typeface="Times New Roman" panose="02020603050405020304" pitchFamily="18" charset="0"/>
              <a:cs typeface="Vrinda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85883ED-E289-128F-122C-66B864F06C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7716" y="116465"/>
            <a:ext cx="2980991" cy="14778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7AE6191-E254-1C55-17A2-8E994B61A67B}"/>
              </a:ext>
            </a:extLst>
          </p:cNvPr>
          <p:cNvSpPr txBox="1"/>
          <p:nvPr/>
        </p:nvSpPr>
        <p:spPr>
          <a:xfrm>
            <a:off x="9705416" y="281173"/>
            <a:ext cx="16170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IN" sz="2000" kern="100" dirty="0">
                <a:solidFill>
                  <a:srgbClr val="FFFF00"/>
                </a:solidFill>
                <a:effectLst/>
                <a:latin typeface="+mn-lt"/>
                <a:ea typeface="Times New Roman" panose="02020603050405020304" pitchFamily="18" charset="0"/>
                <a:cs typeface="SutonnyOMJ" panose="01010600010101010101" pitchFamily="2" charset="0"/>
              </a:rPr>
              <a:t>প্রাকৃতিক পরিবেশ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AF4623-7E88-1E4C-8D11-D413B36A3EF9}"/>
              </a:ext>
            </a:extLst>
          </p:cNvPr>
          <p:cNvSpPr txBox="1"/>
          <p:nvPr/>
        </p:nvSpPr>
        <p:spPr>
          <a:xfrm>
            <a:off x="463652" y="1776652"/>
            <a:ext cx="254485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IN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SutonnyOMJ" panose="01010600010101010101" pitchFamily="2" charset="0"/>
              </a:rPr>
              <a:t>ভূ-প্রকৃতি (</a:t>
            </a:r>
            <a:r>
              <a:rPr lang="en-IN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Physiography): </a:t>
            </a:r>
            <a:endParaRPr lang="en-US" sz="20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87418D1-2863-B8BF-8819-F37017210D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7716" y="1676400"/>
            <a:ext cx="2980991" cy="160006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11FAF0B-9ACF-CEAC-0C90-D48E4B79D5C5}"/>
              </a:ext>
            </a:extLst>
          </p:cNvPr>
          <p:cNvSpPr txBox="1"/>
          <p:nvPr/>
        </p:nvSpPr>
        <p:spPr>
          <a:xfrm>
            <a:off x="463652" y="2188546"/>
            <a:ext cx="824331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bn-IN" sz="2000" dirty="0">
                <a:effectLst/>
                <a:ea typeface="Times New Roman" panose="02020603050405020304" pitchFamily="18" charset="0"/>
                <a:cs typeface="SutonnyOMJ" panose="01010600010101010101" pitchFamily="2" charset="0"/>
              </a:rPr>
              <a:t>ভূ-প্রকৃতির ভিন্নতার কারণে ব্যবসায়িক কার্যক্রমেও পার্থক্য দেখা যায়। ভূ-প্রকৃতি প্রধানত পার্বত্য এলাকা, সমতল ভূমি ও মালভূমি- এ তিন ধরনের হয়ে থাকে। ভিন্ন ভিন্ন ভূ-প্রকৃতিতে ভিন্ন ভিন্ন শিল্প প্রসার লাভ করে। যেমন: বাংলাদেশে পাট শিল্প, নরওয়েতে মৎস্য শিল্প, সৌদি আরবে পেট্রোলিয়াম শিল্প প্রসার লাভ করেছে। </a:t>
            </a:r>
            <a:endParaRPr lang="en-US" sz="20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A779E31-2667-F013-20EE-BB64AD370482}"/>
              </a:ext>
            </a:extLst>
          </p:cNvPr>
          <p:cNvSpPr txBox="1"/>
          <p:nvPr/>
        </p:nvSpPr>
        <p:spPr>
          <a:xfrm>
            <a:off x="463652" y="3437831"/>
            <a:ext cx="194000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IN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SutonnyOMJ" panose="01010600010101010101" pitchFamily="2" charset="0"/>
              </a:rPr>
              <a:t>জলবায়ু (</a:t>
            </a:r>
            <a:r>
              <a:rPr lang="en-IN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Climate): </a:t>
            </a:r>
            <a:endParaRPr lang="en-US" sz="20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85C14608-2729-CB4D-06EB-F2ECAC8729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5610" y="3318110"/>
            <a:ext cx="2980991" cy="167066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63FD0C59-FD2A-B99F-FBE6-F26A16AE68DF}"/>
              </a:ext>
            </a:extLst>
          </p:cNvPr>
          <p:cNvSpPr txBox="1"/>
          <p:nvPr/>
        </p:nvSpPr>
        <p:spPr>
          <a:xfrm>
            <a:off x="463652" y="3852224"/>
            <a:ext cx="836770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IN" sz="2000" dirty="0">
                <a:effectLst/>
                <a:ea typeface="Times New Roman" panose="02020603050405020304" pitchFamily="18" charset="0"/>
                <a:cs typeface="SutonnyOMJ" panose="01010600010101010101" pitchFamily="2" charset="0"/>
              </a:rPr>
              <a:t>জলবায়ুগত কারণেই বিভিন্ন অঞ্চলের মানুষের শিল্প-বাণিজ্য ও অর্থনৈতিক কর্মকাণ্ডের মধ্যে পার্থক্য দেখা যায়। </a:t>
            </a:r>
            <a:endParaRPr lang="en-US" sz="20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7D26F92-E3FE-FA2E-29F7-74E62237397E}"/>
              </a:ext>
            </a:extLst>
          </p:cNvPr>
          <p:cNvSpPr txBox="1"/>
          <p:nvPr/>
        </p:nvSpPr>
        <p:spPr>
          <a:xfrm>
            <a:off x="439845" y="4153443"/>
            <a:ext cx="821951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bn-IN" sz="2000" kern="100" dirty="0">
                <a:effectLst/>
                <a:latin typeface="+mn-lt"/>
                <a:ea typeface="Times New Roman" panose="02020603050405020304" pitchFamily="18" charset="0"/>
                <a:cs typeface="SutonnyOMJ" panose="01010600010101010101" pitchFamily="2" charset="0"/>
              </a:rPr>
              <a:t>নদীভাঙন, ঝড়, জলোচ্ছ্বাস, লবণাক্ততা বৃদ্ধি প্রভৃতি প্রাকৃতিক দুর্যোগের কারণে অনেকেই ব্যবসায় বন্ধ বা পরিবর্তন করে ফেলে।</a:t>
            </a:r>
            <a:endParaRPr lang="en-US" sz="1400" kern="100" dirty="0">
              <a:effectLst/>
              <a:latin typeface="Aptos" panose="02110004020202020204"/>
              <a:ea typeface="Times New Roman" panose="02020603050405020304" pitchFamily="18" charset="0"/>
              <a:cs typeface="Vrinda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21F5542-685A-752F-AD6E-41AEBE0E2713}"/>
              </a:ext>
            </a:extLst>
          </p:cNvPr>
          <p:cNvSpPr txBox="1"/>
          <p:nvPr/>
        </p:nvSpPr>
        <p:spPr>
          <a:xfrm>
            <a:off x="439846" y="4732214"/>
            <a:ext cx="60982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bn-IN" sz="2000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Times New Roman" panose="02020603050405020304" pitchFamily="18" charset="0"/>
                <a:cs typeface="SutonnyOMJ" panose="01010600010101010101" pitchFamily="2" charset="0"/>
              </a:rPr>
              <a:t>সাগর ও নদ-নদী (</a:t>
            </a:r>
            <a:r>
              <a:rPr lang="en-IN" sz="2000" u="sng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Vrinda"/>
              </a:rPr>
              <a:t>Sea and rivers):</a:t>
            </a:r>
            <a:endParaRPr lang="en-US" sz="1400" u="sng" kern="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Times New Roman" panose="02020603050405020304" pitchFamily="18" charset="0"/>
              <a:cs typeface="Vrinda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3DCAF26-8FED-76B3-550A-5064DB4E8692}"/>
              </a:ext>
            </a:extLst>
          </p:cNvPr>
          <p:cNvSpPr txBox="1"/>
          <p:nvPr/>
        </p:nvSpPr>
        <p:spPr>
          <a:xfrm>
            <a:off x="463652" y="5126409"/>
            <a:ext cx="849208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IN" sz="2000" dirty="0">
                <a:effectLst/>
                <a:ea typeface="Times New Roman" panose="02020603050405020304" pitchFamily="18" charset="0"/>
                <a:cs typeface="SutonnyOMJ" panose="01010600010101010101" pitchFamily="2" charset="0"/>
              </a:rPr>
              <a:t>নদী পথে সহজে ও কম খরচে পণ্যদ্রব্য আনা-নেওয়া করা যায়। এজন্য বিশ্বের অধিকাংশ শিল্প ও বাণিজ্য অঞ্চল নদী বা সমুদ্রকে কেন্দ্র করে গড়ে ওঠেছে। </a:t>
            </a:r>
            <a:endParaRPr lang="en-US" sz="20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380A81C-9F41-5029-8149-96AAC4EE7D87}"/>
              </a:ext>
            </a:extLst>
          </p:cNvPr>
          <p:cNvSpPr txBox="1"/>
          <p:nvPr/>
        </p:nvSpPr>
        <p:spPr>
          <a:xfrm>
            <a:off x="463652" y="5751347"/>
            <a:ext cx="86819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IN" sz="2000" dirty="0">
                <a:effectLst/>
                <a:ea typeface="Times New Roman" panose="02020603050405020304" pitchFamily="18" charset="0"/>
                <a:cs typeface="SutonnyOMJ" panose="01010600010101010101" pitchFamily="2" charset="0"/>
              </a:rPr>
              <a:t>নদী ও সমুদ্রের অনুকূল অবস্থানের ফলেই বাংলাদেশের চট্টগ্রাম ও নারায়ণগঞ্জ, চীনের সাংহাই, জাপানের টোকিও প্রভৃতি বাণিজ্যিক কেন্দ্রে পরিণত হয়েছে।</a:t>
            </a:r>
            <a:endParaRPr lang="en-US" sz="2000" dirty="0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06352BE5-CB3E-34A0-E878-4E8CFADF37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5611" y="5070870"/>
            <a:ext cx="2980991" cy="167066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237C210-D2D9-4554-A143-8B641E5EF0E7}"/>
              </a:ext>
            </a:extLst>
          </p:cNvPr>
          <p:cNvSpPr txBox="1"/>
          <p:nvPr/>
        </p:nvSpPr>
        <p:spPr>
          <a:xfrm>
            <a:off x="10364321" y="3486188"/>
            <a:ext cx="83707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IN" sz="2000" dirty="0">
                <a:solidFill>
                  <a:srgbClr val="FF0000"/>
                </a:solidFill>
                <a:highlight>
                  <a:srgbClr val="FFFF00"/>
                </a:highlight>
                <a:ea typeface="Times New Roman" panose="02020603050405020304" pitchFamily="18" charset="0"/>
                <a:cs typeface="SutonnyOMJ" panose="01010600010101010101" pitchFamily="2" charset="0"/>
              </a:rPr>
              <a:t>জলবায়ু</a:t>
            </a:r>
            <a:endParaRPr lang="en-US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88928FC-3C23-08FE-D681-C2FB5523FDCA}"/>
              </a:ext>
            </a:extLst>
          </p:cNvPr>
          <p:cNvSpPr txBox="1"/>
          <p:nvPr/>
        </p:nvSpPr>
        <p:spPr>
          <a:xfrm>
            <a:off x="9854495" y="5189028"/>
            <a:ext cx="15632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IN" sz="2000" kern="100" dirty="0">
                <a:highlight>
                  <a:srgbClr val="FFFF00"/>
                </a:highlight>
                <a:ea typeface="Times New Roman" panose="02020603050405020304" pitchFamily="18" charset="0"/>
                <a:cs typeface="SutonnyOMJ" panose="01010600010101010101" pitchFamily="2" charset="0"/>
              </a:rPr>
              <a:t>সাগর ও নদ-নদী </a:t>
            </a:r>
            <a:endParaRPr lang="en-US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8765334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  <p:bldP spid="5" grpId="0"/>
      <p:bldP spid="12" grpId="0"/>
      <p:bldP spid="14" grpId="0"/>
      <p:bldP spid="18" grpId="0"/>
      <p:bldP spid="20" grpId="0"/>
      <p:bldP spid="24" grpId="0"/>
      <p:bldP spid="26" grpId="0"/>
      <p:bldP spid="28" grpId="0"/>
      <p:bldP spid="30" grpId="0"/>
      <p:bldP spid="32" grpId="0"/>
      <p:bldP spid="4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662DFC4-0C20-E402-DC8D-AFAA897EA346}"/>
              </a:ext>
            </a:extLst>
          </p:cNvPr>
          <p:cNvSpPr txBox="1"/>
          <p:nvPr/>
        </p:nvSpPr>
        <p:spPr>
          <a:xfrm>
            <a:off x="292474" y="134254"/>
            <a:ext cx="368785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IN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SutonnyOMJ" panose="01010600010101010101" pitchFamily="2" charset="0"/>
              </a:rPr>
              <a:t>দেশের আয়তন (</a:t>
            </a:r>
            <a:r>
              <a:rPr lang="en-IN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Area of the country): </a:t>
            </a:r>
            <a:endParaRPr lang="en-US" sz="20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452CE2-FC04-9BF2-CDB8-6C975D1A4D94}"/>
              </a:ext>
            </a:extLst>
          </p:cNvPr>
          <p:cNvSpPr txBox="1"/>
          <p:nvPr/>
        </p:nvSpPr>
        <p:spPr>
          <a:xfrm>
            <a:off x="292473" y="534364"/>
            <a:ext cx="898599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IN" sz="2000" dirty="0">
                <a:effectLst/>
                <a:ea typeface="Times New Roman" panose="02020603050405020304" pitchFamily="18" charset="0"/>
                <a:cs typeface="SutonnyOMJ" panose="01010600010101010101" pitchFamily="2" charset="0"/>
              </a:rPr>
              <a:t>একটি দেশের আয়তন সে দেশের ব্যবসায়ের ওপর ব্যাপক প্রভাব ফেলে। দেশ আয়তনে ছোট হলে স্বাধীনমতো শিল্প-কারখানা স্থাপন করা যায় না। </a:t>
            </a:r>
            <a:endParaRPr lang="en-US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2487AE-92E7-050F-91C1-E8E24D2D9648}"/>
              </a:ext>
            </a:extLst>
          </p:cNvPr>
          <p:cNvSpPr txBox="1"/>
          <p:nvPr/>
        </p:nvSpPr>
        <p:spPr>
          <a:xfrm>
            <a:off x="292474" y="1242250"/>
            <a:ext cx="91070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bn-IN" sz="2000" dirty="0">
                <a:effectLst/>
                <a:ea typeface="Times New Roman" panose="02020603050405020304" pitchFamily="18" charset="0"/>
                <a:cs typeface="SutonnyOMJ" panose="01010600010101010101" pitchFamily="2" charset="0"/>
              </a:rPr>
              <a:t>অপরদিকে, দেশের আয়তন অনেক বেশি হলে এসব ক্ষেত্রে স্বাধীনতা থাকে। আবার, বিস্তৃত এলাকায় শিল্পের কাঁচামাল বেশি থাকাটাই স্বাভাবিক। </a:t>
            </a:r>
            <a:endParaRPr lang="en-US" sz="2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BA88A8F-1F57-DC9D-175D-7E61D6D2F8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4988" y="18567"/>
            <a:ext cx="2442883" cy="244736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B2F0D33-09F4-F937-2B98-488120FDB784}"/>
              </a:ext>
            </a:extLst>
          </p:cNvPr>
          <p:cNvSpPr txBox="1"/>
          <p:nvPr/>
        </p:nvSpPr>
        <p:spPr>
          <a:xfrm>
            <a:off x="292473" y="1950136"/>
            <a:ext cx="28003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IN" sz="1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SutonnyOMJ" panose="01010600010101010101" pitchFamily="2" charset="0"/>
              </a:rPr>
              <a:t>বনজ সম্পদ (</a:t>
            </a:r>
            <a:r>
              <a:rPr lang="en-IN" sz="1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Forest resources): </a:t>
            </a:r>
            <a:endParaRPr lang="en-US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3D118BC-5A0B-E0B5-6D02-C80508B84A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4358" y="1950136"/>
            <a:ext cx="2442883" cy="193394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B0E34BA-4B5A-8D4D-7A63-C3495D508FAC}"/>
              </a:ext>
            </a:extLst>
          </p:cNvPr>
          <p:cNvSpPr txBox="1"/>
          <p:nvPr/>
        </p:nvSpPr>
        <p:spPr>
          <a:xfrm>
            <a:off x="7853082" y="3187021"/>
            <a:ext cx="13671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IN" sz="2400" dirty="0">
                <a:solidFill>
                  <a:srgbClr val="FFFF00"/>
                </a:solidFill>
                <a:effectLst/>
                <a:ea typeface="Times New Roman" panose="02020603050405020304" pitchFamily="18" charset="0"/>
                <a:cs typeface="SutonnyOMJ" panose="01010600010101010101" pitchFamily="2" charset="0"/>
              </a:rPr>
              <a:t>বনজ সম্পদ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6A676C0-AD85-5796-B612-BF3861D58261}"/>
              </a:ext>
            </a:extLst>
          </p:cNvPr>
          <p:cNvSpPr txBox="1"/>
          <p:nvPr/>
        </p:nvSpPr>
        <p:spPr>
          <a:xfrm>
            <a:off x="292472" y="2319468"/>
            <a:ext cx="651173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bn-IN" sz="2000" dirty="0">
                <a:effectLst/>
                <a:ea typeface="Times New Roman" panose="02020603050405020304" pitchFamily="18" charset="0"/>
                <a:cs typeface="SutonnyOMJ" panose="01010600010101010101" pitchFamily="2" charset="0"/>
              </a:rPr>
              <a:t>দেশের অর্থনীতিতে বনজ সম্পদের গুরুত্ব অপরিসীম। প্রাকৃতিক ভারসাম্য বজায় রাখার জন্য দেশের মোট ভূমির ২৫% বনভূমি থাকা দরকার। কিন্তু আমাদের দেশে বনভূমির পরিমাণ মাত্র ১৭%। বাংলাদেশের বিভিন্ন অঞ্চলের বনভূমিতে কাঠ, বাঁশ, বেত, গোলপাতা, মধু, বন্য প্রাণীর চামড়া প্রভৃতি বনজ সম্পদ পাওয়া যায়। </a:t>
            </a:r>
            <a:endParaRPr lang="en-US" sz="2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0E16AA6-9D14-885F-70BC-E5D3E97F17D5}"/>
              </a:ext>
            </a:extLst>
          </p:cNvPr>
          <p:cNvSpPr txBox="1"/>
          <p:nvPr/>
        </p:nvSpPr>
        <p:spPr>
          <a:xfrm>
            <a:off x="347943" y="3576309"/>
            <a:ext cx="29734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IN" sz="1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SutonnyOMJ" panose="01010600010101010101" pitchFamily="2" charset="0"/>
              </a:rPr>
              <a:t>জলজ সম্পদ (</a:t>
            </a:r>
            <a:r>
              <a:rPr lang="en-IN" sz="1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Water resources): </a:t>
            </a:r>
            <a:endParaRPr lang="en-US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4083935-6439-941C-CB6A-ADC8F04C9D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0566" y="2990776"/>
            <a:ext cx="2407305" cy="180789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58FE40D1-312A-2805-FE83-B664BA977504}"/>
              </a:ext>
            </a:extLst>
          </p:cNvPr>
          <p:cNvSpPr txBox="1"/>
          <p:nvPr/>
        </p:nvSpPr>
        <p:spPr>
          <a:xfrm>
            <a:off x="10215142" y="4037849"/>
            <a:ext cx="13581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IN" sz="2000" dirty="0">
                <a:solidFill>
                  <a:srgbClr val="FFFF00"/>
                </a:solidFill>
                <a:effectLst/>
                <a:ea typeface="Times New Roman" panose="02020603050405020304" pitchFamily="18" charset="0"/>
                <a:cs typeface="SutonnyOMJ" panose="01010600010101010101" pitchFamily="2" charset="0"/>
              </a:rPr>
              <a:t>জলজ সম্পদ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395AF44-A23D-3035-7A0A-2580390AB63A}"/>
              </a:ext>
            </a:extLst>
          </p:cNvPr>
          <p:cNvSpPr txBox="1"/>
          <p:nvPr/>
        </p:nvSpPr>
        <p:spPr>
          <a:xfrm>
            <a:off x="372596" y="3930128"/>
            <a:ext cx="928239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IN" sz="2000" dirty="0">
                <a:effectLst/>
                <a:ea typeface="Times New Roman" panose="02020603050405020304" pitchFamily="18" charset="0"/>
                <a:cs typeface="SutonnyOMJ" panose="01010600010101010101" pitchFamily="2" charset="0"/>
              </a:rPr>
              <a:t>জলজ সম্পদও ব্যবসায় স্থাপন ও প্রসারের ক্ষেত্রে গুরুত্বপূর্ণ ভূমিকা রাখতে পারে। যেমন: মৎস্য সম্পদের ওপর ভিত্তি করে নরওয়ে ব্যবসায়ে বেশ উন্নতি করতে পেরেছে। বাংলাদেশে অসংখ্য নদী-নালা, খাল-বিল, হাওর ও জলাশয় রয়েছে। এগুলোতে প্রচুর পরিমাণে মাছ পাওয়া যায়। </a:t>
            </a:r>
            <a:endParaRPr lang="en-US" sz="20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0A16B28-56E3-4409-9327-4767491B9BB8}"/>
              </a:ext>
            </a:extLst>
          </p:cNvPr>
          <p:cNvSpPr txBox="1"/>
          <p:nvPr/>
        </p:nvSpPr>
        <p:spPr>
          <a:xfrm>
            <a:off x="372596" y="4899748"/>
            <a:ext cx="36077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IN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SutonnyOMJ" panose="01010600010101010101" pitchFamily="2" charset="0"/>
              </a:rPr>
              <a:t>প্রাণিজ সম্পদ (</a:t>
            </a:r>
            <a:r>
              <a:rPr lang="en-IN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Livestock resources): </a:t>
            </a:r>
            <a:endParaRPr lang="en-US" sz="20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76F9CCD-E3FD-A636-3E1F-A76C4B5FD293}"/>
              </a:ext>
            </a:extLst>
          </p:cNvPr>
          <p:cNvSpPr txBox="1"/>
          <p:nvPr/>
        </p:nvSpPr>
        <p:spPr>
          <a:xfrm>
            <a:off x="292472" y="5307973"/>
            <a:ext cx="618901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bn-IN" sz="2000" dirty="0">
                <a:latin typeface="SutonnyOMJ" panose="01010600010101010101" pitchFamily="2" charset="0"/>
                <a:cs typeface="SutonnyOMJ" panose="01010600010101010101" pitchFamily="2" charset="0"/>
              </a:rPr>
              <a:t>বাংলাদেশের প্রাণিজ সম্পদের মধ্যে গবাদিপশু, হাঁস-মুরগি অন্যতম। গবাদিপশুর মাংস, হাঁস-মুরগির মাংস ও ডিম পুষ্টিকর খাদ্য। এগুলো লালন-পালন করে অনেক পরিবার জীবিকা নির্বাহ করে।</a:t>
            </a:r>
            <a:endParaRPr lang="en-US" sz="20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CABB8300-DCEA-07CB-F487-B6419460CC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916" y="4720125"/>
            <a:ext cx="2969988" cy="19799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5E55D70E-CD2D-9441-95CF-3196CDF44165}"/>
              </a:ext>
            </a:extLst>
          </p:cNvPr>
          <p:cNvSpPr txBox="1"/>
          <p:nvPr/>
        </p:nvSpPr>
        <p:spPr>
          <a:xfrm>
            <a:off x="9399494" y="5498686"/>
            <a:ext cx="12427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IN" sz="2000" dirty="0">
                <a:highlight>
                  <a:srgbClr val="FFFF00"/>
                </a:highlight>
                <a:latin typeface="SutonnyOMJ" panose="01010600010101010101" pitchFamily="2" charset="0"/>
                <a:cs typeface="SutonnyOMJ" panose="01010600010101010101" pitchFamily="2" charset="0"/>
              </a:rPr>
              <a:t>প্রাণিজ সম্পদ 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EA8DE1-AAE8-3F53-5BB0-09CCD011F389}"/>
              </a:ext>
            </a:extLst>
          </p:cNvPr>
          <p:cNvSpPr txBox="1"/>
          <p:nvPr/>
        </p:nvSpPr>
        <p:spPr>
          <a:xfrm>
            <a:off x="10215142" y="2040604"/>
            <a:ext cx="14724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IN" sz="2000" dirty="0">
                <a:effectLst/>
                <a:highlight>
                  <a:srgbClr val="FFFF00"/>
                </a:highlight>
                <a:ea typeface="Times New Roman" panose="02020603050405020304" pitchFamily="18" charset="0"/>
                <a:cs typeface="SutonnyOMJ" panose="01010600010101010101" pitchFamily="2" charset="0"/>
              </a:rPr>
              <a:t>দেশের আয়তন </a:t>
            </a:r>
            <a:endParaRPr lang="en-US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134218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11" grpId="0"/>
      <p:bldP spid="15" grpId="0"/>
      <p:bldP spid="17" grpId="0"/>
      <p:bldP spid="19" grpId="0"/>
      <p:bldP spid="23" grpId="0"/>
      <p:bldP spid="25" grpId="0"/>
      <p:bldP spid="27" grpId="0"/>
      <p:bldP spid="29" grpId="0"/>
      <p:bldP spid="3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DA6E41D-5B35-54DF-54A4-0C5201D2B276}"/>
              </a:ext>
            </a:extLst>
          </p:cNvPr>
          <p:cNvSpPr txBox="1"/>
          <p:nvPr/>
        </p:nvSpPr>
        <p:spPr>
          <a:xfrm>
            <a:off x="537881" y="188042"/>
            <a:ext cx="202042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IN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SutonnyOMJ" panose="01010600010101010101" pitchFamily="2" charset="0"/>
              </a:rPr>
              <a:t>কৃষি (</a:t>
            </a:r>
            <a:r>
              <a:rPr lang="en-IN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Agriculture): </a:t>
            </a:r>
            <a:endParaRPr lang="en-US" sz="20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C7EE71-1453-D835-1D7E-E58BDA22A89F}"/>
              </a:ext>
            </a:extLst>
          </p:cNvPr>
          <p:cNvSpPr txBox="1"/>
          <p:nvPr/>
        </p:nvSpPr>
        <p:spPr>
          <a:xfrm>
            <a:off x="537881" y="588152"/>
            <a:ext cx="79337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bn-IN" sz="2000" dirty="0">
                <a:effectLst/>
                <a:ea typeface="Times New Roman" panose="02020603050405020304" pitchFamily="18" charset="0"/>
                <a:cs typeface="SutonnyOMJ" panose="01010600010101010101" pitchFamily="2" charset="0"/>
              </a:rPr>
              <a:t>কৃষি ব্যবসায়ের গুরুত্বপূর্ণ স্থান দখল করে আছে। এদেশের প্রধান কৃষিজাত ফসল হলো ধান, পাট, তামাক, চা, ইক্ষু, কার্পাস তুলা, গম, তৈলবীজ ও ডাল। </a:t>
            </a:r>
            <a:endParaRPr lang="en-US" sz="2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5673A77-D74E-E83D-D26A-4C3FF3E83F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8057" y="0"/>
            <a:ext cx="3463944" cy="22361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07B3690-9A5E-27BF-C4DD-9F822D412C84}"/>
              </a:ext>
            </a:extLst>
          </p:cNvPr>
          <p:cNvSpPr txBox="1"/>
          <p:nvPr/>
        </p:nvSpPr>
        <p:spPr>
          <a:xfrm>
            <a:off x="10762409" y="541985"/>
            <a:ext cx="60847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IN" sz="2000" dirty="0">
                <a:effectLst/>
                <a:highlight>
                  <a:srgbClr val="FFFF00"/>
                </a:highlight>
                <a:ea typeface="Times New Roman" panose="02020603050405020304" pitchFamily="18" charset="0"/>
                <a:cs typeface="SutonnyOMJ" panose="01010600010101010101" pitchFamily="2" charset="0"/>
              </a:rPr>
              <a:t>কৃষি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321C7C-647D-5F76-8F1A-B4024363C384}"/>
              </a:ext>
            </a:extLst>
          </p:cNvPr>
          <p:cNvSpPr txBox="1"/>
          <p:nvPr/>
        </p:nvSpPr>
        <p:spPr>
          <a:xfrm>
            <a:off x="417065" y="1296038"/>
            <a:ext cx="304687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IN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SutonnyOMJ" panose="01010600010101010101" pitchFamily="2" charset="0"/>
              </a:rPr>
              <a:t>খনিজ সম্পদ (</a:t>
            </a:r>
            <a:r>
              <a:rPr lang="en-IN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Mine resources); </a:t>
            </a:r>
            <a:endParaRPr lang="en-US" sz="20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9AC9DE9-DE56-CF3B-907A-65A74F452D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8056" y="2236136"/>
            <a:ext cx="3463944" cy="194846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7DFB828-F8AB-80A1-6259-683ACCA3D741}"/>
              </a:ext>
            </a:extLst>
          </p:cNvPr>
          <p:cNvSpPr txBox="1"/>
          <p:nvPr/>
        </p:nvSpPr>
        <p:spPr>
          <a:xfrm>
            <a:off x="10016097" y="2378011"/>
            <a:ext cx="13077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IN" sz="2000" dirty="0">
                <a:highlight>
                  <a:srgbClr val="FFFF00"/>
                </a:highlight>
                <a:ea typeface="Times New Roman" panose="02020603050405020304" pitchFamily="18" charset="0"/>
                <a:cs typeface="SutonnyOMJ" panose="01010600010101010101" pitchFamily="2" charset="0"/>
              </a:rPr>
              <a:t>খনিজ সম্পদ 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1CD9206-8081-F908-7D46-D62252BD10F2}"/>
              </a:ext>
            </a:extLst>
          </p:cNvPr>
          <p:cNvSpPr txBox="1"/>
          <p:nvPr/>
        </p:nvSpPr>
        <p:spPr>
          <a:xfrm>
            <a:off x="537880" y="1789442"/>
            <a:ext cx="806823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bn-IN" sz="2000" kern="100" dirty="0">
                <a:effectLst/>
                <a:latin typeface="+mn-lt"/>
                <a:ea typeface="Times New Roman" panose="02020603050405020304" pitchFamily="18" charset="0"/>
                <a:cs typeface="SutonnyOMJ" panose="01010600010101010101" pitchFamily="2" charset="0"/>
              </a:rPr>
              <a:t>বাংলাদেশে খনিজ সম্পদের মধ্যে রয়েছে প্রাকৃতিক গ্যাস, কয়লা, কঠিন শিলা, চুনাপাথর, শ্বেত মৃত্তিকা প্রভৃতি। দেশের উত্তোলিত গ্যাস মূলত সার ও বিদ্যুৎ উৎপাদন এবং গৃহস্থালি কাজে ব্যবহৃত হয়।</a:t>
            </a:r>
            <a:endParaRPr lang="en-US" sz="1400" kern="100" dirty="0">
              <a:effectLst/>
              <a:latin typeface="Aptos" panose="02110004020202020204"/>
              <a:ea typeface="Times New Roman" panose="02020603050405020304" pitchFamily="18" charset="0"/>
              <a:cs typeface="Vrinda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C90101E-3985-6E67-C8D8-87F9D9727CF7}"/>
              </a:ext>
            </a:extLst>
          </p:cNvPr>
          <p:cNvSpPr txBox="1"/>
          <p:nvPr/>
        </p:nvSpPr>
        <p:spPr>
          <a:xfrm>
            <a:off x="415940" y="2497328"/>
            <a:ext cx="23969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IN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SutonnyOMJ" panose="01010600010101010101" pitchFamily="2" charset="0"/>
              </a:rPr>
              <a:t>সমুদ্রসৈকত (</a:t>
            </a:r>
            <a:r>
              <a:rPr lang="en-IN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Seabeach): </a:t>
            </a:r>
            <a:endParaRPr lang="en-US" sz="20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6B4C2E-7A09-0646-68AC-94C8B76B4E31}"/>
              </a:ext>
            </a:extLst>
          </p:cNvPr>
          <p:cNvSpPr txBox="1"/>
          <p:nvPr/>
        </p:nvSpPr>
        <p:spPr>
          <a:xfrm>
            <a:off x="451801" y="2944565"/>
            <a:ext cx="76971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bn-IN" sz="2000" kern="100" dirty="0">
                <a:effectLst/>
                <a:latin typeface="+mn-lt"/>
                <a:ea typeface="Times New Roman" panose="02020603050405020304" pitchFamily="18" charset="0"/>
                <a:cs typeface="SutonnyOMJ" panose="01010600010101010101" pitchFamily="2" charset="0"/>
              </a:rPr>
              <a:t>বিশ্বের সর্ববৃহৎ সমুদ্রসৈকতের অধিকারী হলো বাংলাদেশ। এর ওপর ভিত্তি করে সমুদ্রসৈকত ও আশপাশের এলাকায় পর্যটন সংশ্লিষ্ট ব্যবসায়ের বেশ বিস্তার ঘটেছে।</a:t>
            </a:r>
            <a:endParaRPr lang="en-US" sz="1400" kern="100" dirty="0">
              <a:effectLst/>
              <a:latin typeface="Aptos" panose="02110004020202020204"/>
              <a:ea typeface="Times New Roman" panose="02020603050405020304" pitchFamily="18" charset="0"/>
              <a:cs typeface="Vrinda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48066213-38F8-8AA2-66F6-356D0F8C60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296" y="3332131"/>
            <a:ext cx="3019322" cy="194846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3746305E-7253-A090-F3EE-A2C0CA1B50E8}"/>
              </a:ext>
            </a:extLst>
          </p:cNvPr>
          <p:cNvSpPr txBox="1"/>
          <p:nvPr/>
        </p:nvSpPr>
        <p:spPr>
          <a:xfrm>
            <a:off x="6096000" y="3587784"/>
            <a:ext cx="10589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IN" sz="2000" kern="100" dirty="0">
                <a:effectLst/>
                <a:highlight>
                  <a:srgbClr val="FFFF00"/>
                </a:highlight>
                <a:latin typeface="+mn-lt"/>
                <a:ea typeface="Times New Roman" panose="02020603050405020304" pitchFamily="18" charset="0"/>
                <a:cs typeface="SutonnyOMJ" panose="01010600010101010101" pitchFamily="2" charset="0"/>
              </a:rPr>
              <a:t>সমুদ্রসৈকত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2EC5F41-81DE-43A5-500F-ADF0209D9D57}"/>
              </a:ext>
            </a:extLst>
          </p:cNvPr>
          <p:cNvSpPr txBox="1"/>
          <p:nvPr/>
        </p:nvSpPr>
        <p:spPr>
          <a:xfrm>
            <a:off x="537880" y="4841718"/>
            <a:ext cx="14980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IN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SutonnyOMJ" panose="01010600010101010101" pitchFamily="2" charset="0"/>
              </a:rPr>
              <a:t>প্রাকৃতিক দুর্যোগ: </a:t>
            </a:r>
            <a:endParaRPr lang="en-US" sz="20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76F1408-74C0-EBF7-013D-7EABCD143AA5}"/>
              </a:ext>
            </a:extLst>
          </p:cNvPr>
          <p:cNvSpPr txBox="1"/>
          <p:nvPr/>
        </p:nvSpPr>
        <p:spPr>
          <a:xfrm>
            <a:off x="699248" y="5340271"/>
            <a:ext cx="785400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bn-IN" sz="2000" kern="100" dirty="0">
                <a:effectLst/>
                <a:latin typeface="+mn-lt"/>
                <a:ea typeface="Times New Roman" panose="02020603050405020304" pitchFamily="18" charset="0"/>
                <a:cs typeface="SutonnyOMJ" panose="01010600010101010101" pitchFamily="2" charset="0"/>
              </a:rPr>
              <a:t>মানবসৃষ্ট নয় এমন দুর্ঘটনাকে প্রাকৃতিক দুর্যোগ বলা হয়। এ ধরনের দুর্যোগে আর্থ-সামাজিক অবস্থার ওপর নেতিবাচক প্রভাব পড়ে। মহামারী রোগ (</a:t>
            </a:r>
            <a:r>
              <a:rPr lang="en-IN" sz="2000" kern="100" dirty="0">
                <a:effectLst/>
                <a:latin typeface="+mn-lt"/>
                <a:ea typeface="Times New Roman" panose="02020603050405020304" pitchFamily="18" charset="0"/>
                <a:cs typeface="Vrinda"/>
              </a:rPr>
              <a:t>COVID 19), </a:t>
            </a:r>
            <a:r>
              <a:rPr lang="bn-IN" sz="2000" kern="100" dirty="0">
                <a:effectLst/>
                <a:latin typeface="+mn-lt"/>
                <a:ea typeface="Times New Roman" panose="02020603050405020304" pitchFamily="18" charset="0"/>
                <a:cs typeface="SutonnyOMJ" panose="01010600010101010101" pitchFamily="2" charset="0"/>
              </a:rPr>
              <a:t>ঘূর্ণিঝড়, টর্নেডো, জলোচ্ছ্বাস, বন্যা, বজ্র বিদ্যুৎসহ ঝড়বৃষ্টি প্রভৃতি প্রাকৃতিক দুর্যোগের উদাহরণ।</a:t>
            </a:r>
            <a:endParaRPr lang="en-US" sz="1400" kern="100" dirty="0">
              <a:effectLst/>
              <a:latin typeface="Aptos" panose="02110004020202020204"/>
              <a:ea typeface="Times New Roman" panose="02020603050405020304" pitchFamily="18" charset="0"/>
              <a:cs typeface="Vrinda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3072CD89-7634-199B-3B8E-0847D7BE98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8056" y="4732022"/>
            <a:ext cx="3280168" cy="194846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D4B6A0EA-CC2C-20A9-FC0F-749FA8A136D5}"/>
              </a:ext>
            </a:extLst>
          </p:cNvPr>
          <p:cNvSpPr txBox="1"/>
          <p:nvPr/>
        </p:nvSpPr>
        <p:spPr>
          <a:xfrm>
            <a:off x="7857105" y="6155879"/>
            <a:ext cx="14980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IN" sz="2000" kern="100" dirty="0">
                <a:effectLst/>
                <a:highlight>
                  <a:srgbClr val="FFFF00"/>
                </a:highlight>
                <a:latin typeface="+mn-lt"/>
                <a:ea typeface="Times New Roman" panose="02020603050405020304" pitchFamily="18" charset="0"/>
                <a:cs typeface="SutonnyOMJ" panose="01010600010101010101" pitchFamily="2" charset="0"/>
              </a:rPr>
              <a:t>প্রাকৃতিক দুর্যোগ </a:t>
            </a:r>
            <a:endParaRPr lang="en-US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5400009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9" grpId="0"/>
      <p:bldP spid="11" grpId="0"/>
      <p:bldP spid="15" grpId="0"/>
      <p:bldP spid="17" grpId="0"/>
      <p:bldP spid="19" grpId="0"/>
      <p:bldP spid="21" grpId="0"/>
      <p:bldP spid="25" grpId="0"/>
      <p:bldP spid="27" grpId="0"/>
      <p:bldP spid="29" grpId="0"/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loud 6">
            <a:extLst>
              <a:ext uri="{FF2B5EF4-FFF2-40B4-BE49-F238E27FC236}">
                <a16:creationId xmlns:a16="http://schemas.microsoft.com/office/drawing/2014/main" id="{362AF26E-38DA-D603-DF98-8AD675959B88}"/>
              </a:ext>
            </a:extLst>
          </p:cNvPr>
          <p:cNvSpPr/>
          <p:nvPr/>
        </p:nvSpPr>
        <p:spPr>
          <a:xfrm>
            <a:off x="9120467" y="482443"/>
            <a:ext cx="2501153" cy="1344706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138AC1-7C29-1376-445B-3AF966EB2BAA}"/>
              </a:ext>
            </a:extLst>
          </p:cNvPr>
          <p:cNvSpPr txBox="1"/>
          <p:nvPr/>
        </p:nvSpPr>
        <p:spPr>
          <a:xfrm>
            <a:off x="9381004" y="893186"/>
            <a:ext cx="19800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spc="50" dirty="0" err="1">
                <a:ln w="1143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একক</a:t>
            </a:r>
            <a:r>
              <a:rPr lang="en-US" sz="2800" spc="50" dirty="0">
                <a:ln w="1143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2800" spc="50" dirty="0" err="1">
                <a:ln w="11430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কাজ</a:t>
            </a:r>
            <a:endParaRPr lang="en-US" sz="2800" spc="50" dirty="0">
              <a:ln w="11430"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sp>
        <p:nvSpPr>
          <p:cNvPr id="11" name="Cloud 10">
            <a:extLst>
              <a:ext uri="{FF2B5EF4-FFF2-40B4-BE49-F238E27FC236}">
                <a16:creationId xmlns:a16="http://schemas.microsoft.com/office/drawing/2014/main" id="{CDEDB218-6DC3-40EB-D5DE-C331B6509940}"/>
              </a:ext>
            </a:extLst>
          </p:cNvPr>
          <p:cNvSpPr/>
          <p:nvPr/>
        </p:nvSpPr>
        <p:spPr>
          <a:xfrm>
            <a:off x="6096000" y="1619904"/>
            <a:ext cx="2850777" cy="1559859"/>
          </a:xfrm>
          <a:prstGeom prst="cloud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002DDA-6BBB-A150-DA3B-EBE562427FEB}"/>
              </a:ext>
            </a:extLst>
          </p:cNvPr>
          <p:cNvSpPr txBox="1"/>
          <p:nvPr/>
        </p:nvSpPr>
        <p:spPr>
          <a:xfrm>
            <a:off x="6925797" y="2072639"/>
            <a:ext cx="15228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bn-IN" sz="2400" dirty="0">
                <a:solidFill>
                  <a:srgbClr val="FFFF00"/>
                </a:solidFill>
                <a:ea typeface="Times New Roman" panose="02020603050405020304" pitchFamily="18" charset="0"/>
                <a:cs typeface="SutonnyOMJ" panose="01010600010101010101" pitchFamily="2" charset="0"/>
              </a:rPr>
              <a:t>ভূ-প্রকৃতি</a:t>
            </a:r>
            <a:r>
              <a:rPr lang="bn-IN" sz="2400" kern="100" dirty="0">
                <a:solidFill>
                  <a:srgbClr val="FFFF00"/>
                </a:solidFill>
                <a:ea typeface="Times New Roman" panose="02020603050405020304" pitchFamily="18" charset="0"/>
                <a:cs typeface="SutonnyOMJ" panose="01010600010101010101" pitchFamily="2" charset="0"/>
              </a:rPr>
              <a:t> কী?</a:t>
            </a:r>
            <a:endParaRPr lang="en-US" sz="1600" kern="100" dirty="0">
              <a:solidFill>
                <a:srgbClr val="FFFF00"/>
              </a:solidFill>
              <a:latin typeface="Aptos" panose="02110004020202020204"/>
              <a:ea typeface="Times New Roman" panose="02020603050405020304" pitchFamily="18" charset="0"/>
              <a:cs typeface="Vrinda"/>
            </a:endParaRPr>
          </a:p>
        </p:txBody>
      </p:sp>
      <p:sp>
        <p:nvSpPr>
          <p:cNvPr id="17" name="Speech Bubble: Oval 16">
            <a:extLst>
              <a:ext uri="{FF2B5EF4-FFF2-40B4-BE49-F238E27FC236}">
                <a16:creationId xmlns:a16="http://schemas.microsoft.com/office/drawing/2014/main" id="{1754029D-04EA-DEF1-52CA-E0ED3F77B2F9}"/>
              </a:ext>
            </a:extLst>
          </p:cNvPr>
          <p:cNvSpPr/>
          <p:nvPr/>
        </p:nvSpPr>
        <p:spPr>
          <a:xfrm>
            <a:off x="2963957" y="2897374"/>
            <a:ext cx="2958353" cy="1559859"/>
          </a:xfrm>
          <a:prstGeom prst="wedgeEllipse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>
                <a:ea typeface="Times New Roman" panose="02020603050405020304" pitchFamily="18" charset="0"/>
                <a:cs typeface="SutonnyOMJ" panose="01010600010101010101" pitchFamily="2" charset="0"/>
              </a:rPr>
              <a:t>জলবায়ু </a:t>
            </a:r>
            <a:r>
              <a:rPr lang="bn-IN" sz="2800" dirty="0">
                <a:latin typeface="SutonnyOMJ" panose="01010600010101010101" pitchFamily="2" charset="0"/>
                <a:cs typeface="SutonnyOMJ" panose="01010600010101010101" pitchFamily="2" charset="0"/>
              </a:rPr>
              <a:t>কী?</a:t>
            </a:r>
            <a:endParaRPr lang="en-US" sz="2800" dirty="0"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6343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1" grpId="0" animBg="1"/>
      <p:bldP spid="13" grpId="0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2560" y="95748"/>
            <a:ext cx="11939452" cy="10467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বাড়ির কাজ......</a:t>
            </a:r>
            <a:endParaRPr lang="en-US" sz="7200" b="1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382" y="1346425"/>
            <a:ext cx="5686696" cy="41651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0" y="6177477"/>
            <a:ext cx="12192000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200" dirty="0">
                <a:ea typeface="Times New Roman" panose="02020603050405020304" pitchFamily="18" charset="0"/>
                <a:cs typeface="SutonnyOMJ" panose="01010600010101010101" pitchFamily="2" charset="0"/>
              </a:rPr>
              <a:t>জলজ সম্পদ</a:t>
            </a:r>
            <a:r>
              <a:rPr lang="en-US" sz="3200" dirty="0">
                <a:ea typeface="Times New Roman" panose="02020603050405020304" pitchFamily="18" charset="0"/>
                <a:cs typeface="SutonnyOMJ" panose="01010600010101010101" pitchFamily="2" charset="0"/>
              </a:rPr>
              <a:t> </a:t>
            </a:r>
            <a:r>
              <a:rPr lang="bn-IN" sz="3200" dirty="0">
                <a:ea typeface="Times New Roman" panose="02020603050405020304" pitchFamily="18" charset="0"/>
                <a:cs typeface="SutonnyOMJ" panose="01010600010101010101" pitchFamily="2" charset="0"/>
              </a:rPr>
              <a:t>ও বনজ</a:t>
            </a:r>
            <a:r>
              <a:rPr lang="en-US" sz="3200" dirty="0">
                <a:ea typeface="Times New Roman" panose="02020603050405020304" pitchFamily="18" charset="0"/>
                <a:cs typeface="SutonnyOMJ" panose="01010600010101010101" pitchFamily="2" charset="0"/>
              </a:rPr>
              <a:t> </a:t>
            </a:r>
            <a:r>
              <a:rPr lang="bn-IN" sz="3200" dirty="0">
                <a:latin typeface="SutonnyOMJ" panose="01010600010101010101" pitchFamily="2" charset="0"/>
                <a:cs typeface="SutonnyOMJ" panose="01010600010101010101" pitchFamily="2" charset="0"/>
              </a:rPr>
              <a:t>সম্পদের মধ্যে পার্থক্য কী?</a:t>
            </a:r>
            <a:endParaRPr lang="en-US" sz="3200" dirty="0"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848C043-2F69-D8BF-E005-F85F27E6E0BB}"/>
              </a:ext>
            </a:extLst>
          </p:cNvPr>
          <p:cNvSpPr txBox="1"/>
          <p:nvPr/>
        </p:nvSpPr>
        <p:spPr>
          <a:xfrm>
            <a:off x="3963521" y="2598003"/>
            <a:ext cx="42391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6000" kern="100" dirty="0" err="1">
                <a:effectLst/>
                <a:latin typeface="+mn-lt"/>
                <a:ea typeface="Times New Roman" panose="02020603050405020304" pitchFamily="18" charset="0"/>
                <a:cs typeface="SutonnyOMJ" panose="01010600010101010101" pitchFamily="2" charset="0"/>
              </a:rPr>
              <a:t>ধন্যবাদ</a:t>
            </a:r>
            <a:r>
              <a:rPr lang="en-US" sz="6000" kern="100" dirty="0">
                <a:effectLst/>
                <a:latin typeface="+mn-lt"/>
                <a:ea typeface="Times New Roman" panose="02020603050405020304" pitchFamily="18" charset="0"/>
                <a:cs typeface="SutonnyOMJ" panose="01010600010101010101" pitchFamily="2" charset="0"/>
              </a:rPr>
              <a:t> </a:t>
            </a:r>
            <a:r>
              <a:rPr lang="en-US" sz="6000" kern="100" dirty="0" err="1">
                <a:effectLst/>
                <a:latin typeface="+mn-lt"/>
                <a:ea typeface="Times New Roman" panose="02020603050405020304" pitchFamily="18" charset="0"/>
                <a:cs typeface="SutonnyOMJ" panose="01010600010101010101" pitchFamily="2" charset="0"/>
              </a:rPr>
              <a:t>সবাইকে</a:t>
            </a:r>
            <a:endParaRPr lang="en-US" sz="6000" kern="100" dirty="0">
              <a:effectLst/>
              <a:latin typeface="+mn-lt"/>
              <a:ea typeface="Times New Roman" panose="02020603050405020304" pitchFamily="18" charset="0"/>
              <a:cs typeface="Vrinda"/>
            </a:endParaRPr>
          </a:p>
        </p:txBody>
      </p:sp>
    </p:spTree>
    <p:extLst>
      <p:ext uri="{BB962C8B-B14F-4D97-AF65-F5344CB8AC3E}">
        <p14:creationId xmlns:p14="http://schemas.microsoft.com/office/powerpoint/2010/main" val="422211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885</Words>
  <Application>Microsoft Office PowerPoint</Application>
  <PresentationFormat>Widescreen</PresentationFormat>
  <Paragraphs>76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Aptos</vt:lpstr>
      <vt:lpstr>Aptos Display</vt:lpstr>
      <vt:lpstr>Arial</vt:lpstr>
      <vt:lpstr>NikoshBAN</vt:lpstr>
      <vt:lpstr>SutonnyOMJ</vt:lpstr>
      <vt:lpstr>Times New Roman</vt:lpstr>
      <vt:lpstr>Office Theme</vt:lpstr>
      <vt:lpstr>স্বাগতম</vt:lpstr>
      <vt:lpstr>মশিউর রেজা চৌধুরী  প্রভাষক, ব্যবস্থাপনা শহীদ স্মৃতি মহাবিদ্যালয়, আদর্শনগর, মোহনগঞ্জ, নেত্রকোনা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moshiur_ zinia</dc:creator>
  <cp:lastModifiedBy>moshiur_ zinia</cp:lastModifiedBy>
  <cp:revision>169</cp:revision>
  <dcterms:created xsi:type="dcterms:W3CDTF">2026-09-25T05:25:46Z</dcterms:created>
  <dcterms:modified xsi:type="dcterms:W3CDTF">2026-10-06T01:05:46Z</dcterms:modified>
</cp:coreProperties>
</file>