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40" r:id="rId1"/>
  </p:sldMasterIdLst>
  <p:notesMasterIdLst>
    <p:notesMasterId r:id="rId24"/>
  </p:notesMasterIdLst>
  <p:handoutMasterIdLst>
    <p:handoutMasterId r:id="rId25"/>
  </p:handoutMasterIdLst>
  <p:sldIdLst>
    <p:sldId id="256" r:id="rId2"/>
    <p:sldId id="268" r:id="rId3"/>
    <p:sldId id="272" r:id="rId4"/>
    <p:sldId id="273" r:id="rId5"/>
    <p:sldId id="257" r:id="rId6"/>
    <p:sldId id="274" r:id="rId7"/>
    <p:sldId id="275" r:id="rId8"/>
    <p:sldId id="276" r:id="rId9"/>
    <p:sldId id="277" r:id="rId10"/>
    <p:sldId id="278" r:id="rId11"/>
    <p:sldId id="279" r:id="rId12"/>
    <p:sldId id="280" r:id="rId13"/>
    <p:sldId id="281" r:id="rId14"/>
    <p:sldId id="269" r:id="rId15"/>
    <p:sldId id="270" r:id="rId16"/>
    <p:sldId id="271" r:id="rId17"/>
    <p:sldId id="287" r:id="rId18"/>
    <p:sldId id="288" r:id="rId19"/>
    <p:sldId id="282" r:id="rId20"/>
    <p:sldId id="284" r:id="rId21"/>
    <p:sldId id="285" r:id="rId22"/>
    <p:sldId id="286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DA37D80-6434-44D0-A028-1B22A696006F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6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1986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সাধারণ ধারা</a:t>
            </a:r>
          </a:p>
        </c:rich>
      </c:tx>
      <c:layout>
        <c:manualLayout>
          <c:xMode val="edge"/>
          <c:yMode val="edge"/>
          <c:x val="0.39697715028896885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7.9247594050743664E-2"/>
          <c:y val="0.20351001579348038"/>
          <c:w val="0.85039495361409168"/>
          <c:h val="0.6890906818465875"/>
        </c:manualLayout>
      </c:layout>
      <c:scatterChart>
        <c:scatterStyle val="line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Sheet1!$D$4:$D$5</c:f>
              <c:numCache>
                <c:formatCode>General</c:formatCode>
                <c:ptCount val="2"/>
                <c:pt idx="0">
                  <c:v>2011</c:v>
                </c:pt>
                <c:pt idx="1">
                  <c:v>2015</c:v>
                </c:pt>
              </c:numCache>
            </c:numRef>
          </c:xVal>
          <c:yVal>
            <c:numRef>
              <c:f>Sheet1!$E$4:$E$5</c:f>
              <c:numCache>
                <c:formatCode>General</c:formatCode>
                <c:ptCount val="2"/>
                <c:pt idx="0">
                  <c:v>100</c:v>
                </c:pt>
                <c:pt idx="1">
                  <c:v>145.66999999999999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93C2-4665-AFFA-D48ECE8145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20505184"/>
        <c:axId val="420506824"/>
      </c:scatterChart>
      <c:valAx>
        <c:axId val="42050518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506824"/>
        <c:crosses val="autoZero"/>
        <c:crossBetween val="midCat"/>
      </c:valAx>
      <c:valAx>
        <c:axId val="420506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505184"/>
        <c:crosses val="autoZero"/>
        <c:crossBetween val="midCat"/>
      </c:valAx>
      <c:spPr>
        <a:solidFill>
          <a:srgbClr val="7030A0">
            <a:alpha val="45000"/>
          </a:srgbClr>
        </a:solidFill>
        <a:ln w="22225">
          <a:solidFill>
            <a:srgbClr val="FFFF00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71268B-8AC2-4239-8FAF-7C144C210720}" type="datetimeFigureOut">
              <a:rPr lang="en-US"/>
              <a:t>10/5/2026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2BA2C8-71FC-43D0-BD87-0547616971FA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292136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AD8362-6D63-40AC-BAA9-90C3AE6D5875}" type="datetimeFigureOut">
              <a:rPr lang="en-US"/>
              <a:t>10/5/2026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539446-6953-447E-A4E3-E7CFBF87004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23929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২ মিনিট আলোচনা: শিক্ষার্থীদের উত্তর বোর্ডে লিখুন। ছবিগুলো শিক্ষামূলক AI illustration, বাস্তব পরিমাপ নয়।</a:t>
            </a:r>
          </a:p>
          <a:p>
            <a:r>
              <a:t>নকশা: পৃথক text, shape ও graph elements-এ PowerPoint Animations &gt; Fade / Appear প্রয়োগ করা যাবে।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প্রস্তাবিত সময়: ৪৫–৫০ মিনিট। নিজের নাম ও প্রতিষ্ঠান লিখে নিন। প্রথমে শিক্ষার্থীদের দৈনন্দিন পরিবর্তনের উদাহরণ বলতে দিন।</a:t>
            </a:r>
          </a:p>
          <a:p>
            <a:r>
              <a:t>নকশা: পৃথক text, shape ও graph elements-এ PowerPoint Animations &gt; Fade / Appear প্রয়োগ করা যাবে।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শিখনফল পড়ে শোনান। সংজ্ঞা → উদাহরণ → গণনা → প্রয়োগ ক্রমে পাঠ পরিচালনা করুন।</a:t>
            </a:r>
          </a:p>
          <a:p>
            <a:r>
              <a:t>নকশা: পৃথক text, shape ও graph elements-এ PowerPoint Animations &gt; Fade / Appear প্রয়োগ করা যাবে।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পাশাপাশি বিভিন্ন দোকানের একই দিনের বিক্রয় কালীন সারি নয়; একটি দোকানের বিভিন্ন মাসের বিক্রয় কালীন সারি।</a:t>
            </a:r>
          </a:p>
          <a:p>
            <a:r>
              <a:t>নকশা: পৃথক text, shape ও graph elements-এ PowerPoint Animations &gt; Fade / Appear প্রয়োগ করা যাবে।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স্মরণকৌশল: দিক, পুনরাবৃত্তি, চক্র, আকস্মিকতা। সূত্র: Hyndman &amp; Athanasopoulos, FPP3, sections 2.3 and 3.2; পাঠ্যধর্মী চার উপাদানের বিভাজন ব্যবহার করা হয়েছে।</a:t>
            </a:r>
          </a:p>
          <a:p>
            <a:r>
              <a:t>নকশা: পৃথক text, shape ও graph elements-এ PowerPoint Animations &gt; Fade / Appear প্রয়োগ করা যাবে।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Trend ঊর্ধ্বমুখী, নিম্নমুখী বা মোটামুটি স্থির হতে পারে। গ্রাফ: কাল্পনিক সূচক; উল্লম্ব অক্ষ সূচকের মান।</a:t>
            </a:r>
          </a:p>
          <a:p>
            <a:r>
              <a:t>নকশা: পৃথক text, shape ও graph elements-এ PowerPoint Animations &gt; Fade / Appear প্রয়োগ করা যাবে।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প্রতি সপ্তাহের নির্দিষ্ট দিনের বিক্রয়-প্যাটার্নও seasonal হতে পারে। আমের উদাহরণটি স্থানীয় পরিচিতি থেকে আলোচনা করার জন্য।</a:t>
            </a:r>
          </a:p>
          <a:p>
            <a:r>
              <a:t>নকশা: পৃথক text, shape ও graph elements-এ PowerPoint Animations &gt; Fade / Appear প্রয়োগ করা যাবে।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কাল্পনিক মাসিক তাপমাত্রা। এটি কোনো শহর বা আবহাওয়া অধিদপ্তরের রেকর্ড নয়। একটি বছরের ছবি ইঙ্গিত দেয়; পুনরাবৃত্তি যাচাই করতে একাধিক বছরের উপাত্ত প্রয়োজন।</a:t>
            </a:r>
          </a:p>
          <a:p>
            <a:r>
              <a:t>নকশা: পৃথক text, shape ও graph elements-এ PowerPoint Animations &gt; Fade / Appear প্রয়োগ করা যাবে।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ব্যবসায়িক চক্রের ধারণাগত চিত্র; বাস্তব অর্থনৈতিক সূচক নয়। X অক্ষ: সময়/বছর; Y অক্ষ: কার্যক্রমের কাল্পনিক সূচক।</a:t>
            </a:r>
          </a:p>
          <a:p>
            <a:r>
              <a:t>নকশা: পৃথক text, shape ও graph elements-এ PowerPoint Animations &gt; Fade / Appear প্রয়োগ করা যাবে।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কারণ বোঝা গেলেও পরিবর্তনের সময় ও মাত্রা আগে থেকে নির্দিষ্ট নাও হতে পারে। কৃষির ঋতুগত স্বাভাবিক পরিবর্তনকে আকস্মিক ক্ষতির সঙ্গে গুলিয়ে ফেলবেন না।</a:t>
            </a:r>
          </a:p>
          <a:p>
            <a:r>
              <a:t>নকশা: পৃথক text, shape ও graph elements-এ PowerPoint Animations &gt; Fade / Appear প্রয়োগ করা যাবে।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ঈদ প্রতি বছর সৌর ক্যালেন্ডারে সরে আসে, তাই fixed-month seasonal-এর সরল উদাহরণ হিসেবে না দিয়ে সাপ্তাহিক ছুটির উদাহরণ নেওয়া হয়েছে।</a:t>
            </a:r>
          </a:p>
          <a:p>
            <a:r>
              <a:t>নকশা: পৃথক text, shape ও graph elements-এ PowerPoint Animations &gt; Fade / Appear প্রয়োগ করা যাবে।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গুণাত্মক মডেলে S, C, I অনুপাত বা factor হিসেবে নিতে হয়; শতাংশ সূচক হলে ১০০ দিয়ে ভাগ করতে হবে। আধুনিক বিশ্লেষণে T ও C একত্রে trend-cycle হিসেবে ব্যবহৃত হয়। সূত্র: https://otexts.com/fpp3/components.html</a:t>
            </a:r>
          </a:p>
          <a:p>
            <a:r>
              <a:t>নকশা: পৃথক text, shape ও graph elements-এ PowerPoint Animations &gt; Fade / Appear প্রয়োগ করা যাবে।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এই পাঠে ৩-পদী চলমান গড় অনুশীলন করা হবে। অন্য পদ্ধতি পরবর্তী ক্লাসে বিস্তারিত নেওয়া যেতে পারে।</a:t>
            </a:r>
          </a:p>
          <a:p>
            <a:r>
              <a:t>নকশা: পৃথক text, shape ও graph elements-এ PowerPoint Animations &gt; Fade / Appear প্রয়োগ করা যাবে।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বিক্রি হাজার টাকায়; কাল্পনিক উপাত্ত। তিনটি মান যোগ করে তিন দিয়ে ভাগ করুন, এরপর window এক বছর সরান। চলমান গড় ওঠানামা মসৃণ করে; একে একমাত্র বিশুদ্ধ trend ধরে নেওয়া সব ক্ষেত্রে ঠিক নয়।</a:t>
            </a:r>
          </a:p>
          <a:p>
            <a:r>
              <a:t>নকশা: পৃথক text, shape ও graph elements-এ PowerPoint Animations &gt; Fade / Appear প্রয়োগ করা যাবে।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সময়: ৪ মিনিট। কাল্পনিক উৎপাদন। উত্তর পরের স্লাইডে: ১৫, ১৬, ১৮; প্রথম ও শেষ বছরে পূর্ণ গড় নেই।</a:t>
            </a:r>
          </a:p>
          <a:p>
            <a:r>
              <a:t>নকশা: পৃথক text, shape ও graph elements-এ PowerPoint Animations &gt; Fade / Appear প্রয়োগ করা যাবে।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১ মিনিট exit ticket: ক্রমানুসারে T, S, C, I। অতিরিক্ত প্রশ্ন: seasonal ও cyclical-এর একটি পার্থক্য লেখো।</a:t>
            </a:r>
          </a:p>
          <a:p>
            <a:r>
              <a:t>নকশা: পৃথক text, shape ও graph elements-এ PowerPoint Animations &gt; Fade / Appear প্রয়োগ করা যাবে।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নিজে বানানো উপাত্ত হলে কাল্পনিক লিখতে হবে। সাত দিনের উপাত্ত দিয়ে দীর্ঘমেয়াদি trend বা বার্ষিক seasonality নিশ্চিত করা যাবে না—এটি সীমাবদ্ধতা হিসেবে আলোচনা করুন।</a:t>
            </a:r>
          </a:p>
          <a:p>
            <a:r>
              <a:t>নকশা: পৃথক text, shape ও graph elements-এ PowerPoint Animations &gt; Fade / Appear প্রয়োগ করা যাবে।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ater3"/>
          <p:cNvSpPr/>
          <p:nvPr/>
        </p:nvSpPr>
        <p:spPr bwMode="gray">
          <a:xfrm>
            <a:off x="2552" y="5243129"/>
            <a:ext cx="12188952" cy="1614871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23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sky"/>
          <p:cNvSpPr/>
          <p:nvPr/>
        </p:nvSpPr>
        <p:spPr bwMode="white">
          <a:xfrm>
            <a:off x="2552" y="0"/>
            <a:ext cx="12188952" cy="5334000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water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 bwMode="ltGray">
          <a:xfrm>
            <a:off x="-1425" y="5497897"/>
            <a:ext cx="12188952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water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 bwMode="gray">
          <a:xfrm flipH="1">
            <a:off x="-1425" y="5221111"/>
            <a:ext cx="12188952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/>
        </p:nvSpPr>
        <p:spPr>
          <a:xfrm>
            <a:off x="-1425" y="5961106"/>
            <a:ext cx="12188952" cy="896846"/>
          </a:xfrm>
          <a:prstGeom prst="rect">
            <a:avLst/>
          </a:prstGeom>
          <a:gradFill>
            <a:gsLst>
              <a:gs pos="25000">
                <a:schemeClr val="accent6">
                  <a:lumMod val="60000"/>
                  <a:lumOff val="40000"/>
                  <a:alpha val="0"/>
                </a:schemeClr>
              </a:gs>
              <a:gs pos="100000">
                <a:schemeClr val="accent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05872" y="1309047"/>
            <a:ext cx="9602789" cy="2667000"/>
          </a:xfrm>
        </p:spPr>
        <p:txBody>
          <a:bodyPr anchor="b">
            <a:noAutofit/>
          </a:bodyPr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05872" y="4038600"/>
            <a:ext cx="9601200" cy="990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42361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1">
              <a:rPr lang="en-US"/>
              <a:t>10/5/2026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0508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ky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3" y="1309047"/>
            <a:ext cx="9601252" cy="2667000"/>
          </a:xfrm>
        </p:spPr>
        <p:txBody>
          <a:bodyPr anchor="b">
            <a:normAutofit/>
          </a:bodyPr>
          <a:lstStyle>
            <a:lvl1pPr algn="ctr">
              <a:defRPr sz="60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4038600"/>
            <a:ext cx="96012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F84E2-2D7A-43CF-AC90-352A289A783A}" type="datetime1">
              <a:rPr lang="en-US"/>
              <a:t>10/5/2026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43559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7888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41120" y="1572768"/>
            <a:ext cx="4572000" cy="414223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1">
              <a:rPr lang="en-US"/>
              <a:t>10/5/2026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9378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1120" y="2365861"/>
            <a:ext cx="4572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78880" y="1572768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78880" y="2365861"/>
            <a:ext cx="4572000" cy="33491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1">
              <a:rPr lang="en-US"/>
              <a:t>10/5/2026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72378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1">
              <a:rPr lang="en-US"/>
              <a:t>10/5/2026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81886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ky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1">
              <a:rPr lang="en-US"/>
              <a:t>10/5/2026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92262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479" y="762000"/>
            <a:ext cx="3377133" cy="2743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0413" y="685800"/>
            <a:ext cx="6858000" cy="4572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7479" y="3554104"/>
            <a:ext cx="3377133" cy="1703696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1">
              <a:rPr lang="en-US"/>
              <a:t>10/5/2026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83897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479" y="762000"/>
            <a:ext cx="3377133" cy="2743200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760413" y="685800"/>
            <a:ext cx="6858000" cy="457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7479" y="3554104"/>
            <a:ext cx="3377133" cy="170369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74940-A916-4C8B-9648-02A2D3898F9E}" type="datetime1">
              <a:rPr lang="en-US"/>
              <a:t>10/5/2026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16615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1">
              <a:rPr lang="en-US"/>
              <a:t>10/5/2026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36256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274638"/>
            <a:ext cx="2628900" cy="54403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274638"/>
            <a:ext cx="7734300" cy="54403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1">
              <a:rPr lang="en-US"/>
              <a:t>10/5/2026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58651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ky"/>
          <p:cNvSpPr/>
          <p:nvPr/>
        </p:nvSpPr>
        <p:spPr>
          <a:xfrm>
            <a:off x="2552" y="-1"/>
            <a:ext cx="12188952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58000"/>
                </a:schemeClr>
              </a:gs>
              <a:gs pos="88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0" rtlCol="0" anchor="ctr"/>
          <a:lstStyle/>
          <a:p>
            <a:pPr algn="ctr"/>
            <a:endParaRPr/>
          </a:p>
        </p:txBody>
      </p:sp>
      <p:sp>
        <p:nvSpPr>
          <p:cNvPr id="8" name="water3"/>
          <p:cNvSpPr/>
          <p:nvPr/>
        </p:nvSpPr>
        <p:spPr bwMode="gray">
          <a:xfrm>
            <a:off x="2552" y="6064101"/>
            <a:ext cx="12188952" cy="793899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49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water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 bwMode="white">
          <a:xfrm>
            <a:off x="-1425" y="6256181"/>
            <a:ext cx="12188952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water1"/>
          <p:cNvPicPr>
            <a:picLocks noChangeAspect="1"/>
          </p:cNvPicPr>
          <p:nvPr/>
        </p:nvPicPr>
        <p:blipFill rotWithShape="1"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 bwMode="gray">
          <a:xfrm flipH="1">
            <a:off x="-1425" y="5979395"/>
            <a:ext cx="12188952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1120" y="265176"/>
            <a:ext cx="9509759" cy="1088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1572768"/>
            <a:ext cx="9509760" cy="4142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41120" y="6601968"/>
            <a:ext cx="7159752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fld id="{5586B75A-687E-405C-8A0B-8D00578BA2C3}" type="datetime1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10800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cap="all" baseline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55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accent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•"/>
        <a:defRPr sz="20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 typeface="Arial" pitchFamily="34" charset="0"/>
        <a:buChar char="•"/>
        <a:defRPr sz="18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6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6pPr>
      <a:lvl7pPr marL="192024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•"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8pPr>
      <a:lvl9pPr marL="2240280" indent="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None/>
        <a:defRPr sz="1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F2B438DA-D221-A8F6-1F5A-DE8F753B5C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90290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2">
            <a:extLst>
              <a:ext uri="{FF2B5EF4-FFF2-40B4-BE49-F238E27FC236}">
                <a16:creationId xmlns:a16="http://schemas.microsoft.com/office/drawing/2014/main" id="{D44851C8-637C-029F-042E-F7CF19C721AA}"/>
              </a:ext>
            </a:extLst>
          </p:cNvPr>
          <p:cNvSpPr txBox="1">
            <a:spLocks/>
          </p:cNvSpPr>
          <p:nvPr/>
        </p:nvSpPr>
        <p:spPr>
          <a:xfrm>
            <a:off x="2275840" y="548639"/>
            <a:ext cx="7325360" cy="86388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 err="1">
                <a:solidFill>
                  <a:schemeClr val="tx1">
                    <a:lumMod val="50000"/>
                  </a:schemeClr>
                </a:solidFill>
              </a:rPr>
              <a:t>শিক্ষক</a:t>
            </a:r>
            <a:r>
              <a:rPr lang="en-US" sz="3600" b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3600" b="1" dirty="0" err="1">
                <a:solidFill>
                  <a:schemeClr val="tx1">
                    <a:lumMod val="50000"/>
                  </a:schemeClr>
                </a:solidFill>
              </a:rPr>
              <a:t>পরিচিতি</a:t>
            </a:r>
            <a:endParaRPr lang="en-US" sz="3600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9F0A8BD-1B4C-0CA6-2B43-4B6BE7E4EDCB}"/>
              </a:ext>
            </a:extLst>
          </p:cNvPr>
          <p:cNvSpPr txBox="1"/>
          <p:nvPr/>
        </p:nvSpPr>
        <p:spPr>
          <a:xfrm>
            <a:off x="2418080" y="2184403"/>
            <a:ext cx="5608320" cy="2793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chemeClr val="tx1">
                    <a:lumMod val="50000"/>
                  </a:schemeClr>
                </a:solidFill>
              </a:rPr>
              <a:t>এ, </a:t>
            </a:r>
            <a:r>
              <a:rPr lang="en-US" sz="2400" b="1" dirty="0" err="1">
                <a:solidFill>
                  <a:schemeClr val="tx1">
                    <a:lumMod val="50000"/>
                  </a:schemeClr>
                </a:solidFill>
              </a:rPr>
              <a:t>কে</a:t>
            </a:r>
            <a:r>
              <a:rPr lang="en-US" sz="2400" b="1" dirty="0">
                <a:solidFill>
                  <a:schemeClr val="tx1">
                    <a:lumMod val="50000"/>
                  </a:schemeClr>
                </a:solidFill>
              </a:rPr>
              <a:t>, </a:t>
            </a:r>
            <a:r>
              <a:rPr lang="en-US" sz="2400" b="1" dirty="0" err="1">
                <a:solidFill>
                  <a:schemeClr val="tx1">
                    <a:lumMod val="50000"/>
                  </a:schemeClr>
                </a:solidFill>
              </a:rPr>
              <a:t>এম</a:t>
            </a:r>
            <a:r>
              <a:rPr lang="en-US" sz="2400" b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tx1">
                    <a:lumMod val="50000"/>
                  </a:schemeClr>
                </a:solidFill>
              </a:rPr>
              <a:t>আজহারুল</a:t>
            </a:r>
            <a:r>
              <a:rPr lang="en-US" sz="2400" b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tx1">
                    <a:lumMod val="50000"/>
                  </a:schemeClr>
                </a:solidFill>
              </a:rPr>
              <a:t>হক</a:t>
            </a:r>
            <a:r>
              <a:rPr lang="en-US" sz="2400" b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tx1">
                    <a:lumMod val="50000"/>
                  </a:schemeClr>
                </a:solidFill>
              </a:rPr>
              <a:t>ভূঞাঁ</a:t>
            </a:r>
            <a:endParaRPr lang="en-US" sz="2400" b="1" dirty="0">
              <a:solidFill>
                <a:schemeClr val="tx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400" b="1" dirty="0" err="1">
                <a:solidFill>
                  <a:schemeClr val="tx1">
                    <a:lumMod val="50000"/>
                  </a:schemeClr>
                </a:solidFill>
              </a:rPr>
              <a:t>প্রভাষক</a:t>
            </a:r>
            <a:r>
              <a:rPr lang="en-US" sz="2400" b="1" dirty="0">
                <a:solidFill>
                  <a:schemeClr val="tx1">
                    <a:lumMod val="50000"/>
                  </a:schemeClr>
                </a:solidFill>
              </a:rPr>
              <a:t>(</a:t>
            </a:r>
            <a:r>
              <a:rPr lang="en-US" sz="2400" b="1" dirty="0" err="1">
                <a:solidFill>
                  <a:schemeClr val="tx1">
                    <a:lumMod val="50000"/>
                  </a:schemeClr>
                </a:solidFill>
              </a:rPr>
              <a:t>পরিসংখ্যান</a:t>
            </a:r>
            <a:r>
              <a:rPr lang="en-US" sz="2400" b="1" dirty="0">
                <a:solidFill>
                  <a:schemeClr val="tx1">
                    <a:lumMod val="50000"/>
                  </a:schemeClr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sz="2400" b="1" dirty="0" err="1">
                <a:solidFill>
                  <a:schemeClr val="tx1">
                    <a:lumMod val="50000"/>
                  </a:schemeClr>
                </a:solidFill>
              </a:rPr>
              <a:t>শহীদ</a:t>
            </a:r>
            <a:r>
              <a:rPr lang="en-US" sz="2400" b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tx1">
                    <a:lumMod val="50000"/>
                  </a:schemeClr>
                </a:solidFill>
              </a:rPr>
              <a:t>স্মৃতি</a:t>
            </a:r>
            <a:r>
              <a:rPr lang="en-US" sz="2400" b="1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tx1">
                    <a:lumMod val="50000"/>
                  </a:schemeClr>
                </a:solidFill>
              </a:rPr>
              <a:t>মহাবিদ্যালয়</a:t>
            </a:r>
            <a:endParaRPr lang="en-US" sz="2400" b="1" dirty="0">
              <a:solidFill>
                <a:schemeClr val="tx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400" b="1" dirty="0" err="1">
                <a:solidFill>
                  <a:schemeClr val="tx1">
                    <a:lumMod val="50000"/>
                  </a:schemeClr>
                </a:solidFill>
              </a:rPr>
              <a:t>আদর্শনগর</a:t>
            </a:r>
            <a:r>
              <a:rPr lang="en-US" sz="2400" b="1" dirty="0">
                <a:solidFill>
                  <a:schemeClr val="tx1">
                    <a:lumMod val="50000"/>
                  </a:schemeClr>
                </a:solidFill>
              </a:rPr>
              <a:t>, </a:t>
            </a:r>
            <a:r>
              <a:rPr lang="en-US" sz="2400" b="1" dirty="0" err="1">
                <a:solidFill>
                  <a:schemeClr val="tx1">
                    <a:lumMod val="50000"/>
                  </a:schemeClr>
                </a:solidFill>
              </a:rPr>
              <a:t>মোহনগঞ্জ</a:t>
            </a:r>
            <a:r>
              <a:rPr lang="en-US" sz="2400" b="1" dirty="0">
                <a:solidFill>
                  <a:schemeClr val="tx1">
                    <a:lumMod val="50000"/>
                  </a:schemeClr>
                </a:solidFill>
              </a:rPr>
              <a:t>, </a:t>
            </a:r>
            <a:r>
              <a:rPr lang="en-US" sz="2400" b="1" dirty="0" err="1">
                <a:solidFill>
                  <a:schemeClr val="tx1">
                    <a:lumMod val="50000"/>
                  </a:schemeClr>
                </a:solidFill>
              </a:rPr>
              <a:t>নেত্রকোনা</a:t>
            </a:r>
            <a:r>
              <a:rPr lang="en-US" sz="2400" b="1" dirty="0">
                <a:solidFill>
                  <a:schemeClr val="tx1">
                    <a:lumMod val="50000"/>
                  </a:schemeClr>
                </a:solidFill>
              </a:rPr>
              <a:t>।</a:t>
            </a:r>
          </a:p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chemeClr val="tx1">
                    <a:lumMod val="50000"/>
                  </a:schemeClr>
                </a:solidFill>
              </a:rPr>
              <a:t>ই-মেইল:</a:t>
            </a:r>
            <a:r>
              <a:rPr lang="en-US" sz="2400" b="1" dirty="0">
                <a:solidFill>
                  <a:srgbClr val="00B050"/>
                </a:solidFill>
              </a:rPr>
              <a:t>azhar32bd@gmail.com</a:t>
            </a:r>
            <a:endParaRPr lang="en-GB" sz="2400" b="1" dirty="0">
              <a:solidFill>
                <a:srgbClr val="00B050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C4360AA-30D8-BFEF-6E42-FD863B88D8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6130" y="2184403"/>
            <a:ext cx="1902570" cy="229398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4961553-B05E-678F-CF41-2CCA021836A3}"/>
              </a:ext>
            </a:extLst>
          </p:cNvPr>
          <p:cNvSpPr txBox="1"/>
          <p:nvPr/>
        </p:nvSpPr>
        <p:spPr>
          <a:xfrm>
            <a:off x="7081520" y="1016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3536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058400" cy="36576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1400" b="1" i="0">
                <a:solidFill>
                  <a:srgbClr val="007F82"/>
                </a:solidFill>
                <a:latin typeface="Noto Sans Bengali"/>
              </a:rPr>
              <a:t>কালীন সারি বিশ্লেষণ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868680"/>
            <a:ext cx="10972800" cy="96012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3200" b="1" i="0">
                <a:solidFill>
                  <a:srgbClr val="193C47"/>
                </a:solidFill>
                <a:latin typeface="Noto Sans Bengali"/>
              </a:rPr>
              <a:t>ভেবে বলো: সব পরিবর্তন কি একই রকম?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37376"/>
            <a:ext cx="8229600" cy="237744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1100" b="0" i="0">
                <a:solidFill>
                  <a:srgbClr val="647B82"/>
                </a:solidFill>
                <a:latin typeface="Noto Sans Bengali"/>
              </a:rPr>
              <a:t>এইচএসসি • পরিসংখ্যান ১ম পত্র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6419088"/>
            <a:ext cx="502920" cy="27432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1200" b="0" i="0">
                <a:solidFill>
                  <a:srgbClr val="647B82"/>
                </a:solidFill>
                <a:latin typeface="Noto Sans Bengali"/>
              </a:rPr>
              <a:t>03</a:t>
            </a:r>
          </a:p>
        </p:txBody>
      </p:sp>
      <p:pic>
        <p:nvPicPr>
          <p:cNvPr id="6" name="Picture 5" descr="weath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965960"/>
            <a:ext cx="2697480" cy="17983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0080" y="3977639"/>
            <a:ext cx="2743200" cy="54864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2300" b="1" i="0">
                <a:solidFill>
                  <a:srgbClr val="007F82"/>
                </a:solidFill>
                <a:latin typeface="Noto Sans Bengali"/>
              </a:rPr>
              <a:t>তাপমাত্রা</a:t>
            </a:r>
          </a:p>
        </p:txBody>
      </p:sp>
      <p:pic>
        <p:nvPicPr>
          <p:cNvPr id="8" name="Picture 7" descr="frui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7872" y="1965960"/>
            <a:ext cx="2697480" cy="17983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547872" y="3977639"/>
            <a:ext cx="2743200" cy="54864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2300" b="1" i="0">
                <a:solidFill>
                  <a:srgbClr val="007F82"/>
                </a:solidFill>
                <a:latin typeface="Noto Sans Bengali"/>
              </a:rPr>
              <a:t>ফলের সরবরাহ</a:t>
            </a:r>
          </a:p>
        </p:txBody>
      </p:sp>
      <p:pic>
        <p:nvPicPr>
          <p:cNvPr id="10" name="Picture 9" descr="shop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5664" y="1965960"/>
            <a:ext cx="2697480" cy="179832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455664" y="3977639"/>
            <a:ext cx="2743200" cy="54864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2300" b="1" i="0">
                <a:solidFill>
                  <a:srgbClr val="007F82"/>
                </a:solidFill>
                <a:latin typeface="Noto Sans Bengali"/>
              </a:rPr>
              <a:t>দোকানের বিক্রি</a:t>
            </a:r>
          </a:p>
        </p:txBody>
      </p:sp>
      <p:pic>
        <p:nvPicPr>
          <p:cNvPr id="12" name="Picture 11" descr="farm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63456" y="1965960"/>
            <a:ext cx="2697480" cy="179832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9363456" y="3977639"/>
            <a:ext cx="2743200" cy="54864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2300" b="1" i="0">
                <a:solidFill>
                  <a:srgbClr val="007F82"/>
                </a:solidFill>
                <a:latin typeface="Noto Sans Bengali"/>
              </a:rPr>
              <a:t>ফসল উৎপাদন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5120640"/>
            <a:ext cx="10698480" cy="73152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2600" b="0" i="0">
                <a:solidFill>
                  <a:srgbClr val="193C47"/>
                </a:solidFill>
                <a:latin typeface="Noto Sans Bengali"/>
              </a:rPr>
              <a:t>কোন পরিবর্তন বারবার ফিরে আসে? কোনটি দীর্ঘমেয়াদি?</a:t>
            </a:r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02360" y="1779228"/>
            <a:ext cx="10972800" cy="584775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3200" b="1" i="0" dirty="0" err="1">
                <a:latin typeface="Noto Sans Bengali"/>
              </a:rPr>
              <a:t>কালীন</a:t>
            </a:r>
            <a:r>
              <a:rPr sz="3200" b="1" i="0" dirty="0">
                <a:latin typeface="Noto Sans Bengali"/>
              </a:rPr>
              <a:t> </a:t>
            </a:r>
            <a:r>
              <a:rPr sz="3200" b="1" i="0" dirty="0" err="1">
                <a:latin typeface="Noto Sans Bengali"/>
              </a:rPr>
              <a:t>সারি</a:t>
            </a:r>
            <a:r>
              <a:rPr sz="3200" b="1" i="0" dirty="0">
                <a:latin typeface="Noto Sans Bengali"/>
              </a:rPr>
              <a:t> </a:t>
            </a:r>
            <a:r>
              <a:rPr sz="3200" b="1" i="0" dirty="0" err="1">
                <a:latin typeface="Noto Sans Bengali"/>
              </a:rPr>
              <a:t>বিশ্লেষণ</a:t>
            </a:r>
            <a:endParaRPr sz="3200" b="1" i="0" dirty="0">
              <a:latin typeface="Noto Sans Bengal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515600" y="6419088"/>
            <a:ext cx="502920" cy="27432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1200" b="0" i="0">
                <a:solidFill>
                  <a:srgbClr val="647B82"/>
                </a:solidFill>
                <a:latin typeface="Noto Sans Bengali"/>
              </a:rPr>
              <a:t>01</a:t>
            </a:r>
          </a:p>
        </p:txBody>
      </p:sp>
      <p:pic>
        <p:nvPicPr>
          <p:cNvPr id="9" name="Picture 8" descr="weath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5160" y="2202180"/>
            <a:ext cx="4023360" cy="268224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F55EF89-476E-F381-EF72-99D67C8E95DD}"/>
              </a:ext>
            </a:extLst>
          </p:cNvPr>
          <p:cNvSpPr txBox="1"/>
          <p:nvPr/>
        </p:nvSpPr>
        <p:spPr>
          <a:xfrm>
            <a:off x="4033520" y="560903"/>
            <a:ext cx="309880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400" b="1" dirty="0" err="1">
                <a:solidFill>
                  <a:srgbClr val="00B050"/>
                </a:solidFill>
              </a:rPr>
              <a:t>পাঠ</a:t>
            </a:r>
            <a:r>
              <a:rPr lang="en-US" sz="3400" b="1" dirty="0">
                <a:solidFill>
                  <a:srgbClr val="00B050"/>
                </a:solidFill>
              </a:rPr>
              <a:t> </a:t>
            </a:r>
            <a:r>
              <a:rPr lang="en-US" sz="3400" b="1" dirty="0" err="1">
                <a:solidFill>
                  <a:srgbClr val="00B050"/>
                </a:solidFill>
              </a:rPr>
              <a:t>পরিচিতি</a:t>
            </a:r>
            <a:endParaRPr lang="en-GB" sz="3400" b="1" dirty="0">
              <a:solidFill>
                <a:srgbClr val="00B05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94543B-F38F-A14A-1E32-8EC540FE78D3}"/>
              </a:ext>
            </a:extLst>
          </p:cNvPr>
          <p:cNvSpPr txBox="1"/>
          <p:nvPr/>
        </p:nvSpPr>
        <p:spPr>
          <a:xfrm>
            <a:off x="904240" y="2966775"/>
            <a:ext cx="59740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শ্রেনি</a:t>
            </a:r>
            <a:r>
              <a:rPr lang="en-US" sz="2800" b="1" dirty="0"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: </a:t>
            </a:r>
            <a:r>
              <a:rPr lang="en-US" sz="2800" b="1" dirty="0" err="1"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একাদশ</a:t>
            </a:r>
            <a:endParaRPr lang="en-US" sz="2800" b="1" dirty="0">
              <a:solidFill>
                <a:srgbClr val="00B05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2800" b="1" dirty="0" err="1"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বিষয়</a:t>
            </a:r>
            <a:r>
              <a:rPr lang="en-US" sz="2800" b="1" dirty="0"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: </a:t>
            </a:r>
            <a:r>
              <a:rPr lang="en-US" sz="2800" b="1" dirty="0" err="1"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পরিসংখ্যান</a:t>
            </a:r>
            <a:r>
              <a:rPr lang="en-US" sz="2800" b="1" dirty="0"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১ম </a:t>
            </a:r>
            <a:r>
              <a:rPr lang="en-US" sz="2800" b="1" dirty="0" err="1"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পত্র</a:t>
            </a:r>
            <a:endParaRPr lang="en-US" sz="2800" b="1" dirty="0">
              <a:solidFill>
                <a:srgbClr val="00B05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2800" b="1" dirty="0"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৭ম </a:t>
            </a:r>
            <a:r>
              <a:rPr lang="en-US" sz="2800" b="1" dirty="0" err="1"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অধ্যায়</a:t>
            </a:r>
            <a:r>
              <a:rPr lang="en-US" sz="2800" b="1" dirty="0"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: </a:t>
            </a:r>
            <a:r>
              <a:rPr lang="en-US" sz="2800" b="1" dirty="0" err="1"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কালীন</a:t>
            </a:r>
            <a:r>
              <a:rPr lang="en-US" sz="2800" b="1" dirty="0"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সারি</a:t>
            </a:r>
            <a:endParaRPr lang="en-GB" sz="2800" b="1" dirty="0">
              <a:solidFill>
                <a:srgbClr val="00B05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058400" cy="769441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4400" b="1" i="0" dirty="0" err="1">
                <a:solidFill>
                  <a:srgbClr val="007F82"/>
                </a:solidFill>
                <a:latin typeface="Noto Sans Bengali"/>
              </a:rPr>
              <a:t>শিখনফল</a:t>
            </a:r>
            <a:endParaRPr sz="4400" b="1" i="0" dirty="0">
              <a:solidFill>
                <a:srgbClr val="007F82"/>
              </a:solidFill>
              <a:latin typeface="Noto Sans Bengali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1226641"/>
            <a:ext cx="10972800" cy="96012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3200" b="1" i="0">
                <a:solidFill>
                  <a:srgbClr val="193C47"/>
                </a:solidFill>
                <a:latin typeface="Noto Sans Bengali"/>
              </a:rPr>
              <a:t>আজকের পাঠ শেষে আমরা পারব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6419088"/>
            <a:ext cx="502920" cy="27432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1200" b="0" i="0">
                <a:solidFill>
                  <a:srgbClr val="647B82"/>
                </a:solidFill>
                <a:latin typeface="Noto Sans Bengali"/>
              </a:rPr>
              <a:t>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10058400" cy="82296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2500" b="0" i="0">
                <a:solidFill>
                  <a:srgbClr val="193C47"/>
                </a:solidFill>
                <a:latin typeface="Noto Sans Bengali"/>
              </a:rPr>
              <a:t>• কালীন সারির ধারণা ও ব্যবহার ব্যাখ্যা করতে।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971800"/>
            <a:ext cx="10058400" cy="82296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2500" b="0" i="0">
                <a:solidFill>
                  <a:srgbClr val="193C47"/>
                </a:solidFill>
                <a:latin typeface="Noto Sans Bengali"/>
              </a:rPr>
              <a:t>• Trend, Seasonal, Cyclical, Irregular চিনতে।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3931920"/>
            <a:ext cx="10058400" cy="82296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2500" b="0" i="0" dirty="0">
                <a:solidFill>
                  <a:srgbClr val="193C47"/>
                </a:solidFill>
                <a:latin typeface="Noto Sans Bengali"/>
              </a:rPr>
              <a:t>• </a:t>
            </a:r>
            <a:r>
              <a:rPr sz="2500" b="0" i="0" dirty="0" err="1">
                <a:solidFill>
                  <a:srgbClr val="193C47"/>
                </a:solidFill>
                <a:latin typeface="Noto Sans Bengali"/>
              </a:rPr>
              <a:t>সময়ভিত্তিক</a:t>
            </a:r>
            <a:r>
              <a:rPr sz="2500" b="0" i="0" dirty="0">
                <a:solidFill>
                  <a:srgbClr val="193C47"/>
                </a:solidFill>
                <a:latin typeface="Noto Sans Bengali"/>
              </a:rPr>
              <a:t> </a:t>
            </a:r>
            <a:r>
              <a:rPr sz="2500" b="0" i="0" dirty="0" err="1">
                <a:solidFill>
                  <a:srgbClr val="193C47"/>
                </a:solidFill>
                <a:latin typeface="Noto Sans Bengali"/>
              </a:rPr>
              <a:t>রেখাচিত্র</a:t>
            </a:r>
            <a:r>
              <a:rPr sz="2500" b="0" i="0" dirty="0">
                <a:solidFill>
                  <a:srgbClr val="193C47"/>
                </a:solidFill>
                <a:latin typeface="Noto Sans Bengali"/>
              </a:rPr>
              <a:t> </a:t>
            </a:r>
            <a:r>
              <a:rPr sz="2500" b="0" i="0" dirty="0" err="1">
                <a:solidFill>
                  <a:srgbClr val="193C47"/>
                </a:solidFill>
                <a:latin typeface="Noto Sans Bengali"/>
              </a:rPr>
              <a:t>পড়তে</a:t>
            </a:r>
            <a:r>
              <a:rPr sz="2500" b="0" i="0" dirty="0">
                <a:solidFill>
                  <a:srgbClr val="193C47"/>
                </a:solidFill>
                <a:latin typeface="Noto Sans Bengali"/>
              </a:rPr>
              <a:t> ও </a:t>
            </a:r>
            <a:r>
              <a:rPr sz="2500" b="0" i="0" dirty="0" err="1">
                <a:solidFill>
                  <a:srgbClr val="193C47"/>
                </a:solidFill>
                <a:latin typeface="Noto Sans Bengali"/>
              </a:rPr>
              <a:t>আঁকতে</a:t>
            </a:r>
            <a:r>
              <a:rPr sz="2500" b="0" i="0" dirty="0">
                <a:solidFill>
                  <a:srgbClr val="193C47"/>
                </a:solidFill>
                <a:latin typeface="Noto Sans Bengali"/>
              </a:rPr>
              <a:t>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4892040"/>
            <a:ext cx="10058400" cy="82296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2500" b="0" i="0" dirty="0">
                <a:solidFill>
                  <a:srgbClr val="193C47"/>
                </a:solidFill>
                <a:latin typeface="Noto Sans Bengali"/>
              </a:rPr>
              <a:t>• ৩-পদী </a:t>
            </a:r>
            <a:r>
              <a:rPr sz="2500" b="0" i="0" dirty="0" err="1">
                <a:solidFill>
                  <a:srgbClr val="193C47"/>
                </a:solidFill>
                <a:latin typeface="Noto Sans Bengali"/>
              </a:rPr>
              <a:t>চলমান</a:t>
            </a:r>
            <a:r>
              <a:rPr sz="2500" b="0" i="0" dirty="0">
                <a:solidFill>
                  <a:srgbClr val="193C47"/>
                </a:solidFill>
                <a:latin typeface="Noto Sans Bengali"/>
              </a:rPr>
              <a:t> </a:t>
            </a:r>
            <a:r>
              <a:rPr sz="2500" b="0" i="0" dirty="0" err="1">
                <a:solidFill>
                  <a:srgbClr val="193C47"/>
                </a:solidFill>
                <a:latin typeface="Noto Sans Bengali"/>
              </a:rPr>
              <a:t>গড়</a:t>
            </a:r>
            <a:r>
              <a:rPr sz="2500" b="0" i="0" dirty="0">
                <a:solidFill>
                  <a:srgbClr val="193C47"/>
                </a:solidFill>
                <a:latin typeface="Noto Sans Bengali"/>
              </a:rPr>
              <a:t> </a:t>
            </a:r>
            <a:r>
              <a:rPr sz="2500" b="0" i="0" dirty="0" err="1">
                <a:solidFill>
                  <a:srgbClr val="193C47"/>
                </a:solidFill>
                <a:latin typeface="Noto Sans Bengali"/>
              </a:rPr>
              <a:t>নির্ণয়</a:t>
            </a:r>
            <a:r>
              <a:rPr sz="2500" b="0" i="0" dirty="0">
                <a:solidFill>
                  <a:srgbClr val="193C47"/>
                </a:solidFill>
                <a:latin typeface="Noto Sans Bengali"/>
              </a:rPr>
              <a:t> </a:t>
            </a:r>
            <a:r>
              <a:rPr sz="2500" b="0" i="0" dirty="0" err="1">
                <a:solidFill>
                  <a:srgbClr val="193C47"/>
                </a:solidFill>
                <a:latin typeface="Noto Sans Bengali"/>
              </a:rPr>
              <a:t>করতে</a:t>
            </a:r>
            <a:r>
              <a:rPr sz="2500" b="0" i="0" dirty="0">
                <a:solidFill>
                  <a:srgbClr val="193C47"/>
                </a:solidFill>
                <a:latin typeface="Noto Sans Bengali"/>
              </a:rPr>
              <a:t>।</a:t>
            </a:r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058400" cy="369332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b="1" i="0" dirty="0" err="1">
                <a:solidFill>
                  <a:srgbClr val="007F82"/>
                </a:solidFill>
                <a:latin typeface="Noto Sans Bengali"/>
              </a:rPr>
              <a:t>কালীন</a:t>
            </a:r>
            <a:r>
              <a:rPr b="1" i="0" dirty="0">
                <a:solidFill>
                  <a:srgbClr val="007F82"/>
                </a:solidFill>
                <a:latin typeface="Noto Sans Bengali"/>
              </a:rPr>
              <a:t> </a:t>
            </a:r>
            <a:r>
              <a:rPr b="1" i="0" dirty="0" err="1">
                <a:solidFill>
                  <a:srgbClr val="007F82"/>
                </a:solidFill>
                <a:latin typeface="Noto Sans Bengali"/>
              </a:rPr>
              <a:t>সারি</a:t>
            </a:r>
            <a:r>
              <a:rPr b="1" i="0" dirty="0">
                <a:solidFill>
                  <a:srgbClr val="007F82"/>
                </a:solidFill>
                <a:latin typeface="Noto Sans Bengali"/>
              </a:rPr>
              <a:t> </a:t>
            </a:r>
            <a:r>
              <a:rPr b="1" i="0" dirty="0" err="1">
                <a:solidFill>
                  <a:srgbClr val="007F82"/>
                </a:solidFill>
                <a:latin typeface="Noto Sans Bengali"/>
              </a:rPr>
              <a:t>বিশ্লেষণ</a:t>
            </a:r>
            <a:endParaRPr b="1" i="0" dirty="0">
              <a:solidFill>
                <a:srgbClr val="007F82"/>
              </a:solidFill>
              <a:latin typeface="Noto Sans Bengali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94360" y="868680"/>
            <a:ext cx="10972800" cy="96012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3200" b="1" i="0" dirty="0" err="1">
                <a:solidFill>
                  <a:srgbClr val="193C47"/>
                </a:solidFill>
                <a:latin typeface="Noto Sans Bengali"/>
              </a:rPr>
              <a:t>কালীন</a:t>
            </a:r>
            <a:r>
              <a:rPr sz="3200" b="1" i="0" dirty="0">
                <a:solidFill>
                  <a:srgbClr val="193C47"/>
                </a:solidFill>
                <a:latin typeface="Noto Sans Bengali"/>
              </a:rPr>
              <a:t> </a:t>
            </a:r>
            <a:r>
              <a:rPr sz="3200" b="1" i="0" dirty="0" err="1">
                <a:solidFill>
                  <a:srgbClr val="193C47"/>
                </a:solidFill>
                <a:latin typeface="Noto Sans Bengali"/>
              </a:rPr>
              <a:t>সারি</a:t>
            </a:r>
            <a:r>
              <a:rPr sz="3200" b="1" i="0" dirty="0">
                <a:solidFill>
                  <a:srgbClr val="193C47"/>
                </a:solidFill>
                <a:latin typeface="Noto Sans Bengali"/>
              </a:rPr>
              <a:t> </a:t>
            </a:r>
            <a:r>
              <a:rPr sz="3200" b="1" i="0" dirty="0" err="1">
                <a:solidFill>
                  <a:srgbClr val="193C47"/>
                </a:solidFill>
                <a:latin typeface="Noto Sans Bengali"/>
              </a:rPr>
              <a:t>কী</a:t>
            </a:r>
            <a:r>
              <a:rPr sz="3200" b="1" i="0" dirty="0">
                <a:solidFill>
                  <a:srgbClr val="193C47"/>
                </a:solidFill>
                <a:latin typeface="Noto Sans Bengali"/>
              </a:rPr>
              <a:t>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6419088"/>
            <a:ext cx="502920" cy="27432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1200" b="0" i="0">
                <a:solidFill>
                  <a:srgbClr val="647B82"/>
                </a:solidFill>
                <a:latin typeface="Noto Sans Bengali"/>
              </a:rPr>
              <a:t>04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920240"/>
            <a:ext cx="10698480" cy="11887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2103120"/>
            <a:ext cx="10241280" cy="86868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2700" b="1" i="0" dirty="0" err="1">
                <a:solidFill>
                  <a:srgbClr val="007F82"/>
                </a:solidFill>
                <a:latin typeface="Noto Sans Bengali"/>
              </a:rPr>
              <a:t>সময়ক্রমে</a:t>
            </a:r>
            <a:r>
              <a:rPr sz="2700" b="1" i="0" dirty="0">
                <a:solidFill>
                  <a:srgbClr val="007F82"/>
                </a:solidFill>
                <a:latin typeface="Noto Sans Bengali"/>
              </a:rPr>
              <a:t> </a:t>
            </a:r>
            <a:r>
              <a:rPr sz="2700" b="1" i="0" dirty="0" err="1">
                <a:solidFill>
                  <a:srgbClr val="007F82"/>
                </a:solidFill>
                <a:latin typeface="Noto Sans Bengali"/>
              </a:rPr>
              <a:t>সাজানো</a:t>
            </a:r>
            <a:r>
              <a:rPr sz="2700" b="1" i="0" dirty="0">
                <a:solidFill>
                  <a:srgbClr val="007F82"/>
                </a:solidFill>
                <a:latin typeface="Noto Sans Bengali"/>
              </a:rPr>
              <a:t> </a:t>
            </a:r>
            <a:r>
              <a:rPr sz="2700" b="1" i="0" dirty="0" err="1">
                <a:solidFill>
                  <a:srgbClr val="007F82"/>
                </a:solidFill>
                <a:latin typeface="Noto Sans Bengali"/>
              </a:rPr>
              <a:t>কোনো</a:t>
            </a:r>
            <a:r>
              <a:rPr sz="2700" b="1" i="0" dirty="0">
                <a:solidFill>
                  <a:srgbClr val="007F82"/>
                </a:solidFill>
                <a:latin typeface="Noto Sans Bengali"/>
              </a:rPr>
              <a:t> </a:t>
            </a:r>
            <a:r>
              <a:rPr sz="2700" b="1" i="0" dirty="0" err="1">
                <a:solidFill>
                  <a:srgbClr val="007F82"/>
                </a:solidFill>
                <a:latin typeface="Noto Sans Bengali"/>
              </a:rPr>
              <a:t>চলকের</a:t>
            </a:r>
            <a:r>
              <a:rPr sz="2700" b="1" i="0" dirty="0">
                <a:solidFill>
                  <a:srgbClr val="007F82"/>
                </a:solidFill>
                <a:latin typeface="Noto Sans Bengali"/>
              </a:rPr>
              <a:t> </a:t>
            </a:r>
            <a:r>
              <a:rPr sz="2700" b="1" i="0" dirty="0" err="1">
                <a:solidFill>
                  <a:srgbClr val="007F82"/>
                </a:solidFill>
                <a:latin typeface="Noto Sans Bengali"/>
              </a:rPr>
              <a:t>পর্যবেক্ষণসমষ্টিকে</a:t>
            </a:r>
            <a:r>
              <a:rPr sz="2700" b="1" i="0" dirty="0">
                <a:solidFill>
                  <a:srgbClr val="007F82"/>
                </a:solidFill>
                <a:latin typeface="Noto Sans Bengali"/>
              </a:rPr>
              <a:t> </a:t>
            </a:r>
            <a:r>
              <a:rPr sz="2700" b="1" i="0" dirty="0" err="1">
                <a:solidFill>
                  <a:srgbClr val="007F82"/>
                </a:solidFill>
                <a:latin typeface="Noto Sans Bengali"/>
              </a:rPr>
              <a:t>কালীন</a:t>
            </a:r>
            <a:r>
              <a:rPr sz="2700" b="1" i="0" dirty="0">
                <a:solidFill>
                  <a:srgbClr val="007F82"/>
                </a:solidFill>
                <a:latin typeface="Noto Sans Bengali"/>
              </a:rPr>
              <a:t> </a:t>
            </a:r>
            <a:r>
              <a:rPr sz="2700" b="1" i="0" dirty="0" err="1">
                <a:solidFill>
                  <a:srgbClr val="007F82"/>
                </a:solidFill>
                <a:latin typeface="Noto Sans Bengali"/>
              </a:rPr>
              <a:t>সারি</a:t>
            </a:r>
            <a:r>
              <a:rPr sz="2700" b="1" i="0" dirty="0">
                <a:solidFill>
                  <a:srgbClr val="007F82"/>
                </a:solidFill>
                <a:latin typeface="Noto Sans Bengali"/>
              </a:rPr>
              <a:t> </a:t>
            </a:r>
            <a:r>
              <a:rPr sz="2700" b="1" i="0" dirty="0" err="1">
                <a:solidFill>
                  <a:srgbClr val="007F82"/>
                </a:solidFill>
                <a:latin typeface="Noto Sans Bengali"/>
              </a:rPr>
              <a:t>বলে</a:t>
            </a:r>
            <a:r>
              <a:rPr sz="2700" b="1" i="0" dirty="0">
                <a:solidFill>
                  <a:srgbClr val="007F82"/>
                </a:solidFill>
                <a:latin typeface="Noto Sans Bengali"/>
              </a:rPr>
              <a:t>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3474720"/>
            <a:ext cx="10058400" cy="82296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2400" b="0" i="0">
                <a:solidFill>
                  <a:srgbClr val="193C47"/>
                </a:solidFill>
                <a:latin typeface="Noto Sans Bengali"/>
              </a:rPr>
              <a:t>• দুটি অংশ: সময় (t) এবং চলকের মান (Y)।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4434840"/>
            <a:ext cx="10058400" cy="82296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2400" b="0" i="0">
                <a:solidFill>
                  <a:srgbClr val="193C47"/>
                </a:solidFill>
                <a:latin typeface="Noto Sans Bengali"/>
              </a:rPr>
              <a:t>• বিশ্লেষণে সাধারণত সমান সময়ের ব্যবধান নেওয়া হয়।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5394960"/>
            <a:ext cx="10058400" cy="82296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2400" b="0" i="0">
                <a:solidFill>
                  <a:srgbClr val="193C47"/>
                </a:solidFill>
                <a:latin typeface="Noto Sans Bengali"/>
              </a:rPr>
              <a:t>• উদাহরণ: মাসিক বিক্রি, দৈনিক তাপমাত্রা, বার্ষিক উৎপাদন।</a:t>
            </a:r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058400" cy="36576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1400" b="1" i="0">
                <a:solidFill>
                  <a:srgbClr val="007F82"/>
                </a:solidFill>
                <a:latin typeface="Noto Sans Bengali"/>
              </a:rPr>
              <a:t>কালীন সারি বিশ্লেষণ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868680"/>
            <a:ext cx="10972800" cy="584775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3200" b="1" i="0" dirty="0" err="1">
                <a:solidFill>
                  <a:srgbClr val="193C47"/>
                </a:solidFill>
                <a:latin typeface="Noto Sans Bengali"/>
              </a:rPr>
              <a:t>চারটি</a:t>
            </a:r>
            <a:r>
              <a:rPr sz="3200" b="1" i="0" dirty="0">
                <a:solidFill>
                  <a:srgbClr val="193C47"/>
                </a:solidFill>
                <a:latin typeface="Noto Sans Bengali"/>
              </a:rPr>
              <a:t> </a:t>
            </a:r>
            <a:r>
              <a:rPr sz="3200" b="1" i="0" dirty="0" err="1">
                <a:solidFill>
                  <a:srgbClr val="193C47"/>
                </a:solidFill>
                <a:latin typeface="Noto Sans Bengali"/>
              </a:rPr>
              <a:t>উপাদান</a:t>
            </a:r>
            <a:r>
              <a:rPr sz="3200" b="1" i="0" dirty="0">
                <a:solidFill>
                  <a:srgbClr val="193C47"/>
                </a:solidFill>
                <a:latin typeface="Noto Sans Bengali"/>
              </a:rPr>
              <a:t>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37376"/>
            <a:ext cx="8229600" cy="237744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1100" b="0" i="0">
                <a:solidFill>
                  <a:srgbClr val="647B82"/>
                </a:solidFill>
                <a:latin typeface="Noto Sans Bengali"/>
              </a:rPr>
              <a:t>এইচএসসি • পরিসংখ্যান ১ম পত্র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6419088"/>
            <a:ext cx="502920" cy="27432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1200" b="0" i="0">
                <a:solidFill>
                  <a:srgbClr val="647B82"/>
                </a:solidFill>
                <a:latin typeface="Noto Sans Bengali"/>
              </a:rPr>
              <a:t>06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965960"/>
            <a:ext cx="5257800" cy="173736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2130552"/>
            <a:ext cx="548640" cy="64008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3400" b="1" i="0">
                <a:solidFill>
                  <a:srgbClr val="007F82"/>
                </a:solidFill>
                <a:latin typeface="Noto Sans Bengali"/>
              </a:rPr>
              <a:t>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167128"/>
            <a:ext cx="4114800" cy="64008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2200" b="1" i="0">
                <a:solidFill>
                  <a:srgbClr val="193C47"/>
                </a:solidFill>
                <a:latin typeface="Noto Sans Bengali"/>
              </a:rPr>
              <a:t>দীর্ঘমেয়াদি প্রবণতা | Trend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45920" y="2880360"/>
            <a:ext cx="4114800" cy="59436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1800" b="0" i="0" dirty="0" err="1">
                <a:solidFill>
                  <a:srgbClr val="647B82"/>
                </a:solidFill>
                <a:latin typeface="Noto Sans Bengali"/>
              </a:rPr>
              <a:t>দীর্ঘ</a:t>
            </a:r>
            <a:r>
              <a:rPr sz="1800" b="0" i="0" dirty="0">
                <a:solidFill>
                  <a:srgbClr val="647B82"/>
                </a:solidFill>
                <a:latin typeface="Noto Sans Bengali"/>
              </a:rPr>
              <a:t> </a:t>
            </a:r>
            <a:r>
              <a:rPr sz="1800" b="0" i="0" dirty="0" err="1">
                <a:solidFill>
                  <a:srgbClr val="647B82"/>
                </a:solidFill>
                <a:latin typeface="Noto Sans Bengali"/>
              </a:rPr>
              <a:t>সময়ের</a:t>
            </a:r>
            <a:r>
              <a:rPr sz="1800" b="0" i="0" dirty="0">
                <a:solidFill>
                  <a:srgbClr val="647B82"/>
                </a:solidFill>
                <a:latin typeface="Noto Sans Bengali"/>
              </a:rPr>
              <a:t> </a:t>
            </a:r>
            <a:r>
              <a:rPr sz="1800" b="0" i="0" dirty="0" err="1">
                <a:solidFill>
                  <a:srgbClr val="647B82"/>
                </a:solidFill>
                <a:latin typeface="Noto Sans Bengali"/>
              </a:rPr>
              <a:t>সাধারণ</a:t>
            </a:r>
            <a:r>
              <a:rPr sz="1800" b="0" i="0" dirty="0">
                <a:solidFill>
                  <a:srgbClr val="647B82"/>
                </a:solidFill>
                <a:latin typeface="Noto Sans Bengali"/>
              </a:rPr>
              <a:t> </a:t>
            </a:r>
            <a:r>
              <a:rPr sz="1800" b="0" i="0" dirty="0" err="1">
                <a:solidFill>
                  <a:srgbClr val="647B82"/>
                </a:solidFill>
                <a:latin typeface="Noto Sans Bengali"/>
              </a:rPr>
              <a:t>দিক</a:t>
            </a:r>
            <a:endParaRPr sz="1800" b="0" i="0" dirty="0">
              <a:solidFill>
                <a:srgbClr val="647B82"/>
              </a:solidFill>
              <a:latin typeface="Noto Sans Bengali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217920" y="1965960"/>
            <a:ext cx="5257800" cy="173736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00800" y="2130552"/>
            <a:ext cx="548640" cy="64008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3400" b="1" i="0">
                <a:solidFill>
                  <a:srgbClr val="007F82"/>
                </a:solidFill>
                <a:latin typeface="Noto Sans Bengali"/>
              </a:rPr>
              <a:t>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32320" y="2167128"/>
            <a:ext cx="4114800" cy="64008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2200" b="1" i="0">
                <a:solidFill>
                  <a:srgbClr val="193C47"/>
                </a:solidFill>
                <a:latin typeface="Noto Sans Bengali"/>
              </a:rPr>
              <a:t>ঋতুগত পরিবর্তন | Seasonal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32320" y="2880360"/>
            <a:ext cx="4114800" cy="59436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1800" b="0" i="0">
                <a:solidFill>
                  <a:srgbClr val="647B82"/>
                </a:solidFill>
                <a:latin typeface="Noto Sans Bengali"/>
              </a:rPr>
              <a:t>নির্দিষ্ট সময়ান্তরে পুনরাবৃত্তি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31520" y="3931920"/>
            <a:ext cx="5257800" cy="173736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14400" y="4096511"/>
            <a:ext cx="548640" cy="64008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3400" b="1" i="0">
                <a:solidFill>
                  <a:srgbClr val="007F82"/>
                </a:solidFill>
                <a:latin typeface="Noto Sans Bengali"/>
              </a:rPr>
              <a:t>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133087"/>
            <a:ext cx="4114800" cy="64008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2200" b="1" i="0">
                <a:solidFill>
                  <a:srgbClr val="193C47"/>
                </a:solidFill>
                <a:latin typeface="Noto Sans Bengali"/>
              </a:rPr>
              <a:t>চক্রীয় পরিবর্তন | Cyclical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45920" y="4846320"/>
            <a:ext cx="4114800" cy="59436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1800" b="0" i="0">
                <a:solidFill>
                  <a:srgbClr val="647B82"/>
                </a:solidFill>
                <a:latin typeface="Noto Sans Bengali"/>
              </a:rPr>
              <a:t>অনির্দিষ্ট দৈর্ঘ্যের বিস্তৃত ওঠানামা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17920" y="3931920"/>
            <a:ext cx="5257800" cy="173736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400800" y="4096511"/>
            <a:ext cx="548640" cy="64008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3400" b="1" i="0">
                <a:solidFill>
                  <a:srgbClr val="007F82"/>
                </a:solidFill>
                <a:latin typeface="Noto Sans Bengali"/>
              </a:rPr>
              <a:t>I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32320" y="4133087"/>
            <a:ext cx="4114800" cy="64008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2200" b="1" i="0">
                <a:solidFill>
                  <a:srgbClr val="193C47"/>
                </a:solidFill>
                <a:latin typeface="Noto Sans Bengali"/>
              </a:rPr>
              <a:t>অনিয়মিত পরিবর্তন | Irregular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132320" y="4846320"/>
            <a:ext cx="4114800" cy="59436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1800" b="0" i="0">
                <a:solidFill>
                  <a:srgbClr val="647B82"/>
                </a:solidFill>
                <a:latin typeface="Noto Sans Bengali"/>
              </a:rPr>
              <a:t>আকস্মিক বা অবশিষ্ট ওঠানামা</a:t>
            </a:r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058400" cy="36576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1400" b="1" i="0">
                <a:solidFill>
                  <a:srgbClr val="007F82"/>
                </a:solidFill>
                <a:latin typeface="Noto Sans Bengali"/>
              </a:rPr>
              <a:t>কালীন সারি বিশ্লেষণ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868680"/>
            <a:ext cx="10972800" cy="96012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3200" b="1" i="0">
                <a:solidFill>
                  <a:srgbClr val="193C47"/>
                </a:solidFill>
                <a:latin typeface="Noto Sans Bengali"/>
              </a:rPr>
              <a:t>Trend: দীর্ঘমেয়াদি সাধারণ দিক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37376"/>
            <a:ext cx="8229600" cy="237744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1100" b="0" i="0">
                <a:solidFill>
                  <a:srgbClr val="647B82"/>
                </a:solidFill>
                <a:latin typeface="Noto Sans Bengali"/>
              </a:rPr>
              <a:t>এইচএসসি • পরিসংখ্যান ১ম পত্র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6419088"/>
            <a:ext cx="502920" cy="27432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1200" b="0" i="0">
                <a:solidFill>
                  <a:srgbClr val="647B82"/>
                </a:solidFill>
                <a:latin typeface="Noto Sans Bengali"/>
              </a:rPr>
              <a:t>07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868680" y="4572000"/>
            <a:ext cx="9784079" cy="0"/>
          </a:xfrm>
          <a:prstGeom prst="line">
            <a:avLst/>
          </a:prstGeom>
          <a:ln w="12700">
            <a:solidFill>
              <a:srgbClr val="DCE5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74319" y="4443984"/>
            <a:ext cx="502920" cy="27432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1200" b="0" i="0">
                <a:solidFill>
                  <a:srgbClr val="647B82"/>
                </a:solidFill>
                <a:latin typeface="Noto Sans Bengali"/>
              </a:rPr>
              <a:t>18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868680" y="3794760"/>
            <a:ext cx="9784079" cy="0"/>
          </a:xfrm>
          <a:prstGeom prst="line">
            <a:avLst/>
          </a:prstGeom>
          <a:ln w="12700">
            <a:solidFill>
              <a:srgbClr val="DCE5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74319" y="3666744"/>
            <a:ext cx="502920" cy="27432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1200" b="0" i="0">
                <a:solidFill>
                  <a:srgbClr val="647B82"/>
                </a:solidFill>
                <a:latin typeface="Noto Sans Bengali"/>
              </a:rPr>
              <a:t>27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868680" y="3017520"/>
            <a:ext cx="9784079" cy="0"/>
          </a:xfrm>
          <a:prstGeom prst="line">
            <a:avLst/>
          </a:prstGeom>
          <a:ln w="12700">
            <a:solidFill>
              <a:srgbClr val="DCE5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74319" y="2889504"/>
            <a:ext cx="502920" cy="27432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1200" b="0" i="0">
                <a:solidFill>
                  <a:srgbClr val="647B82"/>
                </a:solidFill>
                <a:latin typeface="Noto Sans Bengali"/>
              </a:rPr>
              <a:t>36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868680" y="2240280"/>
            <a:ext cx="9784079" cy="0"/>
          </a:xfrm>
          <a:prstGeom prst="line">
            <a:avLst/>
          </a:prstGeom>
          <a:ln w="12700">
            <a:solidFill>
              <a:srgbClr val="DCE5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74319" y="2112264"/>
            <a:ext cx="502920" cy="27432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1200" b="0" i="0">
                <a:solidFill>
                  <a:srgbClr val="647B82"/>
                </a:solidFill>
                <a:latin typeface="Noto Sans Bengali"/>
              </a:rPr>
              <a:t>45</a:t>
            </a:r>
          </a:p>
        </p:txBody>
      </p:sp>
      <p:cxnSp>
        <p:nvCxnSpPr>
          <p:cNvPr id="14" name="Connector 13"/>
          <p:cNvCxnSpPr/>
          <p:nvPr/>
        </p:nvCxnSpPr>
        <p:spPr>
          <a:xfrm flipV="1">
            <a:off x="868680" y="4053840"/>
            <a:ext cx="1397725" cy="345440"/>
          </a:xfrm>
          <a:prstGeom prst="line">
            <a:avLst/>
          </a:prstGeom>
          <a:ln w="38100">
            <a:solidFill>
              <a:srgbClr val="007F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2266405" y="4053840"/>
            <a:ext cx="1397726" cy="86360"/>
          </a:xfrm>
          <a:prstGeom prst="line">
            <a:avLst/>
          </a:prstGeom>
          <a:ln w="38100">
            <a:solidFill>
              <a:srgbClr val="007F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 flipV="1">
            <a:off x="3664131" y="3622040"/>
            <a:ext cx="1397726" cy="518160"/>
          </a:xfrm>
          <a:prstGeom prst="line">
            <a:avLst/>
          </a:prstGeom>
          <a:ln w="38100">
            <a:solidFill>
              <a:srgbClr val="007F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 flipV="1">
            <a:off x="5061857" y="3449320"/>
            <a:ext cx="1397725" cy="172720"/>
          </a:xfrm>
          <a:prstGeom prst="line">
            <a:avLst/>
          </a:prstGeom>
          <a:ln w="38100">
            <a:solidFill>
              <a:srgbClr val="007F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 flipV="1">
            <a:off x="6459582" y="3103880"/>
            <a:ext cx="1397726" cy="345440"/>
          </a:xfrm>
          <a:prstGeom prst="line">
            <a:avLst/>
          </a:prstGeom>
          <a:ln w="38100">
            <a:solidFill>
              <a:srgbClr val="007F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 flipV="1">
            <a:off x="7857308" y="2844800"/>
            <a:ext cx="1397726" cy="259080"/>
          </a:xfrm>
          <a:prstGeom prst="line">
            <a:avLst/>
          </a:prstGeom>
          <a:ln w="38100">
            <a:solidFill>
              <a:srgbClr val="007F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 flipV="1">
            <a:off x="9255034" y="2413000"/>
            <a:ext cx="1397725" cy="431800"/>
          </a:xfrm>
          <a:prstGeom prst="line">
            <a:avLst/>
          </a:prstGeom>
          <a:ln w="38100">
            <a:solidFill>
              <a:srgbClr val="007F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827531" y="4358132"/>
            <a:ext cx="82296" cy="82296"/>
          </a:xfrm>
          <a:prstGeom prst="ellipse">
            <a:avLst/>
          </a:prstGeom>
          <a:solidFill>
            <a:srgbClr val="007F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548640" y="4681728"/>
            <a:ext cx="731520" cy="36576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1300" b="0" i="0">
                <a:solidFill>
                  <a:srgbClr val="647B82"/>
                </a:solidFill>
                <a:latin typeface="Noto Sans Bengali"/>
              </a:rPr>
              <a:t>১</a:t>
            </a:r>
          </a:p>
        </p:txBody>
      </p:sp>
      <p:sp>
        <p:nvSpPr>
          <p:cNvPr id="23" name="Oval 22"/>
          <p:cNvSpPr/>
          <p:nvPr/>
        </p:nvSpPr>
        <p:spPr>
          <a:xfrm>
            <a:off x="2225257" y="4012692"/>
            <a:ext cx="82296" cy="82296"/>
          </a:xfrm>
          <a:prstGeom prst="ellipse">
            <a:avLst/>
          </a:prstGeom>
          <a:solidFill>
            <a:srgbClr val="007F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1946365" y="4681728"/>
            <a:ext cx="731520" cy="36576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1300" b="0" i="0">
                <a:solidFill>
                  <a:srgbClr val="647B82"/>
                </a:solidFill>
                <a:latin typeface="Noto Sans Bengali"/>
              </a:rPr>
              <a:t>২</a:t>
            </a:r>
          </a:p>
        </p:txBody>
      </p:sp>
      <p:sp>
        <p:nvSpPr>
          <p:cNvPr id="25" name="Oval 24"/>
          <p:cNvSpPr/>
          <p:nvPr/>
        </p:nvSpPr>
        <p:spPr>
          <a:xfrm>
            <a:off x="3622983" y="4099052"/>
            <a:ext cx="82296" cy="82296"/>
          </a:xfrm>
          <a:prstGeom prst="ellipse">
            <a:avLst/>
          </a:prstGeom>
          <a:solidFill>
            <a:srgbClr val="007F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3344091" y="4681728"/>
            <a:ext cx="731520" cy="36576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1300" b="0" i="0">
                <a:solidFill>
                  <a:srgbClr val="647B82"/>
                </a:solidFill>
                <a:latin typeface="Noto Sans Bengali"/>
              </a:rPr>
              <a:t>৩</a:t>
            </a:r>
          </a:p>
        </p:txBody>
      </p:sp>
      <p:sp>
        <p:nvSpPr>
          <p:cNvPr id="27" name="Oval 26"/>
          <p:cNvSpPr/>
          <p:nvPr/>
        </p:nvSpPr>
        <p:spPr>
          <a:xfrm>
            <a:off x="5020709" y="3580892"/>
            <a:ext cx="82296" cy="82296"/>
          </a:xfrm>
          <a:prstGeom prst="ellipse">
            <a:avLst/>
          </a:prstGeom>
          <a:solidFill>
            <a:srgbClr val="007F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4741817" y="4681728"/>
            <a:ext cx="731520" cy="36576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1300" b="0" i="0">
                <a:solidFill>
                  <a:srgbClr val="647B82"/>
                </a:solidFill>
                <a:latin typeface="Noto Sans Bengali"/>
              </a:rPr>
              <a:t>৪</a:t>
            </a:r>
          </a:p>
        </p:txBody>
      </p:sp>
      <p:sp>
        <p:nvSpPr>
          <p:cNvPr id="29" name="Oval 28"/>
          <p:cNvSpPr/>
          <p:nvPr/>
        </p:nvSpPr>
        <p:spPr>
          <a:xfrm>
            <a:off x="6418434" y="3408172"/>
            <a:ext cx="82296" cy="82296"/>
          </a:xfrm>
          <a:prstGeom prst="ellipse">
            <a:avLst/>
          </a:prstGeom>
          <a:solidFill>
            <a:srgbClr val="007F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6139542" y="4681728"/>
            <a:ext cx="731520" cy="36576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1300" b="0" i="0">
                <a:solidFill>
                  <a:srgbClr val="647B82"/>
                </a:solidFill>
                <a:latin typeface="Noto Sans Bengali"/>
              </a:rPr>
              <a:t>৫</a:t>
            </a:r>
          </a:p>
        </p:txBody>
      </p:sp>
      <p:sp>
        <p:nvSpPr>
          <p:cNvPr id="31" name="Oval 30"/>
          <p:cNvSpPr/>
          <p:nvPr/>
        </p:nvSpPr>
        <p:spPr>
          <a:xfrm>
            <a:off x="7816160" y="3062732"/>
            <a:ext cx="82296" cy="82296"/>
          </a:xfrm>
          <a:prstGeom prst="ellipse">
            <a:avLst/>
          </a:prstGeom>
          <a:solidFill>
            <a:srgbClr val="007F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7537268" y="4681728"/>
            <a:ext cx="731520" cy="36576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1300" b="0" i="0">
                <a:solidFill>
                  <a:srgbClr val="647B82"/>
                </a:solidFill>
                <a:latin typeface="Noto Sans Bengali"/>
              </a:rPr>
              <a:t>৬</a:t>
            </a:r>
          </a:p>
        </p:txBody>
      </p:sp>
      <p:sp>
        <p:nvSpPr>
          <p:cNvPr id="33" name="Oval 32"/>
          <p:cNvSpPr/>
          <p:nvPr/>
        </p:nvSpPr>
        <p:spPr>
          <a:xfrm>
            <a:off x="9213886" y="2803652"/>
            <a:ext cx="82296" cy="82296"/>
          </a:xfrm>
          <a:prstGeom prst="ellipse">
            <a:avLst/>
          </a:prstGeom>
          <a:solidFill>
            <a:srgbClr val="007F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8934994" y="4681728"/>
            <a:ext cx="731520" cy="36576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1300" b="0" i="0">
                <a:solidFill>
                  <a:srgbClr val="647B82"/>
                </a:solidFill>
                <a:latin typeface="Noto Sans Bengali"/>
              </a:rPr>
              <a:t>৭</a:t>
            </a:r>
          </a:p>
        </p:txBody>
      </p:sp>
      <p:sp>
        <p:nvSpPr>
          <p:cNvPr id="35" name="Oval 34"/>
          <p:cNvSpPr/>
          <p:nvPr/>
        </p:nvSpPr>
        <p:spPr>
          <a:xfrm>
            <a:off x="10611611" y="2371852"/>
            <a:ext cx="82296" cy="82296"/>
          </a:xfrm>
          <a:prstGeom prst="ellipse">
            <a:avLst/>
          </a:prstGeom>
          <a:solidFill>
            <a:srgbClr val="007F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10332719" y="4681728"/>
            <a:ext cx="731520" cy="36576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1300" b="0" i="0">
                <a:solidFill>
                  <a:srgbClr val="647B82"/>
                </a:solidFill>
                <a:latin typeface="Noto Sans Bengali"/>
              </a:rPr>
              <a:t>৮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754880" y="5029200"/>
            <a:ext cx="2743200" cy="36576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1700" b="0" i="0">
                <a:solidFill>
                  <a:srgbClr val="647B82"/>
                </a:solidFill>
                <a:latin typeface="Noto Sans Bengali"/>
              </a:rPr>
              <a:t>সময় (বছর) →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22960" y="5623560"/>
            <a:ext cx="10607040" cy="54864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2400" b="1" i="0">
                <a:solidFill>
                  <a:srgbClr val="007F82"/>
                </a:solidFill>
                <a:latin typeface="Noto Sans Bengali"/>
              </a:rPr>
              <a:t>সাময়িক ওঠানামা থাকলেও সামগ্রিক দিক ঊর্ধ্বমুখী।</a:t>
            </a:r>
          </a:p>
        </p:txBody>
      </p:sp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058400" cy="36576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1400" b="1" i="0">
                <a:solidFill>
                  <a:srgbClr val="007F82"/>
                </a:solidFill>
                <a:latin typeface="Noto Sans Bengali"/>
              </a:rPr>
              <a:t>কালীন সারি বিশ্লেষণ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868680"/>
            <a:ext cx="10972800" cy="96012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3200" b="1" i="0">
                <a:solidFill>
                  <a:srgbClr val="193C47"/>
                </a:solidFill>
                <a:latin typeface="Noto Sans Bengali"/>
              </a:rPr>
              <a:t>Seasonal: একই সময়পর্বে পুনরাবৃত্তি</a:t>
            </a:r>
          </a:p>
        </p:txBody>
      </p:sp>
      <p:pic>
        <p:nvPicPr>
          <p:cNvPr id="6" name="Picture 5" descr="frui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1965960"/>
            <a:ext cx="4114800" cy="2743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1520" y="2011680"/>
            <a:ext cx="6217920" cy="82296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2400" b="0" i="0">
                <a:solidFill>
                  <a:srgbClr val="193C47"/>
                </a:solidFill>
                <a:latin typeface="Noto Sans Bengali"/>
              </a:rPr>
              <a:t>• নির্দিষ্ট মাস, ঋতু বা সময়পর্বে ঘটে।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971800"/>
            <a:ext cx="6217920" cy="82296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2400" b="0" i="0">
                <a:solidFill>
                  <a:srgbClr val="193C47"/>
                </a:solidFill>
                <a:latin typeface="Noto Sans Bengali"/>
              </a:rPr>
              <a:t>• উদাহরণ: গ্রীষ্মকালে আমের সরবরাহ।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931920"/>
            <a:ext cx="6217920" cy="82296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2400" b="0" i="0">
                <a:solidFill>
                  <a:srgbClr val="193C47"/>
                </a:solidFill>
                <a:latin typeface="Noto Sans Bengali"/>
              </a:rPr>
              <a:t>• ঋতুগত মানে শুধু আবহাওয়াজনিত নয়।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5486400"/>
            <a:ext cx="10789920" cy="64008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2400" b="1" i="0">
                <a:solidFill>
                  <a:srgbClr val="007F82"/>
                </a:solidFill>
                <a:latin typeface="Noto Sans Bengali"/>
              </a:rPr>
              <a:t>মূল সূত্র: সময়পর্বের সঙ্গে নিয়মিত ফিরে আসা</a:t>
            </a:r>
          </a:p>
        </p:txBody>
      </p:sp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058400" cy="36576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1400" b="1" i="0">
                <a:solidFill>
                  <a:srgbClr val="007F82"/>
                </a:solidFill>
                <a:latin typeface="Noto Sans Bengali"/>
              </a:rPr>
              <a:t>কালীন সারি বিশ্লেষণ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868680"/>
            <a:ext cx="10972800" cy="96012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3200" b="1" i="0">
                <a:solidFill>
                  <a:srgbClr val="193C47"/>
                </a:solidFill>
                <a:latin typeface="Noto Sans Bengali"/>
              </a:rPr>
              <a:t>আবহাওয়া: তাপমাত্রার ঋতুগত ছন্দ</a:t>
            </a:r>
          </a:p>
        </p:txBody>
      </p:sp>
      <p:pic>
        <p:nvPicPr>
          <p:cNvPr id="6" name="Picture 5" descr="weath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8120" y="1920240"/>
            <a:ext cx="3611880" cy="2407920"/>
          </a:xfrm>
          <a:prstGeom prst="rect">
            <a:avLst/>
          </a:prstGeom>
        </p:spPr>
      </p:pic>
      <p:cxnSp>
        <p:nvCxnSpPr>
          <p:cNvPr id="7" name="Connector 6"/>
          <p:cNvCxnSpPr/>
          <p:nvPr/>
        </p:nvCxnSpPr>
        <p:spPr>
          <a:xfrm>
            <a:off x="914400" y="5074920"/>
            <a:ext cx="6217920" cy="0"/>
          </a:xfrm>
          <a:prstGeom prst="line">
            <a:avLst/>
          </a:prstGeom>
          <a:ln w="12700">
            <a:solidFill>
              <a:srgbClr val="DCE5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20040" y="4946904"/>
            <a:ext cx="502920" cy="27432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1200" b="0" i="0">
                <a:solidFill>
                  <a:srgbClr val="647B82"/>
                </a:solidFill>
                <a:latin typeface="Noto Sans Bengali"/>
              </a:rPr>
              <a:t>15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914400" y="4190999"/>
            <a:ext cx="6217920" cy="0"/>
          </a:xfrm>
          <a:prstGeom prst="line">
            <a:avLst/>
          </a:prstGeom>
          <a:ln w="12700">
            <a:solidFill>
              <a:srgbClr val="DCE5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20040" y="4062984"/>
            <a:ext cx="502920" cy="27432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1200" b="0" i="0">
                <a:solidFill>
                  <a:srgbClr val="647B82"/>
                </a:solidFill>
                <a:latin typeface="Noto Sans Bengali"/>
              </a:rPr>
              <a:t>22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914400" y="3307079"/>
            <a:ext cx="6217920" cy="0"/>
          </a:xfrm>
          <a:prstGeom prst="line">
            <a:avLst/>
          </a:prstGeom>
          <a:ln w="12700">
            <a:solidFill>
              <a:srgbClr val="DCE5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20040" y="3179063"/>
            <a:ext cx="502920" cy="27432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1200" b="0" i="0">
                <a:solidFill>
                  <a:srgbClr val="647B82"/>
                </a:solidFill>
                <a:latin typeface="Noto Sans Bengali"/>
              </a:rPr>
              <a:t>28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914400" y="2423160"/>
            <a:ext cx="6217920" cy="0"/>
          </a:xfrm>
          <a:prstGeom prst="line">
            <a:avLst/>
          </a:prstGeom>
          <a:ln w="12700">
            <a:solidFill>
              <a:srgbClr val="DCE5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20040" y="2295144"/>
            <a:ext cx="502920" cy="27432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1200" b="0" i="0">
                <a:solidFill>
                  <a:srgbClr val="647B82"/>
                </a:solidFill>
                <a:latin typeface="Noto Sans Bengali"/>
              </a:rPr>
              <a:t>35</a:t>
            </a:r>
          </a:p>
        </p:txBody>
      </p:sp>
      <p:cxnSp>
        <p:nvCxnSpPr>
          <p:cNvPr id="15" name="Connector 14"/>
          <p:cNvCxnSpPr/>
          <p:nvPr/>
        </p:nvCxnSpPr>
        <p:spPr>
          <a:xfrm flipV="1">
            <a:off x="914400" y="4146804"/>
            <a:ext cx="565265" cy="397764"/>
          </a:xfrm>
          <a:prstGeom prst="line">
            <a:avLst/>
          </a:prstGeom>
          <a:ln w="38100">
            <a:solidFill>
              <a:srgbClr val="007F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 flipV="1">
            <a:off x="1479665" y="3483863"/>
            <a:ext cx="565265" cy="662941"/>
          </a:xfrm>
          <a:prstGeom prst="line">
            <a:avLst/>
          </a:prstGeom>
          <a:ln w="38100">
            <a:solidFill>
              <a:srgbClr val="007F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 flipV="1">
            <a:off x="2044930" y="3086100"/>
            <a:ext cx="565266" cy="397763"/>
          </a:xfrm>
          <a:prstGeom prst="line">
            <a:avLst/>
          </a:prstGeom>
          <a:ln w="38100">
            <a:solidFill>
              <a:srgbClr val="007F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 flipV="1">
            <a:off x="2610196" y="2953512"/>
            <a:ext cx="565265" cy="132588"/>
          </a:xfrm>
          <a:prstGeom prst="line">
            <a:avLst/>
          </a:prstGeom>
          <a:ln w="38100">
            <a:solidFill>
              <a:srgbClr val="007F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3175461" y="2953512"/>
            <a:ext cx="565266" cy="132588"/>
          </a:xfrm>
          <a:prstGeom prst="line">
            <a:avLst/>
          </a:prstGeom>
          <a:ln w="38100">
            <a:solidFill>
              <a:srgbClr val="007F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3740727" y="3086100"/>
            <a:ext cx="565265" cy="132588"/>
          </a:xfrm>
          <a:prstGeom prst="line">
            <a:avLst/>
          </a:prstGeom>
          <a:ln w="38100">
            <a:solidFill>
              <a:srgbClr val="007F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4305992" y="3218688"/>
            <a:ext cx="565266" cy="0"/>
          </a:xfrm>
          <a:prstGeom prst="line">
            <a:avLst/>
          </a:prstGeom>
          <a:ln w="38100">
            <a:solidFill>
              <a:srgbClr val="007F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4871258" y="3218688"/>
            <a:ext cx="565265" cy="132588"/>
          </a:xfrm>
          <a:prstGeom prst="line">
            <a:avLst/>
          </a:prstGeom>
          <a:ln w="38100">
            <a:solidFill>
              <a:srgbClr val="007F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5436523" y="3351276"/>
            <a:ext cx="565266" cy="265176"/>
          </a:xfrm>
          <a:prstGeom prst="line">
            <a:avLst/>
          </a:prstGeom>
          <a:ln w="38100">
            <a:solidFill>
              <a:srgbClr val="007F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6001789" y="3616452"/>
            <a:ext cx="565265" cy="397763"/>
          </a:xfrm>
          <a:prstGeom prst="line">
            <a:avLst/>
          </a:prstGeom>
          <a:ln w="38100">
            <a:solidFill>
              <a:srgbClr val="007F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6567054" y="4014215"/>
            <a:ext cx="565266" cy="397765"/>
          </a:xfrm>
          <a:prstGeom prst="line">
            <a:avLst/>
          </a:prstGeom>
          <a:ln w="38100">
            <a:solidFill>
              <a:srgbClr val="007F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873252" y="4503420"/>
            <a:ext cx="82296" cy="82296"/>
          </a:xfrm>
          <a:prstGeom prst="ellipse">
            <a:avLst/>
          </a:prstGeom>
          <a:solidFill>
            <a:srgbClr val="007F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594360" y="5184648"/>
            <a:ext cx="731520" cy="36576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1300" b="0" i="0">
                <a:solidFill>
                  <a:srgbClr val="647B82"/>
                </a:solidFill>
                <a:latin typeface="Noto Sans Bengali"/>
              </a:rPr>
              <a:t>জানু</a:t>
            </a:r>
          </a:p>
        </p:txBody>
      </p:sp>
      <p:sp>
        <p:nvSpPr>
          <p:cNvPr id="28" name="Oval 27"/>
          <p:cNvSpPr/>
          <p:nvPr/>
        </p:nvSpPr>
        <p:spPr>
          <a:xfrm>
            <a:off x="1438517" y="4105656"/>
            <a:ext cx="82296" cy="82296"/>
          </a:xfrm>
          <a:prstGeom prst="ellipse">
            <a:avLst/>
          </a:prstGeom>
          <a:solidFill>
            <a:srgbClr val="007F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159625" y="5184648"/>
            <a:ext cx="731520" cy="36576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1300" b="0" i="0">
                <a:solidFill>
                  <a:srgbClr val="647B82"/>
                </a:solidFill>
                <a:latin typeface="Noto Sans Bengali"/>
              </a:rPr>
              <a:t>ফেব</a:t>
            </a:r>
          </a:p>
        </p:txBody>
      </p:sp>
      <p:sp>
        <p:nvSpPr>
          <p:cNvPr id="30" name="Oval 29"/>
          <p:cNvSpPr/>
          <p:nvPr/>
        </p:nvSpPr>
        <p:spPr>
          <a:xfrm>
            <a:off x="2003782" y="3442715"/>
            <a:ext cx="82296" cy="82296"/>
          </a:xfrm>
          <a:prstGeom prst="ellipse">
            <a:avLst/>
          </a:prstGeom>
          <a:solidFill>
            <a:srgbClr val="007F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1724890" y="5184648"/>
            <a:ext cx="731520" cy="36576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1300" b="0" i="0">
                <a:solidFill>
                  <a:srgbClr val="647B82"/>
                </a:solidFill>
                <a:latin typeface="Noto Sans Bengali"/>
              </a:rPr>
              <a:t>মার্চ</a:t>
            </a:r>
          </a:p>
        </p:txBody>
      </p:sp>
      <p:sp>
        <p:nvSpPr>
          <p:cNvPr id="32" name="Oval 31"/>
          <p:cNvSpPr/>
          <p:nvPr/>
        </p:nvSpPr>
        <p:spPr>
          <a:xfrm>
            <a:off x="2569048" y="3044952"/>
            <a:ext cx="82296" cy="82296"/>
          </a:xfrm>
          <a:prstGeom prst="ellipse">
            <a:avLst/>
          </a:prstGeom>
          <a:solidFill>
            <a:srgbClr val="007F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2290156" y="5184648"/>
            <a:ext cx="731520" cy="36576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1300" b="0" i="0">
                <a:solidFill>
                  <a:srgbClr val="647B82"/>
                </a:solidFill>
                <a:latin typeface="Noto Sans Bengali"/>
              </a:rPr>
              <a:t>এপ্রি</a:t>
            </a:r>
          </a:p>
        </p:txBody>
      </p:sp>
      <p:sp>
        <p:nvSpPr>
          <p:cNvPr id="34" name="Oval 33"/>
          <p:cNvSpPr/>
          <p:nvPr/>
        </p:nvSpPr>
        <p:spPr>
          <a:xfrm>
            <a:off x="3134313" y="2912364"/>
            <a:ext cx="82296" cy="82296"/>
          </a:xfrm>
          <a:prstGeom prst="ellipse">
            <a:avLst/>
          </a:prstGeom>
          <a:solidFill>
            <a:srgbClr val="007F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2855421" y="5184648"/>
            <a:ext cx="731520" cy="36576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1300" b="0" i="0">
                <a:solidFill>
                  <a:srgbClr val="647B82"/>
                </a:solidFill>
                <a:latin typeface="Noto Sans Bengali"/>
              </a:rPr>
              <a:t>মে</a:t>
            </a:r>
          </a:p>
        </p:txBody>
      </p:sp>
      <p:sp>
        <p:nvSpPr>
          <p:cNvPr id="36" name="Oval 35"/>
          <p:cNvSpPr/>
          <p:nvPr/>
        </p:nvSpPr>
        <p:spPr>
          <a:xfrm>
            <a:off x="3699579" y="3044952"/>
            <a:ext cx="82296" cy="82296"/>
          </a:xfrm>
          <a:prstGeom prst="ellipse">
            <a:avLst/>
          </a:prstGeom>
          <a:solidFill>
            <a:srgbClr val="007F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3420687" y="5184648"/>
            <a:ext cx="731520" cy="36576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1300" b="0" i="0">
                <a:solidFill>
                  <a:srgbClr val="647B82"/>
                </a:solidFill>
                <a:latin typeface="Noto Sans Bengali"/>
              </a:rPr>
              <a:t>জুন</a:t>
            </a:r>
          </a:p>
        </p:txBody>
      </p:sp>
      <p:sp>
        <p:nvSpPr>
          <p:cNvPr id="38" name="Oval 37"/>
          <p:cNvSpPr/>
          <p:nvPr/>
        </p:nvSpPr>
        <p:spPr>
          <a:xfrm>
            <a:off x="4264844" y="3177540"/>
            <a:ext cx="82296" cy="82296"/>
          </a:xfrm>
          <a:prstGeom prst="ellipse">
            <a:avLst/>
          </a:prstGeom>
          <a:solidFill>
            <a:srgbClr val="007F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3985952" y="5184648"/>
            <a:ext cx="731520" cy="36576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1300" b="0" i="0">
                <a:solidFill>
                  <a:srgbClr val="647B82"/>
                </a:solidFill>
                <a:latin typeface="Noto Sans Bengali"/>
              </a:rPr>
              <a:t>জুল</a:t>
            </a:r>
          </a:p>
        </p:txBody>
      </p:sp>
      <p:sp>
        <p:nvSpPr>
          <p:cNvPr id="40" name="Oval 39"/>
          <p:cNvSpPr/>
          <p:nvPr/>
        </p:nvSpPr>
        <p:spPr>
          <a:xfrm>
            <a:off x="4830110" y="3177540"/>
            <a:ext cx="82296" cy="82296"/>
          </a:xfrm>
          <a:prstGeom prst="ellipse">
            <a:avLst/>
          </a:prstGeom>
          <a:solidFill>
            <a:srgbClr val="007F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4551218" y="5184648"/>
            <a:ext cx="731520" cy="36576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1300" b="0" i="0">
                <a:solidFill>
                  <a:srgbClr val="647B82"/>
                </a:solidFill>
                <a:latin typeface="Noto Sans Bengali"/>
              </a:rPr>
              <a:t>আগ</a:t>
            </a:r>
          </a:p>
        </p:txBody>
      </p:sp>
      <p:sp>
        <p:nvSpPr>
          <p:cNvPr id="42" name="Oval 41"/>
          <p:cNvSpPr/>
          <p:nvPr/>
        </p:nvSpPr>
        <p:spPr>
          <a:xfrm>
            <a:off x="5395375" y="3310128"/>
            <a:ext cx="82296" cy="82296"/>
          </a:xfrm>
          <a:prstGeom prst="ellipse">
            <a:avLst/>
          </a:prstGeom>
          <a:solidFill>
            <a:srgbClr val="007F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5116483" y="5184648"/>
            <a:ext cx="731520" cy="36576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1300" b="0" i="0">
                <a:solidFill>
                  <a:srgbClr val="647B82"/>
                </a:solidFill>
                <a:latin typeface="Noto Sans Bengali"/>
              </a:rPr>
              <a:t>সেপ্ট</a:t>
            </a:r>
          </a:p>
        </p:txBody>
      </p:sp>
      <p:sp>
        <p:nvSpPr>
          <p:cNvPr id="44" name="Oval 43"/>
          <p:cNvSpPr/>
          <p:nvPr/>
        </p:nvSpPr>
        <p:spPr>
          <a:xfrm>
            <a:off x="5960641" y="3575304"/>
            <a:ext cx="82296" cy="82296"/>
          </a:xfrm>
          <a:prstGeom prst="ellipse">
            <a:avLst/>
          </a:prstGeom>
          <a:solidFill>
            <a:srgbClr val="007F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5681749" y="5184648"/>
            <a:ext cx="731520" cy="36576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1300" b="0" i="0">
                <a:solidFill>
                  <a:srgbClr val="647B82"/>
                </a:solidFill>
                <a:latin typeface="Noto Sans Bengali"/>
              </a:rPr>
              <a:t>অক্টো</a:t>
            </a:r>
          </a:p>
        </p:txBody>
      </p:sp>
      <p:sp>
        <p:nvSpPr>
          <p:cNvPr id="46" name="Oval 45"/>
          <p:cNvSpPr/>
          <p:nvPr/>
        </p:nvSpPr>
        <p:spPr>
          <a:xfrm>
            <a:off x="6525906" y="3973068"/>
            <a:ext cx="82296" cy="82296"/>
          </a:xfrm>
          <a:prstGeom prst="ellipse">
            <a:avLst/>
          </a:prstGeom>
          <a:solidFill>
            <a:srgbClr val="007F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TextBox 46"/>
          <p:cNvSpPr txBox="1"/>
          <p:nvPr/>
        </p:nvSpPr>
        <p:spPr>
          <a:xfrm>
            <a:off x="6247014" y="5184648"/>
            <a:ext cx="731520" cy="36576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1300" b="0" i="0">
                <a:solidFill>
                  <a:srgbClr val="647B82"/>
                </a:solidFill>
                <a:latin typeface="Noto Sans Bengali"/>
              </a:rPr>
              <a:t>নভে</a:t>
            </a:r>
          </a:p>
        </p:txBody>
      </p:sp>
      <p:sp>
        <p:nvSpPr>
          <p:cNvPr id="48" name="Oval 47"/>
          <p:cNvSpPr/>
          <p:nvPr/>
        </p:nvSpPr>
        <p:spPr>
          <a:xfrm>
            <a:off x="7091172" y="4370832"/>
            <a:ext cx="82296" cy="82296"/>
          </a:xfrm>
          <a:prstGeom prst="ellipse">
            <a:avLst/>
          </a:prstGeom>
          <a:solidFill>
            <a:srgbClr val="007F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TextBox 48"/>
          <p:cNvSpPr txBox="1"/>
          <p:nvPr/>
        </p:nvSpPr>
        <p:spPr>
          <a:xfrm>
            <a:off x="6812280" y="5184648"/>
            <a:ext cx="731520" cy="36576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1300" b="0" i="0">
                <a:solidFill>
                  <a:srgbClr val="647B82"/>
                </a:solidFill>
                <a:latin typeface="Noto Sans Bengali"/>
              </a:rPr>
              <a:t>ডিসে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77240" y="5623560"/>
            <a:ext cx="10698480" cy="36576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1800" b="0" i="0">
                <a:solidFill>
                  <a:srgbClr val="647B82"/>
                </a:solidFill>
                <a:latin typeface="Noto Sans Bengali"/>
              </a:rPr>
              <a:t>উল্লম্ব অক্ষ: তাপমাত্রা (°C) | অনুভূমিক অক্ষ: মাস</a:t>
            </a:r>
          </a:p>
        </p:txBody>
      </p:sp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058400" cy="36576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1400" b="1" i="0">
                <a:solidFill>
                  <a:srgbClr val="007F82"/>
                </a:solidFill>
                <a:latin typeface="Noto Sans Bengali"/>
              </a:rPr>
              <a:t>কালীন সারি বিশ্লেষণ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868680"/>
            <a:ext cx="10972800" cy="96012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3200" b="1" i="0">
                <a:solidFill>
                  <a:srgbClr val="193C47"/>
                </a:solidFill>
                <a:latin typeface="Noto Sans Bengali"/>
              </a:rPr>
              <a:t>Cyclical: বিস্তৃত ওঠানামা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868680" y="4617720"/>
            <a:ext cx="9784079" cy="0"/>
          </a:xfrm>
          <a:prstGeom prst="line">
            <a:avLst/>
          </a:prstGeom>
          <a:ln w="12700">
            <a:solidFill>
              <a:srgbClr val="DCE5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74319" y="4489704"/>
            <a:ext cx="502920" cy="27432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1200" b="0" i="0">
                <a:solidFill>
                  <a:srgbClr val="647B82"/>
                </a:solidFill>
                <a:latin typeface="Noto Sans Bengali"/>
              </a:rPr>
              <a:t>38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868680" y="3840480"/>
            <a:ext cx="9784079" cy="0"/>
          </a:xfrm>
          <a:prstGeom prst="line">
            <a:avLst/>
          </a:prstGeom>
          <a:ln w="12700">
            <a:solidFill>
              <a:srgbClr val="DCE5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74319" y="3712464"/>
            <a:ext cx="502920" cy="27432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1200" b="0" i="0">
                <a:solidFill>
                  <a:srgbClr val="647B82"/>
                </a:solidFill>
                <a:latin typeface="Noto Sans Bengali"/>
              </a:rPr>
              <a:t>50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868680" y="3063240"/>
            <a:ext cx="9784079" cy="0"/>
          </a:xfrm>
          <a:prstGeom prst="line">
            <a:avLst/>
          </a:prstGeom>
          <a:ln w="12700">
            <a:solidFill>
              <a:srgbClr val="DCE5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74319" y="2935224"/>
            <a:ext cx="502920" cy="27432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1200" b="0" i="0">
                <a:solidFill>
                  <a:srgbClr val="647B82"/>
                </a:solidFill>
                <a:latin typeface="Noto Sans Bengali"/>
              </a:rPr>
              <a:t>62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868680" y="2286000"/>
            <a:ext cx="9784079" cy="0"/>
          </a:xfrm>
          <a:prstGeom prst="line">
            <a:avLst/>
          </a:prstGeom>
          <a:ln w="12700">
            <a:solidFill>
              <a:srgbClr val="DCE5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74319" y="2157984"/>
            <a:ext cx="502920" cy="27432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1200" b="0" i="0">
                <a:solidFill>
                  <a:srgbClr val="647B82"/>
                </a:solidFill>
                <a:latin typeface="Noto Sans Bengali"/>
              </a:rPr>
              <a:t>74</a:t>
            </a:r>
          </a:p>
        </p:txBody>
      </p:sp>
      <p:cxnSp>
        <p:nvCxnSpPr>
          <p:cNvPr id="14" name="Connector 13"/>
          <p:cNvCxnSpPr/>
          <p:nvPr/>
        </p:nvCxnSpPr>
        <p:spPr>
          <a:xfrm flipV="1">
            <a:off x="868680" y="3516630"/>
            <a:ext cx="752621" cy="453390"/>
          </a:xfrm>
          <a:prstGeom prst="line">
            <a:avLst/>
          </a:prstGeom>
          <a:ln w="38100">
            <a:solidFill>
              <a:srgbClr val="007F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 flipV="1">
            <a:off x="1621301" y="2868930"/>
            <a:ext cx="752622" cy="647700"/>
          </a:xfrm>
          <a:prstGeom prst="line">
            <a:avLst/>
          </a:prstGeom>
          <a:ln w="38100">
            <a:solidFill>
              <a:srgbClr val="007F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 flipV="1">
            <a:off x="2373923" y="2415540"/>
            <a:ext cx="752621" cy="453390"/>
          </a:xfrm>
          <a:prstGeom prst="line">
            <a:avLst/>
          </a:prstGeom>
          <a:ln w="38100">
            <a:solidFill>
              <a:srgbClr val="007F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3126544" y="2415540"/>
            <a:ext cx="752622" cy="259080"/>
          </a:xfrm>
          <a:prstGeom prst="line">
            <a:avLst/>
          </a:prstGeom>
          <a:ln w="38100">
            <a:solidFill>
              <a:srgbClr val="007F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3879166" y="2674620"/>
            <a:ext cx="752621" cy="582930"/>
          </a:xfrm>
          <a:prstGeom prst="line">
            <a:avLst/>
          </a:prstGeom>
          <a:ln w="38100">
            <a:solidFill>
              <a:srgbClr val="007F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4631787" y="3257550"/>
            <a:ext cx="752622" cy="777239"/>
          </a:xfrm>
          <a:prstGeom prst="line">
            <a:avLst/>
          </a:prstGeom>
          <a:ln w="38100">
            <a:solidFill>
              <a:srgbClr val="007F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5384409" y="4034789"/>
            <a:ext cx="752621" cy="453391"/>
          </a:xfrm>
          <a:prstGeom prst="line">
            <a:avLst/>
          </a:prstGeom>
          <a:ln w="38100">
            <a:solidFill>
              <a:srgbClr val="007F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 flipV="1">
            <a:off x="6137030" y="4229100"/>
            <a:ext cx="752622" cy="259080"/>
          </a:xfrm>
          <a:prstGeom prst="line">
            <a:avLst/>
          </a:prstGeom>
          <a:ln w="38100">
            <a:solidFill>
              <a:srgbClr val="007F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 flipV="1">
            <a:off x="6889652" y="3646170"/>
            <a:ext cx="752621" cy="582930"/>
          </a:xfrm>
          <a:prstGeom prst="line">
            <a:avLst/>
          </a:prstGeom>
          <a:ln w="38100">
            <a:solidFill>
              <a:srgbClr val="007F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 flipV="1">
            <a:off x="7642273" y="3063240"/>
            <a:ext cx="752622" cy="582930"/>
          </a:xfrm>
          <a:prstGeom prst="line">
            <a:avLst/>
          </a:prstGeom>
          <a:ln w="38100">
            <a:solidFill>
              <a:srgbClr val="007F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 flipV="1">
            <a:off x="8394895" y="2609850"/>
            <a:ext cx="752621" cy="453390"/>
          </a:xfrm>
          <a:prstGeom prst="line">
            <a:avLst/>
          </a:prstGeom>
          <a:ln w="38100">
            <a:solidFill>
              <a:srgbClr val="007F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9147516" y="2609850"/>
            <a:ext cx="752622" cy="388620"/>
          </a:xfrm>
          <a:prstGeom prst="line">
            <a:avLst/>
          </a:prstGeom>
          <a:ln w="38100">
            <a:solidFill>
              <a:srgbClr val="007F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9900138" y="2998470"/>
            <a:ext cx="752621" cy="582930"/>
          </a:xfrm>
          <a:prstGeom prst="line">
            <a:avLst/>
          </a:prstGeom>
          <a:ln w="38100">
            <a:solidFill>
              <a:srgbClr val="007F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Oval 26"/>
          <p:cNvSpPr/>
          <p:nvPr/>
        </p:nvSpPr>
        <p:spPr>
          <a:xfrm>
            <a:off x="827531" y="3928872"/>
            <a:ext cx="82296" cy="82296"/>
          </a:xfrm>
          <a:prstGeom prst="ellipse">
            <a:avLst/>
          </a:prstGeom>
          <a:solidFill>
            <a:srgbClr val="007F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1580153" y="3475482"/>
            <a:ext cx="82296" cy="82296"/>
          </a:xfrm>
          <a:prstGeom prst="ellipse">
            <a:avLst/>
          </a:prstGeom>
          <a:solidFill>
            <a:srgbClr val="007F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Oval 28"/>
          <p:cNvSpPr/>
          <p:nvPr/>
        </p:nvSpPr>
        <p:spPr>
          <a:xfrm>
            <a:off x="2332775" y="2827782"/>
            <a:ext cx="82296" cy="82296"/>
          </a:xfrm>
          <a:prstGeom prst="ellipse">
            <a:avLst/>
          </a:prstGeom>
          <a:solidFill>
            <a:srgbClr val="007F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/>
          <p:cNvSpPr/>
          <p:nvPr/>
        </p:nvSpPr>
        <p:spPr>
          <a:xfrm>
            <a:off x="3085396" y="2374392"/>
            <a:ext cx="82296" cy="82296"/>
          </a:xfrm>
          <a:prstGeom prst="ellipse">
            <a:avLst/>
          </a:prstGeom>
          <a:solidFill>
            <a:srgbClr val="007F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3838018" y="2633472"/>
            <a:ext cx="82296" cy="82296"/>
          </a:xfrm>
          <a:prstGeom prst="ellipse">
            <a:avLst/>
          </a:prstGeom>
          <a:solidFill>
            <a:srgbClr val="007F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Oval 31"/>
          <p:cNvSpPr/>
          <p:nvPr/>
        </p:nvSpPr>
        <p:spPr>
          <a:xfrm>
            <a:off x="4590639" y="3216402"/>
            <a:ext cx="82296" cy="82296"/>
          </a:xfrm>
          <a:prstGeom prst="ellipse">
            <a:avLst/>
          </a:prstGeom>
          <a:solidFill>
            <a:srgbClr val="007F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Oval 32"/>
          <p:cNvSpPr/>
          <p:nvPr/>
        </p:nvSpPr>
        <p:spPr>
          <a:xfrm>
            <a:off x="5343261" y="3993641"/>
            <a:ext cx="82296" cy="82296"/>
          </a:xfrm>
          <a:prstGeom prst="ellipse">
            <a:avLst/>
          </a:prstGeom>
          <a:solidFill>
            <a:srgbClr val="007F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Oval 33"/>
          <p:cNvSpPr/>
          <p:nvPr/>
        </p:nvSpPr>
        <p:spPr>
          <a:xfrm>
            <a:off x="6095882" y="4447032"/>
            <a:ext cx="82296" cy="82296"/>
          </a:xfrm>
          <a:prstGeom prst="ellipse">
            <a:avLst/>
          </a:prstGeom>
          <a:solidFill>
            <a:srgbClr val="007F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Oval 34"/>
          <p:cNvSpPr/>
          <p:nvPr/>
        </p:nvSpPr>
        <p:spPr>
          <a:xfrm>
            <a:off x="6848504" y="4187952"/>
            <a:ext cx="82296" cy="82296"/>
          </a:xfrm>
          <a:prstGeom prst="ellipse">
            <a:avLst/>
          </a:prstGeom>
          <a:solidFill>
            <a:srgbClr val="007F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Oval 35"/>
          <p:cNvSpPr/>
          <p:nvPr/>
        </p:nvSpPr>
        <p:spPr>
          <a:xfrm>
            <a:off x="7601125" y="3605022"/>
            <a:ext cx="82296" cy="82296"/>
          </a:xfrm>
          <a:prstGeom prst="ellipse">
            <a:avLst/>
          </a:prstGeom>
          <a:solidFill>
            <a:srgbClr val="007F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Oval 36"/>
          <p:cNvSpPr/>
          <p:nvPr/>
        </p:nvSpPr>
        <p:spPr>
          <a:xfrm>
            <a:off x="8353747" y="3022092"/>
            <a:ext cx="82296" cy="82296"/>
          </a:xfrm>
          <a:prstGeom prst="ellipse">
            <a:avLst/>
          </a:prstGeom>
          <a:solidFill>
            <a:srgbClr val="007F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Oval 37"/>
          <p:cNvSpPr/>
          <p:nvPr/>
        </p:nvSpPr>
        <p:spPr>
          <a:xfrm>
            <a:off x="9106368" y="2568702"/>
            <a:ext cx="82296" cy="82296"/>
          </a:xfrm>
          <a:prstGeom prst="ellipse">
            <a:avLst/>
          </a:prstGeom>
          <a:solidFill>
            <a:srgbClr val="007F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Oval 38"/>
          <p:cNvSpPr/>
          <p:nvPr/>
        </p:nvSpPr>
        <p:spPr>
          <a:xfrm>
            <a:off x="9858990" y="2957322"/>
            <a:ext cx="82296" cy="82296"/>
          </a:xfrm>
          <a:prstGeom prst="ellipse">
            <a:avLst/>
          </a:prstGeom>
          <a:solidFill>
            <a:srgbClr val="007F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Oval 39"/>
          <p:cNvSpPr/>
          <p:nvPr/>
        </p:nvSpPr>
        <p:spPr>
          <a:xfrm>
            <a:off x="10611611" y="3540252"/>
            <a:ext cx="82296" cy="82296"/>
          </a:xfrm>
          <a:prstGeom prst="ellipse">
            <a:avLst/>
          </a:prstGeom>
          <a:solidFill>
            <a:srgbClr val="007F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822960" y="5212080"/>
            <a:ext cx="10515600" cy="54864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2600" b="1" i="0">
                <a:solidFill>
                  <a:srgbClr val="007F82"/>
                </a:solidFill>
                <a:latin typeface="Noto Sans Bengali"/>
              </a:rPr>
              <a:t>সম্প্রসারণ → শীর্ষ → সংকোচন → পুনরুদ্ধার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22960" y="5852160"/>
            <a:ext cx="10607040" cy="41148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2000" b="0" i="0">
                <a:solidFill>
                  <a:srgbClr val="193C47"/>
                </a:solidFill>
                <a:latin typeface="Noto Sans Bengali"/>
              </a:rPr>
              <a:t>চক্রের দৈর্ঘ্য নির্দিষ্ট নয়; seasonal-এর মতো ক্যালেন্ডার-নির্ভর নয়।</a:t>
            </a:r>
          </a:p>
        </p:txBody>
      </p:sp>
    </p:spTree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058400" cy="36576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1400" b="1" i="0">
                <a:solidFill>
                  <a:srgbClr val="007F82"/>
                </a:solidFill>
                <a:latin typeface="Noto Sans Bengali"/>
              </a:rPr>
              <a:t>কালীন সারি বিশ্লেষণ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868680"/>
            <a:ext cx="10972800" cy="96012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3200" b="1" i="0">
                <a:solidFill>
                  <a:srgbClr val="193C47"/>
                </a:solidFill>
                <a:latin typeface="Noto Sans Bengali"/>
              </a:rPr>
              <a:t>Irregular: হঠাৎ ও অনির্দেশ্য পরিবর্তন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37376"/>
            <a:ext cx="8229600" cy="237744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1100" b="0" i="0">
                <a:solidFill>
                  <a:srgbClr val="647B82"/>
                </a:solidFill>
                <a:latin typeface="Noto Sans Bengali"/>
              </a:rPr>
              <a:t>এইচএসসি • পরিসংখ্যান ১ম পত্র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6419088"/>
            <a:ext cx="502920" cy="27432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1200" b="0" i="0">
                <a:solidFill>
                  <a:srgbClr val="647B82"/>
                </a:solidFill>
                <a:latin typeface="Noto Sans Bengali"/>
              </a:rPr>
              <a:t>11</a:t>
            </a:r>
          </a:p>
        </p:txBody>
      </p:sp>
      <p:pic>
        <p:nvPicPr>
          <p:cNvPr id="6" name="Picture 5" descr="far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6640" y="1965960"/>
            <a:ext cx="4023360" cy="26822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1520" y="2011680"/>
            <a:ext cx="6309360" cy="82296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2400" b="0" i="0">
                <a:solidFill>
                  <a:srgbClr val="193C47"/>
                </a:solidFill>
                <a:latin typeface="Noto Sans Bengali"/>
              </a:rPr>
              <a:t>• বন্যা, ঘূর্ণিঝড় বা আকস্মিক বিঘ্নের প্রভাব।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971800"/>
            <a:ext cx="6309360" cy="82296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2400" b="0" i="0">
                <a:solidFill>
                  <a:srgbClr val="193C47"/>
                </a:solidFill>
                <a:latin typeface="Noto Sans Bengali"/>
              </a:rPr>
              <a:t>• উদাহরণ: বন্যার পর হঠাৎ উৎপাদন কমা।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931920"/>
            <a:ext cx="6309360" cy="82296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2400" b="0" i="0">
                <a:solidFill>
                  <a:srgbClr val="193C47"/>
                </a:solidFill>
                <a:latin typeface="Noto Sans Bengali"/>
              </a:rPr>
              <a:t>• নিয়মিত পুনরাবৃত্তি বা নির্দিষ্ট ছন্দ নেই।</a:t>
            </a:r>
          </a:p>
        </p:txBody>
      </p:sp>
    </p:spTree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058400" cy="36576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1400" b="1" i="0">
                <a:solidFill>
                  <a:srgbClr val="007F82"/>
                </a:solidFill>
                <a:latin typeface="Noto Sans Bengali"/>
              </a:rPr>
              <a:t>কালীন সারি বিশ্লেষণ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868680"/>
            <a:ext cx="10972800" cy="96012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3200" b="1" i="0">
                <a:solidFill>
                  <a:srgbClr val="193C47"/>
                </a:solidFill>
                <a:latin typeface="Noto Sans Bengali"/>
              </a:rPr>
              <a:t>একটি দোকানের বিক্রিতে চার উপাদান</a:t>
            </a:r>
          </a:p>
        </p:txBody>
      </p:sp>
      <p:pic>
        <p:nvPicPr>
          <p:cNvPr id="6" name="Picture 5" descr="sho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8079" y="2011680"/>
            <a:ext cx="3931920" cy="26212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1520" y="2011680"/>
            <a:ext cx="6400800" cy="82296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2300" b="0" i="0">
                <a:solidFill>
                  <a:srgbClr val="193C47"/>
                </a:solidFill>
                <a:latin typeface="Noto Sans Bengali"/>
              </a:rPr>
              <a:t>• T: কয়েক বছরে ব্যবসার পরিসর বাড়া।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971800"/>
            <a:ext cx="6400800" cy="82296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2300" b="0" i="0">
                <a:solidFill>
                  <a:srgbClr val="193C47"/>
                </a:solidFill>
                <a:latin typeface="Noto Sans Bengali"/>
              </a:rPr>
              <a:t>• S: প্রতি সপ্তাহে ছুটির দিনে বেশি বিক্রি।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931920"/>
            <a:ext cx="6400800" cy="82296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2300" b="0" i="0">
                <a:solidFill>
                  <a:srgbClr val="193C47"/>
                </a:solidFill>
                <a:latin typeface="Noto Sans Bengali"/>
              </a:rPr>
              <a:t>• C: অর্থনৈতিক প্রসার–মন্দার প্রভাব।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4892040"/>
            <a:ext cx="6400800" cy="82296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2300" b="0" i="0">
                <a:solidFill>
                  <a:srgbClr val="193C47"/>
                </a:solidFill>
                <a:latin typeface="Noto Sans Bengali"/>
              </a:rPr>
              <a:t>• I: হঠাৎ দোকান বন্ধ থাকায় বিক্রি কমা।</a:t>
            </a:r>
          </a:p>
        </p:txBody>
      </p:sp>
    </p:spTree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058400" cy="36576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1400" b="1" i="0">
                <a:solidFill>
                  <a:srgbClr val="EDAE49"/>
                </a:solidFill>
                <a:latin typeface="Noto Sans Bengali"/>
              </a:rPr>
              <a:t>কালীন সারি বিশ্লেষণ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868680"/>
            <a:ext cx="10972800" cy="584775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3200" b="1" i="0" dirty="0" err="1">
                <a:latin typeface="Noto Sans Bengali"/>
              </a:rPr>
              <a:t>উপাদানগুলোকে</a:t>
            </a:r>
            <a:r>
              <a:rPr sz="3200" b="1" i="0" dirty="0">
                <a:latin typeface="Noto Sans Bengali"/>
              </a:rPr>
              <a:t> </a:t>
            </a:r>
            <a:r>
              <a:rPr sz="3200" b="1" i="0" dirty="0" err="1">
                <a:latin typeface="Noto Sans Bengali"/>
              </a:rPr>
              <a:t>একসঙ্গে</a:t>
            </a:r>
            <a:r>
              <a:rPr sz="3200" b="1" i="0" dirty="0">
                <a:latin typeface="Noto Sans Bengali"/>
              </a:rPr>
              <a:t> </a:t>
            </a:r>
            <a:r>
              <a:rPr sz="3200" b="1" i="0" dirty="0" err="1">
                <a:latin typeface="Noto Sans Bengali"/>
              </a:rPr>
              <a:t>প্রকাশ</a:t>
            </a:r>
            <a:endParaRPr sz="3200" b="1" i="0" dirty="0">
              <a:latin typeface="Noto Sans Bengali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31520" y="1965960"/>
            <a:ext cx="10698480" cy="1417320"/>
          </a:xfrm>
          <a:prstGeom prst="roundRect">
            <a:avLst/>
          </a:prstGeom>
          <a:solidFill>
            <a:srgbClr val="007F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2331720"/>
            <a:ext cx="10058400" cy="73152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3200" b="1" i="0" dirty="0" err="1">
                <a:solidFill>
                  <a:srgbClr val="FFFFFF"/>
                </a:solidFill>
                <a:latin typeface="Noto Sans Bengali"/>
              </a:rPr>
              <a:t>যোগাত্মক</a:t>
            </a:r>
            <a:r>
              <a:rPr sz="3200" b="1" i="0" dirty="0">
                <a:solidFill>
                  <a:srgbClr val="FFFFFF"/>
                </a:solidFill>
                <a:latin typeface="Noto Sans Bengali"/>
              </a:rPr>
              <a:t> </a:t>
            </a:r>
            <a:r>
              <a:rPr sz="3200" b="1" i="0" dirty="0" err="1">
                <a:solidFill>
                  <a:srgbClr val="FFFFFF"/>
                </a:solidFill>
                <a:latin typeface="Noto Sans Bengali"/>
              </a:rPr>
              <a:t>মডেল</a:t>
            </a:r>
            <a:r>
              <a:rPr sz="3200" b="1" i="0" dirty="0">
                <a:solidFill>
                  <a:srgbClr val="FFFFFF"/>
                </a:solidFill>
                <a:latin typeface="Noto Sans Bengali"/>
              </a:rPr>
              <a:t>:  Y = T + S + C + 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657600"/>
            <a:ext cx="10515600" cy="477054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2500" b="0" i="0" dirty="0" err="1">
                <a:latin typeface="Noto Sans Bengali"/>
              </a:rPr>
              <a:t>যখন</a:t>
            </a:r>
            <a:r>
              <a:rPr sz="2500" b="0" i="0" dirty="0">
                <a:latin typeface="Noto Sans Bengali"/>
              </a:rPr>
              <a:t> </a:t>
            </a:r>
            <a:r>
              <a:rPr sz="2500" b="0" i="0" dirty="0" err="1">
                <a:latin typeface="Noto Sans Bengali"/>
              </a:rPr>
              <a:t>ওঠানামার</a:t>
            </a:r>
            <a:r>
              <a:rPr sz="2500" b="0" i="0" dirty="0">
                <a:latin typeface="Noto Sans Bengali"/>
              </a:rPr>
              <a:t> </a:t>
            </a:r>
            <a:r>
              <a:rPr sz="2500" b="0" i="0" dirty="0" err="1">
                <a:latin typeface="Noto Sans Bengali"/>
              </a:rPr>
              <a:t>পরিমাণ</a:t>
            </a:r>
            <a:r>
              <a:rPr sz="2500" b="0" i="0" dirty="0">
                <a:latin typeface="Noto Sans Bengali"/>
              </a:rPr>
              <a:t> </a:t>
            </a:r>
            <a:r>
              <a:rPr sz="2500" b="0" i="0" dirty="0" err="1">
                <a:latin typeface="Noto Sans Bengali"/>
              </a:rPr>
              <a:t>মোটামুটি</a:t>
            </a:r>
            <a:r>
              <a:rPr sz="2500" b="0" i="0" dirty="0">
                <a:latin typeface="Noto Sans Bengali"/>
              </a:rPr>
              <a:t> </a:t>
            </a:r>
            <a:r>
              <a:rPr sz="2500" b="0" i="0" dirty="0" err="1">
                <a:latin typeface="Noto Sans Bengali"/>
              </a:rPr>
              <a:t>অপরিবর্তিত</a:t>
            </a:r>
            <a:r>
              <a:rPr sz="2500" b="0" i="0" dirty="0">
                <a:latin typeface="Noto Sans Bengali"/>
              </a:rPr>
              <a:t> </a:t>
            </a:r>
            <a:r>
              <a:rPr sz="2500" b="0" i="0" dirty="0" err="1">
                <a:latin typeface="Noto Sans Bengali"/>
              </a:rPr>
              <a:t>থাকে</a:t>
            </a:r>
            <a:r>
              <a:rPr sz="2500" b="0" i="0" dirty="0">
                <a:latin typeface="Noto Sans Bengali"/>
              </a:rPr>
              <a:t>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4663440"/>
            <a:ext cx="10515600" cy="68580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2900" b="1" i="0">
                <a:solidFill>
                  <a:srgbClr val="EDAE49"/>
                </a:solidFill>
                <a:latin typeface="Noto Sans Bengali"/>
              </a:rPr>
              <a:t>গুণাত্মক মডেল:  Y = T × S × C × 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5623560"/>
            <a:ext cx="10515600" cy="430887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2200" b="0" i="0" dirty="0" err="1">
                <a:latin typeface="Noto Sans Bengali"/>
              </a:rPr>
              <a:t>যখন</a:t>
            </a:r>
            <a:r>
              <a:rPr sz="2200" b="0" i="0" dirty="0">
                <a:latin typeface="Noto Sans Bengali"/>
              </a:rPr>
              <a:t> </a:t>
            </a:r>
            <a:r>
              <a:rPr sz="2200" b="0" i="0" dirty="0" err="1">
                <a:latin typeface="Noto Sans Bengali"/>
              </a:rPr>
              <a:t>ওঠানামা</a:t>
            </a:r>
            <a:r>
              <a:rPr sz="2200" b="0" i="0" dirty="0">
                <a:latin typeface="Noto Sans Bengali"/>
              </a:rPr>
              <a:t> </a:t>
            </a:r>
            <a:r>
              <a:rPr sz="2200" b="0" i="0" dirty="0" err="1">
                <a:latin typeface="Noto Sans Bengali"/>
              </a:rPr>
              <a:t>সারির</a:t>
            </a:r>
            <a:r>
              <a:rPr sz="2200" b="0" i="0" dirty="0">
                <a:latin typeface="Noto Sans Bengali"/>
              </a:rPr>
              <a:t> </a:t>
            </a:r>
            <a:r>
              <a:rPr sz="2200" b="0" i="0" dirty="0" err="1">
                <a:latin typeface="Noto Sans Bengali"/>
              </a:rPr>
              <a:t>স্তরের</a:t>
            </a:r>
            <a:r>
              <a:rPr sz="2200" b="0" i="0" dirty="0">
                <a:latin typeface="Noto Sans Bengali"/>
              </a:rPr>
              <a:t> </a:t>
            </a:r>
            <a:r>
              <a:rPr sz="2200" b="0" i="0" dirty="0" err="1">
                <a:latin typeface="Noto Sans Bengali"/>
              </a:rPr>
              <a:t>অনুপাতে</a:t>
            </a:r>
            <a:r>
              <a:rPr sz="2200" b="0" i="0" dirty="0">
                <a:latin typeface="Noto Sans Bengali"/>
              </a:rPr>
              <a:t> </a:t>
            </a:r>
            <a:r>
              <a:rPr sz="2200" b="0" i="0" dirty="0" err="1">
                <a:latin typeface="Noto Sans Bengali"/>
              </a:rPr>
              <a:t>বাড়ে</a:t>
            </a:r>
            <a:r>
              <a:rPr sz="2200" b="0" i="0" dirty="0">
                <a:latin typeface="Noto Sans Bengali"/>
              </a:rPr>
              <a:t>/</a:t>
            </a:r>
            <a:r>
              <a:rPr sz="2200" b="0" i="0" dirty="0" err="1">
                <a:latin typeface="Noto Sans Bengali"/>
              </a:rPr>
              <a:t>কমে</a:t>
            </a:r>
            <a:r>
              <a:rPr sz="2200" b="0" i="0" dirty="0">
                <a:latin typeface="Noto Sans Bengali"/>
              </a:rPr>
              <a:t>।</a:t>
            </a:r>
          </a:p>
        </p:txBody>
      </p:sp>
    </p:spTree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058400" cy="36576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1400" b="1" i="0">
                <a:solidFill>
                  <a:srgbClr val="007F82"/>
                </a:solidFill>
                <a:latin typeface="Noto Sans Bengali"/>
              </a:rPr>
              <a:t>কালীন সারি বিশ্লেষণ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868680"/>
            <a:ext cx="10972800" cy="96012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3200" b="1" i="0">
                <a:solidFill>
                  <a:srgbClr val="193C47"/>
                </a:solidFill>
                <a:latin typeface="Noto Sans Bengali"/>
              </a:rPr>
              <a:t>প্রবণতা নির্ণয়ের পরিচিত পদ্ধতি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37376"/>
            <a:ext cx="8229600" cy="237744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1100" b="0" i="0">
                <a:solidFill>
                  <a:srgbClr val="647B82"/>
                </a:solidFill>
                <a:latin typeface="Noto Sans Bengali"/>
              </a:rPr>
              <a:t>এইচএসসি • পরিসংখ্যান ১ম পত্র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6419088"/>
            <a:ext cx="502920" cy="27432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1200" b="0" i="0">
                <a:solidFill>
                  <a:srgbClr val="647B82"/>
                </a:solidFill>
                <a:latin typeface="Noto Sans Bengali"/>
              </a:rPr>
              <a:t>15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920240"/>
            <a:ext cx="10698480" cy="79552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2029968"/>
            <a:ext cx="3108960" cy="54864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2400" b="1" i="0">
                <a:solidFill>
                  <a:srgbClr val="007F82"/>
                </a:solidFill>
                <a:latin typeface="Noto Sans Bengali"/>
              </a:rPr>
              <a:t>মুক্তহস্ত রেখা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14800" y="2029968"/>
            <a:ext cx="6858000" cy="54864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2300" b="0" i="0">
                <a:solidFill>
                  <a:srgbClr val="193C47"/>
                </a:solidFill>
                <a:latin typeface="Noto Sans Bengali"/>
              </a:rPr>
              <a:t>চিত্র দেখে সাধারণ দিক আঁকা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2852928"/>
            <a:ext cx="10698480" cy="79552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14400" y="2962656"/>
            <a:ext cx="3108960" cy="54864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2400" b="1" i="0">
                <a:solidFill>
                  <a:srgbClr val="007F82"/>
                </a:solidFill>
                <a:latin typeface="Noto Sans Bengali"/>
              </a:rPr>
              <a:t>অর্ধ-গড় পদ্ধতি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14800" y="2962656"/>
            <a:ext cx="6858000" cy="54864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2300" b="0" i="0">
                <a:solidFill>
                  <a:srgbClr val="193C47"/>
                </a:solidFill>
                <a:latin typeface="Noto Sans Bengali"/>
              </a:rPr>
              <a:t>দুই ভাগের গড় দিয়ে রেখা নির্ণয়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3785616"/>
            <a:ext cx="10698480" cy="79552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14400" y="3895344"/>
            <a:ext cx="3108960" cy="54864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2400" b="1" i="0">
                <a:solidFill>
                  <a:srgbClr val="007F82"/>
                </a:solidFill>
                <a:latin typeface="Noto Sans Bengali"/>
              </a:rPr>
              <a:t>চলমান গড়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14800" y="3895344"/>
            <a:ext cx="6858000" cy="54864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2300" b="0" i="0">
                <a:solidFill>
                  <a:srgbClr val="193C47"/>
                </a:solidFill>
                <a:latin typeface="Noto Sans Bengali"/>
              </a:rPr>
              <a:t>পরপর কয়েকটি মানের গড়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4718304"/>
            <a:ext cx="10698480" cy="79552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14400" y="4828032"/>
            <a:ext cx="3108960" cy="54864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2400" b="1" i="0">
                <a:solidFill>
                  <a:srgbClr val="007F82"/>
                </a:solidFill>
                <a:latin typeface="Noto Sans Bengali"/>
              </a:rPr>
              <a:t>লঘিষ্ঠ বর্গ পদ্ধতি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14800" y="4828032"/>
            <a:ext cx="6858000" cy="54864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2300" b="0" i="0">
                <a:solidFill>
                  <a:srgbClr val="193C47"/>
                </a:solidFill>
                <a:latin typeface="Noto Sans Bengali"/>
              </a:rPr>
              <a:t>ত্রুটির বর্গের যোগফল কমানো</a:t>
            </a:r>
          </a:p>
        </p:txBody>
      </p:sp>
    </p:spTree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058400" cy="36576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1400" b="1" i="0">
                <a:solidFill>
                  <a:srgbClr val="007F82"/>
                </a:solidFill>
                <a:latin typeface="Noto Sans Bengali"/>
              </a:rPr>
              <a:t>কালীন সারি বিশ্লেষণ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868680"/>
            <a:ext cx="10972800" cy="96012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3200" b="1" i="0" dirty="0">
                <a:solidFill>
                  <a:srgbClr val="193C47"/>
                </a:solidFill>
                <a:latin typeface="Noto Sans Bengali"/>
              </a:rPr>
              <a:t>৩-পদী </a:t>
            </a:r>
            <a:r>
              <a:rPr sz="3200" b="1" i="0" dirty="0" err="1">
                <a:solidFill>
                  <a:srgbClr val="193C47"/>
                </a:solidFill>
                <a:latin typeface="Noto Sans Bengali"/>
              </a:rPr>
              <a:t>চলমান</a:t>
            </a:r>
            <a:r>
              <a:rPr sz="3200" b="1" i="0" dirty="0">
                <a:solidFill>
                  <a:srgbClr val="193C47"/>
                </a:solidFill>
                <a:latin typeface="Noto Sans Bengali"/>
              </a:rPr>
              <a:t> </a:t>
            </a:r>
            <a:r>
              <a:rPr sz="3200" b="1" i="0" dirty="0" err="1">
                <a:solidFill>
                  <a:srgbClr val="193C47"/>
                </a:solidFill>
                <a:latin typeface="Noto Sans Bengali"/>
              </a:rPr>
              <a:t>গড়</a:t>
            </a:r>
            <a:r>
              <a:rPr sz="3200" b="1" i="0" dirty="0">
                <a:solidFill>
                  <a:srgbClr val="193C47"/>
                </a:solidFill>
                <a:latin typeface="Noto Sans Bengali"/>
              </a:rPr>
              <a:t>: </a:t>
            </a:r>
            <a:r>
              <a:rPr sz="3200" b="1" i="0" dirty="0" err="1">
                <a:solidFill>
                  <a:srgbClr val="193C47"/>
                </a:solidFill>
                <a:latin typeface="Noto Sans Bengali"/>
              </a:rPr>
              <a:t>ধাপে</a:t>
            </a:r>
            <a:r>
              <a:rPr sz="3200" b="1" i="0" dirty="0">
                <a:solidFill>
                  <a:srgbClr val="193C47"/>
                </a:solidFill>
                <a:latin typeface="Noto Sans Bengali"/>
              </a:rPr>
              <a:t> </a:t>
            </a:r>
            <a:r>
              <a:rPr sz="3200" b="1" i="0" dirty="0" err="1">
                <a:solidFill>
                  <a:srgbClr val="193C47"/>
                </a:solidFill>
                <a:latin typeface="Noto Sans Bengali"/>
              </a:rPr>
              <a:t>ধাপে</a:t>
            </a:r>
            <a:endParaRPr sz="3200" b="1" i="0" dirty="0">
              <a:solidFill>
                <a:srgbClr val="193C47"/>
              </a:solidFill>
              <a:latin typeface="Noto Sans Bengal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515600" y="6419088"/>
            <a:ext cx="502920" cy="27432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1200" b="0" i="0">
                <a:solidFill>
                  <a:srgbClr val="647B82"/>
                </a:solidFill>
                <a:latin typeface="Noto Sans Bengali"/>
              </a:rPr>
              <a:t>16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8487040"/>
              </p:ext>
            </p:extLst>
          </p:nvPr>
        </p:nvGraphicFramePr>
        <p:xfrm>
          <a:off x="731520" y="1920240"/>
          <a:ext cx="10698480" cy="3611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66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66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1980">
                <a:tc>
                  <a:txBody>
                    <a:bodyPr/>
                    <a:lstStyle/>
                    <a:p>
                      <a:r>
                        <a:rPr sz="2100" b="1" i="0" dirty="0" err="1">
                          <a:solidFill>
                            <a:srgbClr val="FFFFFF"/>
                          </a:solidFill>
                          <a:latin typeface="Noto Sans Bengali"/>
                        </a:rPr>
                        <a:t>বছর</a:t>
                      </a:r>
                      <a:endParaRPr sz="2100" b="1" i="0" dirty="0">
                        <a:solidFill>
                          <a:srgbClr val="FFFFFF"/>
                        </a:solidFill>
                        <a:latin typeface="Noto Sans Bengali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F8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1" i="0">
                          <a:solidFill>
                            <a:srgbClr val="FFFFFF"/>
                          </a:solidFill>
                          <a:latin typeface="Noto Sans Bengali"/>
                        </a:rPr>
                        <a:t>বিক্রি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F8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1" i="0">
                          <a:solidFill>
                            <a:srgbClr val="FFFFFF"/>
                          </a:solidFill>
                          <a:latin typeface="Noto Sans Bengali"/>
                        </a:rPr>
                        <a:t>৩-পদী গড়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F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980">
                <a:tc>
                  <a:txBody>
                    <a:bodyPr/>
                    <a:lstStyle/>
                    <a:p>
                      <a:r>
                        <a:rPr sz="2100" b="0" i="0" dirty="0">
                          <a:solidFill>
                            <a:srgbClr val="193C47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২০২১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 i="0" dirty="0">
                          <a:solidFill>
                            <a:srgbClr val="193C47"/>
                          </a:solidFill>
                          <a:latin typeface="Noto Sans Bengali"/>
                        </a:rPr>
                        <a:t>40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 i="0">
                          <a:solidFill>
                            <a:srgbClr val="193C47"/>
                          </a:solidFill>
                          <a:latin typeface="Noto Sans Bengali"/>
                        </a:rPr>
                        <a:t>—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980">
                <a:tc>
                  <a:txBody>
                    <a:bodyPr/>
                    <a:lstStyle/>
                    <a:p>
                      <a:r>
                        <a:rPr sz="2100" b="0" i="0" dirty="0">
                          <a:solidFill>
                            <a:srgbClr val="193C47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২০২২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 i="0" dirty="0">
                          <a:solidFill>
                            <a:srgbClr val="193C47"/>
                          </a:solidFill>
                          <a:latin typeface="Noto Sans Bengali"/>
                        </a:rPr>
                        <a:t>44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 i="0">
                          <a:solidFill>
                            <a:srgbClr val="193C47"/>
                          </a:solidFill>
                          <a:latin typeface="Noto Sans Bengali"/>
                        </a:rPr>
                        <a:t>(40+44+43)/3 = 42.33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1980">
                <a:tc>
                  <a:txBody>
                    <a:bodyPr/>
                    <a:lstStyle/>
                    <a:p>
                      <a:r>
                        <a:rPr sz="2100" b="0" i="0" dirty="0">
                          <a:solidFill>
                            <a:srgbClr val="193C47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২০২৩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 i="0" dirty="0">
                          <a:solidFill>
                            <a:srgbClr val="193C47"/>
                          </a:solidFill>
                          <a:latin typeface="Noto Sans Bengali"/>
                        </a:rPr>
                        <a:t>43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 i="0">
                          <a:solidFill>
                            <a:srgbClr val="193C47"/>
                          </a:solidFill>
                          <a:latin typeface="Noto Sans Bengali"/>
                        </a:rPr>
                        <a:t>(44+43+49)/3 = 45.33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1980">
                <a:tc>
                  <a:txBody>
                    <a:bodyPr/>
                    <a:lstStyle/>
                    <a:p>
                      <a:r>
                        <a:rPr sz="2100" b="0" i="0" dirty="0">
                          <a:solidFill>
                            <a:srgbClr val="193C47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২০২৪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 i="0" dirty="0">
                          <a:solidFill>
                            <a:srgbClr val="193C47"/>
                          </a:solidFill>
                          <a:latin typeface="Noto Sans Bengali"/>
                        </a:rPr>
                        <a:t>49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 i="0" dirty="0">
                          <a:solidFill>
                            <a:srgbClr val="193C47"/>
                          </a:solidFill>
                          <a:latin typeface="Noto Sans Bengali"/>
                        </a:rPr>
                        <a:t>(43+49+54)/3 = 48.67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1980">
                <a:tc>
                  <a:txBody>
                    <a:bodyPr/>
                    <a:lstStyle/>
                    <a:p>
                      <a:r>
                        <a:rPr sz="2100" b="0" i="0" dirty="0">
                          <a:solidFill>
                            <a:srgbClr val="193C47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২০২৫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 i="0">
                          <a:solidFill>
                            <a:srgbClr val="193C47"/>
                          </a:solidFill>
                          <a:latin typeface="Noto Sans Bengali"/>
                        </a:rPr>
                        <a:t>54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 i="0" dirty="0">
                          <a:solidFill>
                            <a:srgbClr val="193C47"/>
                          </a:solidFill>
                          <a:latin typeface="Noto Sans Bengali"/>
                        </a:rPr>
                        <a:t>—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CA0B6128-496D-F6D4-8F61-62698DB34F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2795" y="935932"/>
            <a:ext cx="5383205" cy="800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utonnyMJ" pitchFamily="2" charset="0"/>
                <a:ea typeface="Calibri" panose="020F0502020204030204" pitchFamily="34" charset="0"/>
                <a:cs typeface="Nikosh" panose="02000000000000000000" pitchFamily="2" charset="0"/>
              </a:rPr>
              <a:t>.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SutonnyMJ" pitchFamily="2" charset="0"/>
                <a:ea typeface="Calibri" panose="020F0502020204030204" pitchFamily="34" charset="0"/>
                <a:cs typeface="Nikosh" panose="02000000000000000000" pitchFamily="2" charset="0"/>
              </a:rPr>
              <a:t>AvavMo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utonnyMJ" pitchFamily="2" charset="0"/>
                <a:ea typeface="Calibri" panose="020F0502020204030204" pitchFamily="34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c×wZ‡Z</a:t>
            </a:r>
            <a:r>
              <a:rPr lang="en-US" dirty="0"/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SutonnyMJ" pitchFamily="2" charset="0"/>
                <a:ea typeface="Calibri" panose="020F0502020204030204" pitchFamily="34" charset="0"/>
                <a:cs typeface="Nikosh" panose="02000000000000000000" pitchFamily="2" charset="0"/>
              </a:rPr>
              <a:t>mvaviY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utonnyMJ" pitchFamily="2" charset="0"/>
                <a:ea typeface="Calibri" panose="020F0502020204030204" pitchFamily="34" charset="0"/>
                <a:cs typeface="Nikosh" panose="02000000000000000000" pitchFamily="2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SutonnyMJ" pitchFamily="2" charset="0"/>
                <a:ea typeface="Calibri" panose="020F0502020204030204" pitchFamily="34" charset="0"/>
                <a:cs typeface="Nikosh" panose="02000000000000000000" pitchFamily="2" charset="0"/>
              </a:rPr>
              <a:t>aviv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utonnyMJ" pitchFamily="2" charset="0"/>
                <a:ea typeface="Calibri" panose="020F0502020204030204" pitchFamily="34" charset="0"/>
                <a:cs typeface="Nikosh" panose="02000000000000000000" pitchFamily="2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SutonnyMJ" pitchFamily="2" charset="0"/>
                <a:ea typeface="Calibri" panose="020F0502020204030204" pitchFamily="34" charset="0"/>
                <a:cs typeface="Nikosh" panose="02000000000000000000" pitchFamily="2" charset="0"/>
              </a:rPr>
              <a:t>wbY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utonnyMJ" pitchFamily="2" charset="0"/>
                <a:ea typeface="Calibri" panose="020F0502020204030204" pitchFamily="34" charset="0"/>
                <a:cs typeface="Nikosh" panose="02000000000000000000" pitchFamily="2" charset="0"/>
              </a:rPr>
              <a:t>©‡qi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SutonnyMJ" pitchFamily="2" charset="0"/>
                <a:ea typeface="Calibri" panose="020F0502020204030204" pitchFamily="34" charset="0"/>
                <a:cs typeface="Nikosh" panose="02000000000000000000" pitchFamily="2" charset="0"/>
              </a:rPr>
              <a:t>mviwYt</a:t>
            </a:r>
            <a:endParaRPr kumimoji="0" lang="en-GB" alt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utonnyMJ" pitchFamily="2" charset="0"/>
              <a:cs typeface="Nikosh" panose="02000000000000000000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448C4146-F942-81CD-CE6A-8EF6875A4DD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9004153"/>
              </p:ext>
            </p:extLst>
          </p:nvPr>
        </p:nvGraphicFramePr>
        <p:xfrm>
          <a:off x="986155" y="2528631"/>
          <a:ext cx="7853090" cy="3668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895699" imgH="1485900" progId="Excel.Sheet.12">
                  <p:embed/>
                </p:oleObj>
              </mc:Choice>
              <mc:Fallback>
                <p:oleObj name="Worksheet" r:id="rId2" imgW="2895699" imgH="1485900" progId="Excel.Sheet.12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6155" y="2528631"/>
                        <a:ext cx="7853090" cy="366871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08874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2918BBE8-FFD9-4005-8872-6DA720C320E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54239333"/>
              </p:ext>
            </p:extLst>
          </p:nvPr>
        </p:nvGraphicFramePr>
        <p:xfrm>
          <a:off x="6390290" y="1268949"/>
          <a:ext cx="5801710" cy="39336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8247232-B2B0-72F8-BC4F-CFE5C2B99E9A}"/>
                  </a:ext>
                </a:extLst>
              </p:cNvPr>
              <p:cNvSpPr txBox="1"/>
              <p:nvPr/>
            </p:nvSpPr>
            <p:spPr>
              <a:xfrm>
                <a:off x="93193" y="1696069"/>
                <a:ext cx="6002808" cy="45749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0000"/>
                  </a:lnSpc>
                  <a:spcAft>
                    <a:spcPts val="800"/>
                  </a:spcAft>
                  <a:buNone/>
                </a:pPr>
                <a:r>
                  <a:rPr lang="en-US" sz="3200" dirty="0">
                    <a:effectLst/>
                    <a:latin typeface="SutonnyMJ" pitchFamily="2" charset="0"/>
                    <a:ea typeface="Calibri" panose="020F0502020204030204" pitchFamily="34" charset="0"/>
                    <a:cs typeface="SutonnyMJ" pitchFamily="2" charset="0"/>
                  </a:rPr>
                  <a:t>1g </a:t>
                </a:r>
                <a:r>
                  <a:rPr lang="en-US" sz="3200" dirty="0" err="1">
                    <a:effectLst/>
                    <a:latin typeface="SutonnyMJ" pitchFamily="2" charset="0"/>
                    <a:ea typeface="Calibri" panose="020F0502020204030204" pitchFamily="34" charset="0"/>
                    <a:cs typeface="SutonnyMJ" pitchFamily="2" charset="0"/>
                  </a:rPr>
                  <a:t>As‡ki</a:t>
                </a:r>
                <a:r>
                  <a:rPr lang="en-US" sz="3200" dirty="0">
                    <a:effectLst/>
                    <a:latin typeface="SutonnyMJ" pitchFamily="2" charset="0"/>
                    <a:ea typeface="Calibri" panose="020F0502020204030204" pitchFamily="34" charset="0"/>
                    <a:cs typeface="SutonnyMJ" pitchFamily="2" charset="0"/>
                  </a:rPr>
                  <a:t> </a:t>
                </a:r>
                <a:r>
                  <a:rPr lang="en-US" sz="3200" dirty="0" err="1">
                    <a:effectLst/>
                    <a:latin typeface="SutonnyMJ" pitchFamily="2" charset="0"/>
                    <a:ea typeface="Calibri" panose="020F0502020204030204" pitchFamily="34" charset="0"/>
                    <a:cs typeface="SutonnyMJ" pitchFamily="2" charset="0"/>
                  </a:rPr>
                  <a:t>mv‡ji</a:t>
                </a:r>
                <a:r>
                  <a:rPr lang="en-US" sz="3200" dirty="0">
                    <a:effectLst/>
                    <a:latin typeface="SutonnyMJ" pitchFamily="2" charset="0"/>
                    <a:ea typeface="Calibri" panose="020F0502020204030204" pitchFamily="34" charset="0"/>
                    <a:cs typeface="SutonnyMJ" pitchFamily="2" charset="0"/>
                  </a:rPr>
                  <a:t> Mo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>
                            <a:effectLst/>
                            <a:ea typeface="Calibri" panose="020F0502020204030204" pitchFamily="34" charset="0"/>
                            <a:cs typeface="SutonnyMJ" pitchFamily="2" charset="0"/>
                          </a:rPr>
                        </m:ctrlPr>
                      </m:fPr>
                      <m:num>
                        <m:r>
                          <a:rPr lang="en-GB" sz="3200" i="1">
                            <a:effectLst/>
                            <a:ea typeface="Calibri" panose="020F0502020204030204" pitchFamily="34" charset="0"/>
                            <a:cs typeface="SutonnyMJ" pitchFamily="2" charset="0"/>
                          </a:rPr>
                          <m:t>2010+2011+2012</m:t>
                        </m:r>
                      </m:num>
                      <m:den>
                        <m:r>
                          <a:rPr lang="en-GB" sz="3200" i="1">
                            <a:effectLst/>
                            <a:ea typeface="Calibri" panose="020F0502020204030204" pitchFamily="34" charset="0"/>
                            <a:cs typeface="SutonnyMJ" pitchFamily="2" charset="0"/>
                          </a:rPr>
                          <m:t>3</m:t>
                        </m:r>
                      </m:den>
                    </m:f>
                  </m:oMath>
                </a14:m>
                <a:endParaRPr lang="en-US" sz="3200" i="1" dirty="0">
                  <a:effectLst/>
                  <a:ea typeface="Calibri" panose="020F0502020204030204" pitchFamily="34" charset="0"/>
                  <a:cs typeface="SutonnyMJ" pitchFamily="2" charset="0"/>
                </a:endParaRPr>
              </a:p>
              <a:p>
                <a:pPr marL="0" marR="0">
                  <a:lnSpc>
                    <a:spcPct val="100000"/>
                  </a:lnSpc>
                  <a:spcAft>
                    <a:spcPts val="800"/>
                  </a:spcAft>
                  <a:buNone/>
                </a:pPr>
                <a:r>
                  <a:rPr lang="en-GB" sz="3200" dirty="0">
                    <a:effectLst/>
                    <a:ea typeface="Calibri" panose="020F0502020204030204" pitchFamily="34" charset="0"/>
                    <a:cs typeface="SutonnyMJ" pitchFamily="2" charset="0"/>
                  </a:rPr>
                  <a:t>                             </a:t>
                </a:r>
                <a14:m>
                  <m:oMath xmlns:m="http://schemas.openxmlformats.org/officeDocument/2006/math">
                    <m:r>
                      <a:rPr lang="en-GB" sz="3200" i="1">
                        <a:effectLst/>
                        <a:ea typeface="Calibri" panose="020F0502020204030204" pitchFamily="34" charset="0"/>
                        <a:cs typeface="SutonnyMJ" pitchFamily="2" charset="0"/>
                      </a:rPr>
                      <m:t>=2011</m:t>
                    </m:r>
                  </m:oMath>
                </a14:m>
                <a:r>
                  <a:rPr lang="en-US" sz="3200" dirty="0">
                    <a:effectLst/>
                    <a:latin typeface="SutonnyMJ" pitchFamily="2" charset="0"/>
                    <a:ea typeface="Times New Roman" panose="02020603050405020304" pitchFamily="18" charset="0"/>
                    <a:cs typeface="SutonnyMJ" pitchFamily="2" charset="0"/>
                  </a:rPr>
                  <a:t> </a:t>
                </a:r>
                <a:endParaRPr lang="en-GB" sz="3200" dirty="0">
                  <a:effectLst/>
                  <a:latin typeface="SutonnyMJ" pitchFamily="2" charset="0"/>
                  <a:ea typeface="Calibri" panose="020F0502020204030204" pitchFamily="34" charset="0"/>
                  <a:cs typeface="Vrinda" panose="020B0502040204020203" pitchFamily="34" charset="0"/>
                </a:endParaRPr>
              </a:p>
              <a:p>
                <a:pPr marL="0" marR="0">
                  <a:lnSpc>
                    <a:spcPct val="100000"/>
                  </a:lnSpc>
                  <a:spcAft>
                    <a:spcPts val="800"/>
                  </a:spcAft>
                  <a:buNone/>
                </a:pPr>
                <a:r>
                  <a:rPr lang="en-US" sz="3200" dirty="0">
                    <a:effectLst/>
                    <a:latin typeface="SutonnyMJ" pitchFamily="2" charset="0"/>
                    <a:ea typeface="Calibri" panose="020F0502020204030204" pitchFamily="34" charset="0"/>
                    <a:cs typeface="SutonnyMJ" pitchFamily="2" charset="0"/>
                  </a:rPr>
                  <a:t>2q </a:t>
                </a:r>
                <a:r>
                  <a:rPr lang="en-US" sz="3200" dirty="0" err="1">
                    <a:effectLst/>
                    <a:latin typeface="SutonnyMJ" pitchFamily="2" charset="0"/>
                    <a:ea typeface="Calibri" panose="020F0502020204030204" pitchFamily="34" charset="0"/>
                    <a:cs typeface="SutonnyMJ" pitchFamily="2" charset="0"/>
                  </a:rPr>
                  <a:t>As‡ki</a:t>
                </a:r>
                <a:r>
                  <a:rPr lang="en-US" sz="3200" dirty="0">
                    <a:effectLst/>
                    <a:latin typeface="SutonnyMJ" pitchFamily="2" charset="0"/>
                    <a:ea typeface="Calibri" panose="020F0502020204030204" pitchFamily="34" charset="0"/>
                    <a:cs typeface="SutonnyMJ" pitchFamily="2" charset="0"/>
                  </a:rPr>
                  <a:t> </a:t>
                </a:r>
                <a:r>
                  <a:rPr lang="en-US" sz="3200" dirty="0" err="1">
                    <a:effectLst/>
                    <a:latin typeface="SutonnyMJ" pitchFamily="2" charset="0"/>
                    <a:ea typeface="Calibri" panose="020F0502020204030204" pitchFamily="34" charset="0"/>
                    <a:cs typeface="SutonnyMJ" pitchFamily="2" charset="0"/>
                  </a:rPr>
                  <a:t>mv‡ji</a:t>
                </a:r>
                <a:r>
                  <a:rPr lang="en-US" sz="3200" dirty="0">
                    <a:effectLst/>
                    <a:latin typeface="SutonnyMJ" pitchFamily="2" charset="0"/>
                    <a:ea typeface="Calibri" panose="020F0502020204030204" pitchFamily="34" charset="0"/>
                    <a:cs typeface="SutonnyMJ" pitchFamily="2" charset="0"/>
                  </a:rPr>
                  <a:t> Mo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>
                            <a:effectLst/>
                            <a:ea typeface="Calibri" panose="020F0502020204030204" pitchFamily="34" charset="0"/>
                            <a:cs typeface="SutonnyMJ" pitchFamily="2" charset="0"/>
                          </a:rPr>
                        </m:ctrlPr>
                      </m:fPr>
                      <m:num>
                        <m:r>
                          <a:rPr lang="en-GB" sz="3200" i="1">
                            <a:effectLst/>
                            <a:ea typeface="Calibri" panose="020F0502020204030204" pitchFamily="34" charset="0"/>
                            <a:cs typeface="SutonnyMJ" pitchFamily="2" charset="0"/>
                          </a:rPr>
                          <m:t>2014+2015+2016</m:t>
                        </m:r>
                      </m:num>
                      <m:den>
                        <m:r>
                          <a:rPr lang="en-GB" sz="3200" i="1">
                            <a:effectLst/>
                            <a:ea typeface="Calibri" panose="020F0502020204030204" pitchFamily="34" charset="0"/>
                            <a:cs typeface="SutonnyMJ" pitchFamily="2" charset="0"/>
                          </a:rPr>
                          <m:t>3</m:t>
                        </m:r>
                      </m:den>
                    </m:f>
                  </m:oMath>
                </a14:m>
                <a:endParaRPr lang="en-US" sz="3200" i="1" dirty="0">
                  <a:effectLst/>
                  <a:ea typeface="Calibri" panose="020F0502020204030204" pitchFamily="34" charset="0"/>
                  <a:cs typeface="SutonnyMJ" pitchFamily="2" charset="0"/>
                </a:endParaRPr>
              </a:p>
              <a:p>
                <a:pPr marL="0" marR="0">
                  <a:lnSpc>
                    <a:spcPct val="100000"/>
                  </a:lnSpc>
                  <a:spcAft>
                    <a:spcPts val="800"/>
                  </a:spcAft>
                  <a:buNone/>
                </a:pPr>
                <a:r>
                  <a:rPr lang="en-GB" sz="3200" dirty="0">
                    <a:effectLst/>
                    <a:ea typeface="Calibri" panose="020F0502020204030204" pitchFamily="34" charset="0"/>
                    <a:cs typeface="SutonnyMJ" pitchFamily="2" charset="0"/>
                  </a:rPr>
                  <a:t>                              </a:t>
                </a:r>
                <a14:m>
                  <m:oMath xmlns:m="http://schemas.openxmlformats.org/officeDocument/2006/math">
                    <m:r>
                      <a:rPr lang="en-GB" sz="3200" i="1">
                        <a:effectLst/>
                        <a:ea typeface="Calibri" panose="020F0502020204030204" pitchFamily="34" charset="0"/>
                        <a:cs typeface="SutonnyMJ" pitchFamily="2" charset="0"/>
                      </a:rPr>
                      <m:t>=2015</m:t>
                    </m:r>
                  </m:oMath>
                </a14:m>
                <a:r>
                  <a:rPr lang="en-US" sz="3200" dirty="0">
                    <a:effectLst/>
                    <a:latin typeface="SutonnyMJ" pitchFamily="2" charset="0"/>
                    <a:ea typeface="Times New Roman" panose="02020603050405020304" pitchFamily="18" charset="0"/>
                    <a:cs typeface="SutonnyMJ" pitchFamily="2" charset="0"/>
                  </a:rPr>
                  <a:t> </a:t>
                </a:r>
                <a:endParaRPr lang="en-GB" sz="3200" dirty="0">
                  <a:effectLst/>
                  <a:latin typeface="SutonnyMJ" pitchFamily="2" charset="0"/>
                  <a:ea typeface="Calibri" panose="020F0502020204030204" pitchFamily="34" charset="0"/>
                  <a:cs typeface="Vrinda" panose="020B0502040204020203" pitchFamily="34" charset="0"/>
                </a:endParaRPr>
              </a:p>
              <a:p>
                <a:pPr marL="0" marR="0">
                  <a:lnSpc>
                    <a:spcPct val="100000"/>
                  </a:lnSpc>
                  <a:spcAft>
                    <a:spcPts val="800"/>
                  </a:spcAft>
                  <a:buNone/>
                </a:pPr>
                <a:r>
                  <a:rPr lang="en-US" sz="3200" dirty="0">
                    <a:effectLst/>
                    <a:latin typeface="SutonnyMJ" pitchFamily="2" charset="0"/>
                    <a:ea typeface="Calibri" panose="020F0502020204030204" pitchFamily="34" charset="0"/>
                    <a:cs typeface="SutonnyMJ" pitchFamily="2" charset="0"/>
                  </a:rPr>
                  <a:t> </a:t>
                </a:r>
                <a:endParaRPr lang="en-GB" sz="3200" dirty="0">
                  <a:effectLst/>
                  <a:latin typeface="SutonnyMJ" pitchFamily="2" charset="0"/>
                  <a:ea typeface="Calibri" panose="020F0502020204030204" pitchFamily="34" charset="0"/>
                  <a:cs typeface="Vrinda" panose="020B0502040204020203" pitchFamily="34" charset="0"/>
                </a:endParaRPr>
              </a:p>
              <a:p>
                <a:pPr marL="0" marR="0">
                  <a:lnSpc>
                    <a:spcPct val="100000"/>
                  </a:lnSpc>
                  <a:spcAft>
                    <a:spcPts val="800"/>
                  </a:spcAft>
                  <a:buNone/>
                </a:pPr>
                <a:r>
                  <a:rPr lang="en-US" sz="3200" dirty="0">
                    <a:effectLst/>
                    <a:latin typeface="SutonnyMJ" pitchFamily="2" charset="0"/>
                    <a:ea typeface="Calibri" panose="020F0502020204030204" pitchFamily="34" charset="0"/>
                    <a:cs typeface="SutonnyMJ" pitchFamily="2" charset="0"/>
                  </a:rPr>
                  <a:t>1g </a:t>
                </a:r>
                <a:r>
                  <a:rPr lang="en-US" sz="3200" dirty="0" err="1">
                    <a:effectLst/>
                    <a:latin typeface="SutonnyMJ" pitchFamily="2" charset="0"/>
                    <a:ea typeface="Calibri" panose="020F0502020204030204" pitchFamily="34" charset="0"/>
                    <a:cs typeface="SutonnyMJ" pitchFamily="2" charset="0"/>
                  </a:rPr>
                  <a:t>As‡ki</a:t>
                </a:r>
                <a:r>
                  <a:rPr lang="en-US" sz="3200" dirty="0">
                    <a:effectLst/>
                    <a:latin typeface="SutonnyMJ" pitchFamily="2" charset="0"/>
                    <a:ea typeface="Calibri" panose="020F0502020204030204" pitchFamily="34" charset="0"/>
                    <a:cs typeface="SutonnyMJ" pitchFamily="2" charset="0"/>
                  </a:rPr>
                  <a:t> weµ‡qi Mo = </a:t>
                </a:r>
                <a:r>
                  <a:rPr lang="en-US" sz="3200" dirty="0">
                    <a:effectLst/>
                    <a:latin typeface="SutonnyMJ" pitchFamily="2" charset="0"/>
                    <a:ea typeface="Calibri" panose="020F0502020204030204" pitchFamily="34" charset="0"/>
                    <a:cs typeface="Vrinda" panose="020B0502040204020203" pitchFamily="34" charset="0"/>
                  </a:rPr>
                  <a:t>100</a:t>
                </a:r>
                <a:endParaRPr lang="en-GB" sz="3200" dirty="0">
                  <a:effectLst/>
                  <a:latin typeface="SutonnyMJ" pitchFamily="2" charset="0"/>
                  <a:ea typeface="Calibri" panose="020F0502020204030204" pitchFamily="34" charset="0"/>
                  <a:cs typeface="Vrinda" panose="020B0502040204020203" pitchFamily="34" charset="0"/>
                </a:endParaRPr>
              </a:p>
              <a:p>
                <a:pPr marL="0" marR="0">
                  <a:lnSpc>
                    <a:spcPct val="100000"/>
                  </a:lnSpc>
                  <a:spcAft>
                    <a:spcPts val="800"/>
                  </a:spcAft>
                  <a:buNone/>
                </a:pPr>
                <a:r>
                  <a:rPr lang="en-US" sz="3200" dirty="0">
                    <a:effectLst/>
                    <a:latin typeface="SutonnyMJ" pitchFamily="2" charset="0"/>
                    <a:ea typeface="Calibri" panose="020F0502020204030204" pitchFamily="34" charset="0"/>
                    <a:cs typeface="SutonnyMJ" pitchFamily="2" charset="0"/>
                  </a:rPr>
                  <a:t>2q </a:t>
                </a:r>
                <a:r>
                  <a:rPr lang="en-US" sz="3200" dirty="0" err="1">
                    <a:effectLst/>
                    <a:latin typeface="SutonnyMJ" pitchFamily="2" charset="0"/>
                    <a:ea typeface="Calibri" panose="020F0502020204030204" pitchFamily="34" charset="0"/>
                    <a:cs typeface="SutonnyMJ" pitchFamily="2" charset="0"/>
                  </a:rPr>
                  <a:t>As‡ki</a:t>
                </a:r>
                <a:r>
                  <a:rPr lang="en-US" sz="3200" dirty="0">
                    <a:effectLst/>
                    <a:latin typeface="SutonnyMJ" pitchFamily="2" charset="0"/>
                    <a:ea typeface="Calibri" panose="020F0502020204030204" pitchFamily="34" charset="0"/>
                    <a:cs typeface="SutonnyMJ" pitchFamily="2" charset="0"/>
                  </a:rPr>
                  <a:t> weµ‡qi Mo = </a:t>
                </a:r>
                <a:r>
                  <a:rPr lang="en-US" sz="3200" dirty="0">
                    <a:effectLst/>
                    <a:latin typeface="SutonnyMJ" pitchFamily="2" charset="0"/>
                    <a:ea typeface="Calibri" panose="020F0502020204030204" pitchFamily="34" charset="0"/>
                    <a:cs typeface="Vrinda" panose="020B0502040204020203" pitchFamily="34" charset="0"/>
                  </a:rPr>
                  <a:t>145.61</a:t>
                </a:r>
                <a:endParaRPr lang="en-GB" sz="3200" dirty="0">
                  <a:effectLst/>
                  <a:latin typeface="SutonnyMJ" pitchFamily="2" charset="0"/>
                  <a:ea typeface="Calibri" panose="020F0502020204030204" pitchFamily="34" charset="0"/>
                  <a:cs typeface="Vrinda" panose="020B0502040204020203" pitchFamily="34" charset="0"/>
                </a:endParaRP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8247232-B2B0-72F8-BC4F-CFE5C2B99E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193" y="1696069"/>
                <a:ext cx="6002808" cy="4574970"/>
              </a:xfrm>
              <a:prstGeom prst="rect">
                <a:avLst/>
              </a:prstGeom>
              <a:blipFill>
                <a:blip r:embed="rId3"/>
                <a:stretch>
                  <a:fillRect l="-2538" b="-34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27657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058400" cy="36576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1400" b="1" i="0">
                <a:solidFill>
                  <a:srgbClr val="007F82"/>
                </a:solidFill>
                <a:latin typeface="Noto Sans Bengali"/>
              </a:rPr>
              <a:t>কালীন সারি বিশ্লেষণ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868680"/>
            <a:ext cx="10972800" cy="96012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3200" b="1" i="0">
                <a:solidFill>
                  <a:srgbClr val="193C47"/>
                </a:solidFill>
                <a:latin typeface="Noto Sans Bengali"/>
              </a:rPr>
              <a:t>জোড়ায় কাজ: নিজেই হিসাব করো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37376"/>
            <a:ext cx="8229600" cy="237744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1100" b="0" i="0">
                <a:solidFill>
                  <a:srgbClr val="647B82"/>
                </a:solidFill>
                <a:latin typeface="Noto Sans Bengali"/>
              </a:rPr>
              <a:t>এইচএসসি • পরিসংখ্যান ১ম পত্র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6419088"/>
            <a:ext cx="502920" cy="27432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1200" b="0" i="0">
                <a:solidFill>
                  <a:srgbClr val="647B82"/>
                </a:solidFill>
                <a:latin typeface="Noto Sans Bengali"/>
              </a:rPr>
              <a:t>17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31520" y="2011680"/>
          <a:ext cx="10698480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3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3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3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30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830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30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71500">
                <a:tc>
                  <a:txBody>
                    <a:bodyPr/>
                    <a:lstStyle/>
                    <a:p>
                      <a:r>
                        <a:rPr sz="2100" b="1" i="0">
                          <a:solidFill>
                            <a:srgbClr val="FFFFFF"/>
                          </a:solidFill>
                          <a:latin typeface="Noto Sans Bengali"/>
                        </a:rPr>
                        <a:t>বছর</a:t>
                      </a:r>
                    </a:p>
                  </a:txBody>
                  <a:tcPr>
                    <a:solidFill>
                      <a:srgbClr val="007F8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1" i="0">
                          <a:solidFill>
                            <a:srgbClr val="FFFFFF"/>
                          </a:solidFill>
                          <a:latin typeface="Noto Sans Bengali"/>
                        </a:rPr>
                        <a:t>১</a:t>
                      </a:r>
                    </a:p>
                  </a:txBody>
                  <a:tcPr>
                    <a:solidFill>
                      <a:srgbClr val="007F8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1" i="0">
                          <a:solidFill>
                            <a:srgbClr val="FFFFFF"/>
                          </a:solidFill>
                          <a:latin typeface="Noto Sans Bengali"/>
                        </a:rPr>
                        <a:t>২</a:t>
                      </a:r>
                    </a:p>
                  </a:txBody>
                  <a:tcPr>
                    <a:solidFill>
                      <a:srgbClr val="007F8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1" i="0">
                          <a:solidFill>
                            <a:srgbClr val="FFFFFF"/>
                          </a:solidFill>
                          <a:latin typeface="Noto Sans Bengali"/>
                        </a:rPr>
                        <a:t>৩</a:t>
                      </a:r>
                    </a:p>
                  </a:txBody>
                  <a:tcPr>
                    <a:solidFill>
                      <a:srgbClr val="007F8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1" i="0">
                          <a:solidFill>
                            <a:srgbClr val="FFFFFF"/>
                          </a:solidFill>
                          <a:latin typeface="Noto Sans Bengali"/>
                        </a:rPr>
                        <a:t>৪</a:t>
                      </a:r>
                    </a:p>
                  </a:txBody>
                  <a:tcPr>
                    <a:solidFill>
                      <a:srgbClr val="007F8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1" i="0">
                          <a:solidFill>
                            <a:srgbClr val="FFFFFF"/>
                          </a:solidFill>
                          <a:latin typeface="Noto Sans Bengali"/>
                        </a:rPr>
                        <a:t>৫</a:t>
                      </a:r>
                    </a:p>
                  </a:txBody>
                  <a:tcPr>
                    <a:solidFill>
                      <a:srgbClr val="007F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r>
                        <a:rPr sz="2100" b="0" i="0">
                          <a:solidFill>
                            <a:srgbClr val="193C47"/>
                          </a:solidFill>
                          <a:latin typeface="Noto Sans Bengali"/>
                        </a:rPr>
                        <a:t>উৎপাদন (টন)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 i="0">
                          <a:solidFill>
                            <a:srgbClr val="193C47"/>
                          </a:solidFill>
                          <a:latin typeface="Noto Sans Bengali"/>
                        </a:rPr>
                        <a:t>12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 i="0">
                          <a:solidFill>
                            <a:srgbClr val="193C47"/>
                          </a:solidFill>
                          <a:latin typeface="Noto Sans Bengali"/>
                        </a:rPr>
                        <a:t>15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 i="0">
                          <a:solidFill>
                            <a:srgbClr val="193C47"/>
                          </a:solidFill>
                          <a:latin typeface="Noto Sans Bengali"/>
                        </a:rPr>
                        <a:t>18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 i="0">
                          <a:solidFill>
                            <a:srgbClr val="193C47"/>
                          </a:solidFill>
                          <a:latin typeface="Noto Sans Bengali"/>
                        </a:rPr>
                        <a:t>15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 i="0">
                          <a:solidFill>
                            <a:srgbClr val="193C47"/>
                          </a:solidFill>
                          <a:latin typeface="Noto Sans Bengali"/>
                        </a:rPr>
                        <a:t>21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31520" y="3657600"/>
            <a:ext cx="10058400" cy="82296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2400" b="0" i="0">
                <a:solidFill>
                  <a:srgbClr val="193C47"/>
                </a:solidFill>
                <a:latin typeface="Noto Sans Bengali"/>
              </a:rPr>
              <a:t>• মাঝের তিন বছরের জন্য ৩-পদী গড় নির্ণয় করো।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617720"/>
            <a:ext cx="10058400" cy="82296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2400" b="0" i="0">
                <a:solidFill>
                  <a:srgbClr val="193C47"/>
                </a:solidFill>
                <a:latin typeface="Noto Sans Bengali"/>
              </a:rPr>
              <a:t>• মূল উপাত্ত ও চলমান গড়ের পার্থক্য বলো।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5577840"/>
            <a:ext cx="10058400" cy="82296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2400" b="0" i="0">
                <a:solidFill>
                  <a:srgbClr val="193C47"/>
                </a:solidFill>
                <a:latin typeface="Noto Sans Bengali"/>
              </a:rPr>
              <a:t>• কোন বছরে পূর্ণ ৩-পদী গড় পাওয়া যায় না?</a:t>
            </a:r>
          </a:p>
        </p:txBody>
      </p:sp>
    </p:spTree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058400" cy="36576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1400" b="1" i="0">
                <a:solidFill>
                  <a:srgbClr val="007F82"/>
                </a:solidFill>
                <a:latin typeface="Noto Sans Bengali"/>
              </a:rPr>
              <a:t>কালীন সারি বিশ্লেষণ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868680"/>
            <a:ext cx="10972800" cy="96012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3200" b="1" i="0">
                <a:solidFill>
                  <a:srgbClr val="193C47"/>
                </a:solidFill>
                <a:latin typeface="Noto Sans Bengali"/>
              </a:rPr>
              <a:t>দ্রুত মূল্যায়ন: উপাদান চিহ্নিত করো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37376"/>
            <a:ext cx="8229600" cy="237744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1100" b="0" i="0">
                <a:solidFill>
                  <a:srgbClr val="647B82"/>
                </a:solidFill>
                <a:latin typeface="Noto Sans Bengali"/>
              </a:rPr>
              <a:t>এইচএসসি • পরিসংখ্যান ১ম পত্র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6419088"/>
            <a:ext cx="502920" cy="27432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1200" b="0" i="0">
                <a:solidFill>
                  <a:srgbClr val="647B82"/>
                </a:solidFill>
                <a:latin typeface="Noto Sans Bengali"/>
              </a:rPr>
              <a:t>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10058400" cy="82296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2500" b="0" i="0">
                <a:solidFill>
                  <a:srgbClr val="193C47"/>
                </a:solidFill>
                <a:latin typeface="Noto Sans Bengali"/>
              </a:rPr>
              <a:t>• কয়েক বছরে প্রতিষ্ঠানের বিক্রি ক্রমে বাড়ছে।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971800"/>
            <a:ext cx="10058400" cy="82296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2500" b="0" i="0">
                <a:solidFill>
                  <a:srgbClr val="193C47"/>
                </a:solidFill>
                <a:latin typeface="Noto Sans Bengali"/>
              </a:rPr>
              <a:t>• প্রতি গ্রীষ্মে ফলের সরবরাহ বাড়ে।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3931920"/>
            <a:ext cx="10058400" cy="82296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2500" b="0" i="0">
                <a:solidFill>
                  <a:srgbClr val="193C47"/>
                </a:solidFill>
                <a:latin typeface="Noto Sans Bengali"/>
              </a:rPr>
              <a:t>• অর্থনৈতিক মন্দায় দীর্ঘ সময় বিক্রি কমে।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4892040"/>
            <a:ext cx="10058400" cy="82296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2500" b="0" i="0">
                <a:solidFill>
                  <a:srgbClr val="193C47"/>
                </a:solidFill>
                <a:latin typeface="Noto Sans Bengali"/>
              </a:rPr>
              <a:t>• আকস্মিক ঘূর্ণিঝড়ে উৎপাদন কমে।</a:t>
            </a:r>
          </a:p>
        </p:txBody>
      </p:sp>
    </p:spTree>
  </p:cSld>
  <p:clrMapOvr>
    <a:masterClrMapping/>
  </p:clrMapOvr>
  <p:transition spd="med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4600" y="777240"/>
            <a:ext cx="5339080" cy="584775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3200" b="1" i="0" dirty="0" err="1">
                <a:latin typeface="Noto Sans Bengali"/>
              </a:rPr>
              <a:t>বাড়ির</a:t>
            </a:r>
            <a:r>
              <a:rPr sz="3200" b="1" i="0" dirty="0">
                <a:latin typeface="Noto Sans Bengali"/>
              </a:rPr>
              <a:t> </a:t>
            </a:r>
            <a:r>
              <a:rPr sz="3200" b="1" i="0" dirty="0" err="1">
                <a:latin typeface="Noto Sans Bengali"/>
              </a:rPr>
              <a:t>কাজ</a:t>
            </a:r>
            <a:endParaRPr sz="3200" b="1" i="0" dirty="0">
              <a:latin typeface="Noto Sans Bengal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4360" y="6437376"/>
            <a:ext cx="8229600" cy="237744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1100" b="0" i="0">
                <a:solidFill>
                  <a:srgbClr val="647B82"/>
                </a:solidFill>
                <a:latin typeface="Noto Sans Bengali"/>
              </a:rPr>
              <a:t>এইচএসসি • পরিসংখ্যান ১ম পত্র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6419088"/>
            <a:ext cx="502920" cy="27432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1200" b="0" i="0">
                <a:solidFill>
                  <a:srgbClr val="647B82"/>
                </a:solidFill>
                <a:latin typeface="Noto Sans Bengali"/>
              </a:rPr>
              <a:t>20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590800"/>
            <a:ext cx="10698480" cy="1005840"/>
          </a:xfrm>
          <a:prstGeom prst="rect">
            <a:avLst/>
          </a:prstGeom>
          <a:noFill/>
        </p:spPr>
        <p:txBody>
          <a:bodyPr wrap="square" lIns="27432" rIns="27432">
            <a:spAutoFit/>
          </a:bodyPr>
          <a:lstStyle/>
          <a:p>
            <a:pPr>
              <a:spcAft>
                <a:spcPts val="1200"/>
              </a:spcAft>
            </a:pPr>
            <a:r>
              <a:rPr sz="2400" b="0" i="0" dirty="0" err="1">
                <a:latin typeface="Noto Sans Bengali"/>
              </a:rPr>
              <a:t>নিজের</a:t>
            </a:r>
            <a:r>
              <a:rPr sz="2400" b="0" i="0" dirty="0">
                <a:latin typeface="Noto Sans Bengali"/>
              </a:rPr>
              <a:t> </a:t>
            </a:r>
            <a:r>
              <a:rPr sz="2400" b="0" i="0" dirty="0" err="1">
                <a:latin typeface="Noto Sans Bengali"/>
              </a:rPr>
              <a:t>পছন্দের</a:t>
            </a:r>
            <a:r>
              <a:rPr sz="2400" b="0" i="0" dirty="0">
                <a:latin typeface="Noto Sans Bengali"/>
              </a:rPr>
              <a:t> </a:t>
            </a:r>
            <a:r>
              <a:rPr sz="2400" b="0" i="0" dirty="0" err="1">
                <a:latin typeface="Noto Sans Bengali"/>
              </a:rPr>
              <a:t>একটি</a:t>
            </a:r>
            <a:r>
              <a:rPr sz="2400" b="0" i="0" dirty="0">
                <a:latin typeface="Noto Sans Bengali"/>
              </a:rPr>
              <a:t> </a:t>
            </a:r>
            <a:r>
              <a:rPr sz="2400" b="0" i="0" dirty="0" err="1">
                <a:latin typeface="Noto Sans Bengali"/>
              </a:rPr>
              <a:t>চলকের</a:t>
            </a:r>
            <a:r>
              <a:rPr sz="2400" b="0" i="0" dirty="0">
                <a:latin typeface="Noto Sans Bengali"/>
              </a:rPr>
              <a:t> ৭টি </a:t>
            </a:r>
            <a:r>
              <a:rPr sz="2400" b="0" i="0" dirty="0" err="1">
                <a:latin typeface="Noto Sans Bengali"/>
              </a:rPr>
              <a:t>সময়পর্বের</a:t>
            </a:r>
            <a:r>
              <a:rPr sz="2400" b="0" i="0" dirty="0">
                <a:latin typeface="Noto Sans Bengali"/>
              </a:rPr>
              <a:t> </a:t>
            </a:r>
            <a:r>
              <a:rPr sz="2400" b="0" i="0" dirty="0" err="1">
                <a:latin typeface="Noto Sans Bengali"/>
              </a:rPr>
              <a:t>উপাত্ত</a:t>
            </a:r>
            <a:r>
              <a:rPr sz="2400" b="0" i="0" dirty="0">
                <a:latin typeface="Noto Sans Bengali"/>
              </a:rPr>
              <a:t> </a:t>
            </a:r>
            <a:r>
              <a:rPr sz="2400" b="0" i="0" dirty="0" err="1">
                <a:latin typeface="Noto Sans Bengali"/>
              </a:rPr>
              <a:t>সংগ্রহ</a:t>
            </a:r>
            <a:r>
              <a:rPr sz="2400" b="0" i="0" dirty="0">
                <a:latin typeface="Noto Sans Bengali"/>
              </a:rPr>
              <a:t> </a:t>
            </a:r>
            <a:r>
              <a:rPr sz="2400" b="0" i="0" dirty="0" err="1">
                <a:latin typeface="Noto Sans Bengali"/>
              </a:rPr>
              <a:t>করো</a:t>
            </a:r>
            <a:r>
              <a:rPr sz="2400" b="0" i="0" dirty="0">
                <a:latin typeface="Noto Sans Bengali"/>
              </a:rPr>
              <a:t>।</a:t>
            </a:r>
          </a:p>
          <a:p>
            <a:pPr>
              <a:spcAft>
                <a:spcPts val="1200"/>
              </a:spcAft>
            </a:pPr>
            <a:r>
              <a:rPr sz="2400" b="0" i="0" dirty="0" err="1">
                <a:latin typeface="Noto Sans Bengali"/>
              </a:rPr>
              <a:t>একক</a:t>
            </a:r>
            <a:r>
              <a:rPr sz="2400" b="0" i="0" dirty="0">
                <a:latin typeface="Noto Sans Bengali"/>
              </a:rPr>
              <a:t> ও </a:t>
            </a:r>
            <a:r>
              <a:rPr sz="2400" b="0" i="0" dirty="0" err="1">
                <a:latin typeface="Noto Sans Bengali"/>
              </a:rPr>
              <a:t>উৎস</a:t>
            </a:r>
            <a:r>
              <a:rPr sz="2400" b="0" i="0" dirty="0">
                <a:latin typeface="Noto Sans Bengali"/>
              </a:rPr>
              <a:t> </a:t>
            </a:r>
            <a:r>
              <a:rPr sz="2400" b="0" i="0" dirty="0" err="1">
                <a:latin typeface="Noto Sans Bengali"/>
              </a:rPr>
              <a:t>লেখো</a:t>
            </a:r>
            <a:r>
              <a:rPr sz="2400" b="0" i="0" dirty="0">
                <a:latin typeface="Noto Sans Bengali"/>
              </a:rPr>
              <a:t>; </a:t>
            </a:r>
            <a:r>
              <a:rPr sz="2400" b="0" i="0" dirty="0" err="1">
                <a:latin typeface="Noto Sans Bengali"/>
              </a:rPr>
              <a:t>রেখাচিত্র</a:t>
            </a:r>
            <a:r>
              <a:rPr sz="2400" b="0" i="0" dirty="0">
                <a:latin typeface="Noto Sans Bengali"/>
              </a:rPr>
              <a:t> </a:t>
            </a:r>
            <a:r>
              <a:rPr sz="2400" b="0" i="0" dirty="0" err="1">
                <a:latin typeface="Noto Sans Bengali"/>
              </a:rPr>
              <a:t>আঁকো</a:t>
            </a:r>
            <a:r>
              <a:rPr sz="2400" b="0" i="0" dirty="0">
                <a:latin typeface="Noto Sans Bengali"/>
              </a:rPr>
              <a:t> </a:t>
            </a:r>
            <a:r>
              <a:rPr sz="2400" b="0" i="0" dirty="0" err="1">
                <a:latin typeface="Noto Sans Bengali"/>
              </a:rPr>
              <a:t>এবং</a:t>
            </a:r>
            <a:r>
              <a:rPr sz="2400" b="0" i="0" dirty="0">
                <a:latin typeface="Noto Sans Bengali"/>
              </a:rPr>
              <a:t> ৩-পদী </a:t>
            </a:r>
            <a:r>
              <a:rPr sz="2400" b="0" i="0" dirty="0" err="1">
                <a:latin typeface="Noto Sans Bengali"/>
              </a:rPr>
              <a:t>গড়</a:t>
            </a:r>
            <a:r>
              <a:rPr sz="2400" b="0" i="0" dirty="0">
                <a:latin typeface="Noto Sans Bengali"/>
              </a:rPr>
              <a:t> </a:t>
            </a:r>
            <a:r>
              <a:rPr sz="2400" b="0" i="0" dirty="0" err="1">
                <a:latin typeface="Noto Sans Bengali"/>
              </a:rPr>
              <a:t>হিসাব</a:t>
            </a:r>
            <a:r>
              <a:rPr sz="2400" b="0" i="0" dirty="0">
                <a:latin typeface="Noto Sans Bengali"/>
              </a:rPr>
              <a:t> </a:t>
            </a:r>
            <a:r>
              <a:rPr sz="2400" b="0" i="0" dirty="0" err="1">
                <a:latin typeface="Noto Sans Bengali"/>
              </a:rPr>
              <a:t>করো</a:t>
            </a:r>
            <a:r>
              <a:rPr sz="2400" b="0" i="0" dirty="0">
                <a:latin typeface="Noto Sans Bengali"/>
              </a:rPr>
              <a:t>।</a:t>
            </a:r>
          </a:p>
        </p:txBody>
      </p:sp>
    </p:spTree>
  </p:cSld>
  <p:clrMapOvr>
    <a:masterClrMapping/>
  </p:clrMapOvr>
  <p:transition spd="med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ACDAF8-B862-602F-1D03-2B6D6D71CA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1174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cean 16x9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Georgia">
      <a:maj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cean painting presentation (widescreen).potx" id="{7D8F5DB3-F878-46D5-AF2D-2DD5B7369221}" vid="{9251DF30-C224-466C-9BFA-3064FAD55731}"/>
    </a:ext>
  </a:extLst>
</a:theme>
</file>

<file path=ppt/theme/theme2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Georgia">
      <a:maj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Georgia">
      <a:maj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Ocean painting presentation (widescreen)</Template>
  <TotalTime>485</TotalTime>
  <Words>1522</Words>
  <Application>Microsoft Office PowerPoint</Application>
  <PresentationFormat>Widescreen</PresentationFormat>
  <Paragraphs>229</Paragraphs>
  <Slides>22</Slides>
  <Notes>17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Arial</vt:lpstr>
      <vt:lpstr>Calibri</vt:lpstr>
      <vt:lpstr>Georgia</vt:lpstr>
      <vt:lpstr>Nikosh</vt:lpstr>
      <vt:lpstr>Noto Sans Bengali</vt:lpstr>
      <vt:lpstr>SutonnyMJ</vt:lpstr>
      <vt:lpstr>Times New Roman</vt:lpstr>
      <vt:lpstr>Ocean 16x9</vt:lpstr>
      <vt:lpstr>Microsoft Excel Worksheet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DST</dc:creator>
  <cp:lastModifiedBy>DST</cp:lastModifiedBy>
  <cp:revision>10</cp:revision>
  <dcterms:created xsi:type="dcterms:W3CDTF">2026-10-05T01:51:10Z</dcterms:created>
  <dcterms:modified xsi:type="dcterms:W3CDTF">2026-10-06T01:03:34Z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0x010100AA3F7D94069FF64A86F7DFF56D60E3BE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