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8455" y="450166"/>
            <a:ext cx="6482865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600" b="1">
                <a:solidFill>
                  <a:srgbClr val="FFEB78"/>
                </a:solidFill>
                <a:latin typeface="Noto Sans Bengali"/>
              </a:defRPr>
            </a:pPr>
            <a:r>
              <a:rPr sz="9600"/>
              <a:t>মহাকাশ ও মহাবিশ্ব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8455" y="1730326"/>
            <a:ext cx="6835526" cy="48936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900"/>
              </a:spcAft>
              <a:defRPr sz="2200">
                <a:solidFill>
                  <a:srgbClr val="EBF5FF"/>
                </a:solidFill>
                <a:latin typeface="Noto Sans Bengali"/>
              </a:defRPr>
            </a:pPr>
            <a:r>
              <a:rPr sz="6000">
                <a:solidFill>
                  <a:srgbClr val="FF0000"/>
                </a:solidFill>
              </a:rPr>
              <a:t>শ্রেণিঃ ৮ম  |  বিষয়ঃ বিজ্ঞান</a:t>
            </a:r>
          </a:p>
          <a:p>
            <a:pPr algn="ctr">
              <a:spcAft>
                <a:spcPts val="900"/>
              </a:spcAft>
              <a:defRPr sz="2200">
                <a:solidFill>
                  <a:srgbClr val="EBF5FF"/>
                </a:solidFill>
                <a:latin typeface="Noto Sans Bengali"/>
              </a:defRPr>
            </a:pPr>
            <a:r>
              <a:rPr sz="6000">
                <a:solidFill>
                  <a:srgbClr val="FF0000"/>
                </a:solidFill>
              </a:rPr>
              <a:t>অধ্যায়ঃ দ্বাদশ  |  পাঠঃ ১ ও ২</a:t>
            </a:r>
          </a:p>
          <a:p>
            <a:pPr algn="ctr">
              <a:spcAft>
                <a:spcPts val="900"/>
              </a:spcAft>
              <a:defRPr sz="1900">
                <a:solidFill>
                  <a:srgbClr val="EBF5FF"/>
                </a:solidFill>
                <a:latin typeface="Noto Sans Bengali"/>
              </a:defRPr>
            </a:pPr>
            <a:r>
              <a:rPr sz="5400">
                <a:solidFill>
                  <a:srgbClr val="FF0000"/>
                </a:solidFill>
              </a:rPr>
              <a:t>শিক্ষকঃ মোঃ নাজুমল হোসাইন</a:t>
            </a:r>
          </a:p>
          <a:p>
            <a:pPr algn="ctr">
              <a:spcAft>
                <a:spcPts val="900"/>
              </a:spcAft>
              <a:defRPr sz="1900">
                <a:solidFill>
                  <a:srgbClr val="EBF5FF"/>
                </a:solidFill>
                <a:latin typeface="Noto Sans Bengali"/>
              </a:defRPr>
            </a:pPr>
            <a:r>
              <a:rPr sz="5400">
                <a:solidFill>
                  <a:srgbClr val="FF0000"/>
                </a:solidFill>
              </a:rPr>
              <a:t>সহকারি শিক্ষক, ভৌতবিজ্ঞান</a:t>
            </a:r>
          </a:p>
          <a:p>
            <a:pPr algn="ctr">
              <a:spcAft>
                <a:spcPts val="900"/>
              </a:spcAft>
              <a:defRPr sz="1900">
                <a:solidFill>
                  <a:srgbClr val="EBF5FF"/>
                </a:solidFill>
                <a:latin typeface="Noto Sans Bengali"/>
              </a:defRPr>
            </a:pPr>
            <a:r>
              <a:rPr sz="5400">
                <a:solidFill>
                  <a:srgbClr val="FF0000"/>
                </a:solidFill>
              </a:rPr>
              <a:t>বনগাঁও উচ্চ বিদ্যালয়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মহাকাশ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পৃথিবীর বায়ুমণ্ডলের বাইরে বিস্তৃত বিশাল স্থানকে মহাকাশ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মহাকাশে অসংখ্য নক্ষত্র, গ্রহ, উপগ্রহ ও অন্যান্য জ্যোতিষ্ক রয়েছে।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মহাকাশ অত্যন্ত বিশাল এবং এর অধিকাংশ অংশ প্রায় শূন্যস্থান।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2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জ্যোতিষ্ক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মহাকাশে অবস্থিত প্রাকৃতিক বস্তুসমূহকে জ্যোতিষ্ক বলা হয়।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প্রধান জ্যোতিষ্ক— নক্ষত্র, গ্রহ, উপগ্রহ, ধূমকেতু ও গ্রহাণু।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এগুলো মহাকর্ষ বলের প্রভাবে পরস্পরের সঙ্গে সম্পর্কিত।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3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u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নক্ষত্র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যেসব জ্যোতিষ্কের নিজস্ব আলো ও তাপ রয়েছে, তাদের নক্ষত্র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 একটি নক্ষত্র।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নক্ষত্র অত্যন্ত উত্তপ্ত গ্যাস দিয়ে গঠিত।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4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u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সূর্য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 সৌরজগতের কেন্দ্রীয় নক্ষত্র।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 থেকে পৃথিবী আলো ও তাপ পায়।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সূর্যের মহাকর্ষ বলের কারণে গ্রহগুলো নির্দিষ্ট কক্ষপথে ঘোরে।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5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olar_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গ্রহ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যেসব জ্যোতিষ্ক কোনো নক্ষত্রকে কেন্দ্র করে পরিভ্রমণ করে এবং নিজস্ব আলো নেই, তাদের গ্রহ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সৌরজগতে ৮টি গ্রহ রয়েছে।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বুধ, শুক্র, পৃথিবী, মঙ্গল, বৃহস্পতি, শনি, ইউরেনাস ও নেপচুন।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6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উপগ্রহ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যেসব জ্যোতিষ্ক কোনো গ্রহকে কেন্দ্র করে পরিভ্রমণ করে, তাদের উপগ্রহ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চাঁদ পৃথিবীর প্রাকৃতিক উপগ্রহ।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চাঁদের নিজস্ব আলো নেই; এটি সূর্যের আলো প্রতিফলিত করে।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7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olar_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সৌরজগৎ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 এবং সূর্যকে কেন্দ্র করে পরিভ্রমণকারী সব জ্যোতিষ্কের সমষ্টিকে সৌরজগৎ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এর মধ্যে সূর্য, ৮টি গ্রহ, উপগ্রহ, গ্রহাণু, ধূমকেতু ইত্যাদি রয়েছে।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8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ilky_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মহাবিশ্ব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সমগ্র স্থান, কাল, পদার্থ, শক্তি এবং সব ধরনের জ্যোতিষ্কের সমষ্টিকে মহাবিশ্ব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মহাবিশ্ব অত্যন্ত বিশাল।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এতে অসংখ্য গ্যালাক্সি রয়েছে।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9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ilky_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গ্যালাক্সি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অসংখ্য নক্ষত্র, গ্যাস, ধূলিকণা ও অন্যান্য জ্যোতিষ্কের বিশাল সমষ্টিকে গ্যালাক্সি বলে।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আমাদের সৌরজগৎ আকাশগঙ্গা গ্যালাক্সিতে অবস্থিত।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10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ilky_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আকাশগঙ্গা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আকাশগঙ্গা একটি বিশাল সর্পিলাকার গ্যালাক্সি।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এতে অসংখ্য নক্ষত্র রয়েছে।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আমাদের সূর্য আকাশগঙ্গার একটি নক্ষত্র।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11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a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ধূমকেতু ও গ্রহাণু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ধূমকেতু বরফ, ধূলিকণা ও গ্যাস দিয়ে গঠিত।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সূর্যের কাছে এলে ধূমকেতুর লেজ দেখা যায়।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গ্রহাণু হলো ছোট পাথুরে বা ধাতব জ্যোতিষ্ক।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12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মহাকাশ গবেষণা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মহাকাশ সম্পর্কে জানার জন্য মানুষ রকেট, কৃত্রিম উপগ্রহ ও মহাকাশযান ব্যবহার করে।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দূরবীক্ষণ যন্ত্রের মাধ্যমে দূরবর্তী জ্যোতিষ্ক পর্যবেক্ষণ করা হয়।</a:t>
            </a:r>
          </a:p>
          <a:p>
            <a:pPr>
              <a:spcAft>
                <a:spcPts val="1300"/>
              </a:spcAft>
              <a:defRPr sz="2200">
                <a:solidFill>
                  <a:srgbClr val="F0F5FF"/>
                </a:solidFill>
                <a:latin typeface="Noto Sans Bengali"/>
              </a:defRPr>
            </a:pPr>
            <a:r>
              <a:t>• মহাকাশ গবেষণায় মহাবিশ্ব সম্পর্কে আমাদের জ্ঞান বৃদ্ধি পাচ্ছে।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13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D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818120" y="1325880"/>
            <a:ext cx="3840480" cy="4480560"/>
          </a:xfrm>
          <a:prstGeom prst="roundRect">
            <a:avLst/>
          </a:prstGeom>
          <a:solidFill>
            <a:srgbClr val="101C41"/>
          </a:solidFill>
          <a:ln>
            <a:solidFill>
              <a:srgbClr val="50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ear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47472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মনে রাখবে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সূর্য → নক্ষত্র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পৃথিবী → গ্রহ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চাঁদ → পৃথিবীর প্রাকৃতিক উপগ্রহ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সূর্য + গ্রহ + অন্যান্য জ্যোতিষ্ক → সৌরজগৎ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সৌরজগৎ → আকাশগঙ্গা → মহাবিশ্ব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14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FFEB78"/>
                </a:solidFill>
                <a:latin typeface="Noto Sans Bengali"/>
              </a:defRPr>
            </a:pPr>
            <a:r>
              <a:t>অনুশীলনী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7208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১। মহাকাশ কাকে বলে?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২। নক্ষত্র ও গ্রহের মধ্যে পার্থক্য কী?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৩। সৌরজগৎ কাকে বলে?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৪। মহাবিশ্ব কী?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৫। আমাদের গ্যালাক্সির নাম কী?</a:t>
            </a:r>
          </a:p>
          <a:p>
            <a:pPr>
              <a:spcAft>
                <a:spcPts val="1300"/>
              </a:spcAft>
              <a:defRPr sz="2000">
                <a:solidFill>
                  <a:srgbClr val="F0F5FF"/>
                </a:solidFill>
                <a:latin typeface="Noto Sans Bengali"/>
              </a:defRPr>
            </a:pPr>
            <a:r>
              <a:t>• ৬। সৌরজগতে কয়টি গ্রহ আছে?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CAAD2"/>
                </a:solidFill>
                <a:latin typeface="Noto Sans Bengali"/>
              </a:defRPr>
            </a:pPr>
            <a:r>
              <a:t>বনগাঁও উচ্চ বিদ্যালয়  •  বিজ্ঞান  •  অধ্যায়–১২    |    15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01168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200" b="1">
                <a:solidFill>
                  <a:srgbClr val="FFEB78"/>
                </a:solidFill>
                <a:latin typeface="Noto Sans Bengali"/>
              </a:defRPr>
            </a:pPr>
            <a:r>
              <a:t>ধন্যবাদ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246120"/>
            <a:ext cx="99669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>
                <a:solidFill>
                  <a:srgbClr val="DCF0FF"/>
                </a:solidFill>
                <a:latin typeface="Noto Sans Bengali"/>
              </a:defRPr>
            </a:pPr>
            <a:r>
              <a:t>অসীম মহাবিশ্ব—জ্ঞান অন্বেষণের এক অপার বিস্ময়।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607</Words>
  <Application>Microsoft Macintosh PowerPoint</Application>
  <PresentationFormat>Custom</PresentationFormat>
  <Paragraphs>81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2</cp:revision>
  <dcterms:created xsi:type="dcterms:W3CDTF">2013-01-27T09:14:16Z</dcterms:created>
  <dcterms:modified xsi:type="dcterms:W3CDTF">2026-10-06T13:57:05Z</dcterms:modified>
</cp:coreProperties>
</file>