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18"/>
  </p:notesMasterIdLst>
  <p:sldIdLst>
    <p:sldId id="260" r:id="rId2"/>
    <p:sldId id="261" r:id="rId3"/>
    <p:sldId id="263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39679-D5AF-46F2-BE93-846243D5C2D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61B99-A9EA-4D6C-AB80-7CAAD657B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72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61B99-A9EA-4D6C-AB80-7CAAD657B2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34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61B99-A9EA-4D6C-AB80-7CAAD657B2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1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38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9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fld id="{B7B2E8C9-1D83-4043-BE58-B6B34CF0FA44}" type="slidenum">
              <a:t>3</a:t>
            </a:fld>
            <a:endParaRPr lang="en-US" sz="12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7218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49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0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fld id="{7DD10982-4871-4900-91E3-763394E56E75}" type="slidenum">
              <a:t>5</a:t>
            </a:fld>
            <a:endParaRPr lang="en-US" sz="12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265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29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5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290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1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58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61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9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978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3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2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022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905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21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382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601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754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2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9CA6A2-E2DF-4F50-B755-B90882A7C36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7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f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://www.outlook.com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ahoo.com/" TargetMode="External"/><Relationship Id="rId5" Type="http://schemas.openxmlformats.org/officeDocument/2006/relationships/hyperlink" Target="http://www.gmail.com/" TargetMode="Externa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7"/>
          <p:cNvGrpSpPr/>
          <p:nvPr/>
        </p:nvGrpSpPr>
        <p:grpSpPr>
          <a:xfrm>
            <a:off x="-1791" y="520994"/>
            <a:ext cx="12224790" cy="2681671"/>
            <a:chOff x="2014432" y="3375251"/>
            <a:chExt cx="8481325" cy="1860492"/>
          </a:xfrm>
        </p:grpSpPr>
        <p:sp>
          <p:nvSpPr>
            <p:cNvPr id="1048621" name="Rectangle: Rounded Corners 1"/>
            <p:cNvSpPr/>
            <p:nvPr/>
          </p:nvSpPr>
          <p:spPr>
            <a:xfrm>
              <a:off x="2014432" y="3407145"/>
              <a:ext cx="2243617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স্বা</a:t>
              </a:r>
              <a:r>
                <a:rPr lang="en-US" sz="19900" b="1" i="0" u="none" strike="noStrike" kern="1200" cap="none" spc="0" baseline="0" dirty="0">
                  <a:solidFill>
                    <a:srgbClr val="FF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 </a:t>
              </a:r>
              <a:endParaRPr lang="en-US" sz="199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2" name="Rectangle: Rounded Corners 2"/>
            <p:cNvSpPr/>
            <p:nvPr/>
          </p:nvSpPr>
          <p:spPr>
            <a:xfrm>
              <a:off x="4335490" y="3375251"/>
              <a:ext cx="2125111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গ</a:t>
              </a:r>
              <a:endParaRPr lang="en-US" sz="19900" b="0" i="0" u="none" strike="noStrike" kern="1200" cap="none" spc="0" baseline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3" name="Rectangle: Rounded Corners 3"/>
            <p:cNvSpPr/>
            <p:nvPr/>
          </p:nvSpPr>
          <p:spPr>
            <a:xfrm>
              <a:off x="6460601" y="3375251"/>
              <a:ext cx="2125111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 dirty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ত</a:t>
              </a:r>
              <a:endParaRPr lang="en-US" sz="199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4" name="Rectangle: Rounded Corners 4"/>
            <p:cNvSpPr/>
            <p:nvPr/>
          </p:nvSpPr>
          <p:spPr>
            <a:xfrm>
              <a:off x="8585722" y="3375251"/>
              <a:ext cx="1910035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ম</a:t>
              </a:r>
              <a:endParaRPr lang="en-US" sz="19900" b="0" i="0" u="none" strike="noStrike" kern="1200" cap="none" spc="0" baseline="0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2097153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492" y="5355403"/>
            <a:ext cx="1737295" cy="13153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54" name="Picture 15"/>
          <p:cNvPicPr>
            <a:picLocks noChangeAspect="1"/>
          </p:cNvPicPr>
          <p:nvPr/>
        </p:nvPicPr>
        <p:blipFill>
          <a:blip r:embed="rId4"/>
          <a:srcRect t="31984" b="27567"/>
          <a:stretch>
            <a:fillRect/>
          </a:stretch>
        </p:blipFill>
        <p:spPr>
          <a:xfrm>
            <a:off x="7091665" y="5348179"/>
            <a:ext cx="3913037" cy="1286542"/>
          </a:xfrm>
          <a:prstGeom prst="rect">
            <a:avLst/>
          </a:prstGeom>
          <a:solidFill>
            <a:srgbClr val="FFFFFF"/>
          </a:solidFill>
          <a:ln w="28575" cap="sq">
            <a:solidFill>
              <a:srgbClr val="FFFFFF"/>
            </a:solidFill>
            <a:prstDash val="solid"/>
            <a:miter/>
          </a:ln>
        </p:spPr>
      </p:pic>
      <p:pic>
        <p:nvPicPr>
          <p:cNvPr id="2097155" name="Picture 16"/>
          <p:cNvPicPr>
            <a:picLocks noChangeAspect="1"/>
          </p:cNvPicPr>
          <p:nvPr/>
        </p:nvPicPr>
        <p:blipFill>
          <a:blip r:embed="rId5"/>
          <a:srcRect t="17422" b="11678"/>
          <a:stretch>
            <a:fillRect/>
          </a:stretch>
        </p:blipFill>
        <p:spPr>
          <a:xfrm>
            <a:off x="1596194" y="5361959"/>
            <a:ext cx="3312779" cy="131530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7" name="Group 7"/>
          <p:cNvGrpSpPr/>
          <p:nvPr/>
        </p:nvGrpSpPr>
        <p:grpSpPr>
          <a:xfrm>
            <a:off x="4675455" y="-6637654"/>
            <a:ext cx="7820534" cy="4897568"/>
            <a:chOff x="4258049" y="-3398383"/>
            <a:chExt cx="7820534" cy="4897568"/>
          </a:xfrm>
        </p:grpSpPr>
        <p:sp>
          <p:nvSpPr>
            <p:cNvPr id="1048626" name="Rectangle: Rounded Corners 1"/>
            <p:cNvSpPr/>
            <p:nvPr/>
          </p:nvSpPr>
          <p:spPr>
            <a:xfrm>
              <a:off x="4258049" y="203197"/>
              <a:ext cx="3171742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72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আজকের</a:t>
              </a:r>
              <a:r>
                <a:rPr lang="en-US" sz="7200" b="1" i="0" u="none" strike="noStrike" kern="1200" cap="none" spc="0" baseline="0" dirty="0">
                  <a:solidFill>
                    <a:srgbClr val="FF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 </a:t>
              </a:r>
              <a:endParaRPr lang="en-US" sz="72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7" name="Rectangle: Rounded Corners 2"/>
            <p:cNvSpPr/>
            <p:nvPr/>
          </p:nvSpPr>
          <p:spPr>
            <a:xfrm>
              <a:off x="4753805" y="203197"/>
              <a:ext cx="3240752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72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অনলাইন</a:t>
              </a:r>
              <a:endParaRPr lang="en-US" sz="72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8" name="Rectangle: Rounded Corners 3"/>
            <p:cNvSpPr/>
            <p:nvPr/>
          </p:nvSpPr>
          <p:spPr>
            <a:xfrm>
              <a:off x="7398923" y="-3398383"/>
              <a:ext cx="2373599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72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ক্লাসে</a:t>
              </a:r>
              <a:r>
                <a:rPr lang="en-US" sz="7200" b="1" i="0" u="none" strike="noStrike" kern="0" cap="none" spc="0" baseline="0" dirty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 </a:t>
              </a:r>
              <a:endParaRPr lang="en-US" sz="72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9" name="Rectangle: Rounded Corners 4"/>
            <p:cNvSpPr/>
            <p:nvPr/>
          </p:nvSpPr>
          <p:spPr>
            <a:xfrm>
              <a:off x="8799957" y="203197"/>
              <a:ext cx="3278626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66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সকলকে</a:t>
              </a:r>
              <a:endParaRPr lang="en-US" sz="66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200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09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9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9479" y="767166"/>
            <a:ext cx="3925463" cy="681925"/>
          </a:xfrm>
          <a:solidFill>
            <a:schemeClr val="accent4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1307" y="2068221"/>
            <a:ext cx="4651047" cy="3711804"/>
          </a:xfrm>
          <a:solidFill>
            <a:schemeClr val="accent2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তৈয়বুরহ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আব্দুল্লাপুর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ইদ্রিস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এন্ড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অষ্ট্রাম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গঞ্জ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জিমেইল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toyobrahman163@gmail.cum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5335" y="1449091"/>
            <a:ext cx="4355024" cy="3688597"/>
          </a:xfrm>
          <a:solidFill>
            <a:srgbClr val="7030A0"/>
          </a:solidFill>
          <a:scene3d>
            <a:camera prst="isometricOffAxis1Right"/>
            <a:lightRig rig="threePt" dir="t"/>
          </a:scene3d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ওযোগাযোগ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৪৭ -৬৯ (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30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717" y="2123854"/>
            <a:ext cx="2098014" cy="214129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58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126" y="2105738"/>
            <a:ext cx="2132474" cy="2074334"/>
          </a:xfrm>
          <a:prstGeom prst="rect">
            <a:avLst/>
          </a:prstGeom>
          <a:solidFill>
            <a:schemeClr val="accent4">
              <a:lumMod val="75000"/>
            </a:schemeClr>
          </a:solidFill>
          <a:ln cap="flat">
            <a:noFill/>
          </a:ln>
          <a:effectLst>
            <a:glow rad="127000">
              <a:schemeClr val="accent3">
                <a:lumMod val="20000"/>
                <a:lumOff val="80000"/>
              </a:schemeClr>
            </a:glow>
          </a:effectLst>
        </p:spPr>
      </p:pic>
      <p:pic>
        <p:nvPicPr>
          <p:cNvPr id="2097159" name="Picture 6"/>
          <p:cNvPicPr>
            <a:picLocks noChangeAspect="1"/>
          </p:cNvPicPr>
          <p:nvPr/>
        </p:nvPicPr>
        <p:blipFill>
          <a:blip r:embed="rId5"/>
          <a:srcRect r="34092"/>
          <a:stretch>
            <a:fillRect/>
          </a:stretch>
        </p:blipFill>
        <p:spPr>
          <a:xfrm>
            <a:off x="660400" y="2103615"/>
            <a:ext cx="2617890" cy="21760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33" name="TextBox 1"/>
          <p:cNvSpPr txBox="1"/>
          <p:nvPr/>
        </p:nvSpPr>
        <p:spPr>
          <a:xfrm>
            <a:off x="660400" y="4279694"/>
            <a:ext cx="2550184" cy="707886"/>
          </a:xfrm>
          <a:prstGeom prst="rect">
            <a:avLst/>
          </a:prstGeom>
          <a:solidFill>
            <a:srgbClr val="D35940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ডাক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বাক্স</a:t>
            </a:r>
            <a:endParaRPr lang="en-US" sz="40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34" name="TextBox 5"/>
          <p:cNvSpPr txBox="1"/>
          <p:nvPr/>
        </p:nvSpPr>
        <p:spPr>
          <a:xfrm>
            <a:off x="3418258" y="4279694"/>
            <a:ext cx="2438683" cy="707886"/>
          </a:xfrm>
          <a:prstGeom prst="rect">
            <a:avLst/>
          </a:prstGeom>
          <a:solidFill>
            <a:srgbClr val="B258D3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ডাক</a:t>
            </a:r>
            <a:r>
              <a:rPr lang="as-IN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প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ি</a:t>
            </a:r>
            <a:r>
              <a:rPr lang="as-IN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য়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</a:p>
        </p:txBody>
      </p:sp>
      <p:sp>
        <p:nvSpPr>
          <p:cNvPr id="1048635" name="TextBox 7"/>
          <p:cNvSpPr txBox="1"/>
          <p:nvPr/>
        </p:nvSpPr>
        <p:spPr>
          <a:xfrm>
            <a:off x="6097126" y="4279695"/>
            <a:ext cx="2578652" cy="830997"/>
          </a:xfrm>
          <a:prstGeom prst="rect">
            <a:avLst/>
          </a:prstGeom>
          <a:solidFill>
            <a:srgbClr val="FAA93A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</a:t>
            </a:r>
            <a:r>
              <a:rPr lang="as-IN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ু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তরের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মাধ্যমে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চিঠি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আদান-প্রদান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36" name="TextBox 7"/>
          <p:cNvSpPr txBox="1"/>
          <p:nvPr/>
        </p:nvSpPr>
        <p:spPr>
          <a:xfrm>
            <a:off x="660400" y="677137"/>
            <a:ext cx="10536335" cy="769441"/>
          </a:xfrm>
          <a:prstGeom prst="rect">
            <a:avLst/>
          </a:prstGeom>
          <a:gradFill>
            <a:gsLst>
              <a:gs pos="0">
                <a:srgbClr val="BB6FDA"/>
              </a:gs>
              <a:gs pos="100000">
                <a:srgbClr val="A23DC8"/>
              </a:gs>
            </a:gsLst>
            <a:lin ang="5400000"/>
          </a:gradFill>
          <a:ln cap="flat">
            <a:noFill/>
          </a:ln>
          <a:effectLst>
            <a:outerShdw dist="19046" dir="5400000" algn="tl">
              <a:srgbClr val="000000">
                <a:alpha val="63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আগে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মানুষ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চিঠি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পত্র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আদান-প্রদান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করতো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কীসের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মাধ্যমে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861" y="2071396"/>
            <a:ext cx="2978156" cy="196876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7718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3" grpId="0" animBg="1"/>
      <p:bldP spid="1048634" grpId="0" animBg="1"/>
      <p:bldP spid="1048635" grpId="0" animBg="1"/>
      <p:bldP spid="10486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/>
          <p:cNvPicPr>
            <a:picLocks noChangeAspect="1"/>
          </p:cNvPicPr>
          <p:nvPr/>
        </p:nvPicPr>
        <p:blipFill>
          <a:blip r:embed="rId2"/>
          <a:srcRect l="25234" r="25235"/>
          <a:stretch>
            <a:fillRect/>
          </a:stretch>
        </p:blipFill>
        <p:spPr>
          <a:xfrm>
            <a:off x="4275113" y="1828800"/>
            <a:ext cx="2706532" cy="21476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40" name="TextBox 2"/>
          <p:cNvSpPr txBox="1"/>
          <p:nvPr/>
        </p:nvSpPr>
        <p:spPr>
          <a:xfrm>
            <a:off x="4192292" y="4187275"/>
            <a:ext cx="2789353" cy="584775"/>
          </a:xfrm>
          <a:prstGeom prst="rect">
            <a:avLst/>
          </a:prstGeom>
          <a:solidFill>
            <a:srgbClr val="C5E0B4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Electronic mail</a:t>
            </a:r>
            <a:endParaRPr lang="en-US" sz="4800" b="0" i="0" u="none" strike="noStrike" kern="1200" cap="none" spc="0" baseline="0" dirty="0">
              <a:solidFill>
                <a:srgbClr val="000000"/>
              </a:solidFill>
              <a:latin typeface="Times New Roman" pitchFamily="18"/>
              <a:cs typeface="Times New Roman" pitchFamily="18"/>
            </a:endParaRPr>
          </a:p>
        </p:txBody>
      </p:sp>
      <p:pic>
        <p:nvPicPr>
          <p:cNvPr id="209716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766" y="1910081"/>
            <a:ext cx="3678786" cy="21247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6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491" y="1828800"/>
            <a:ext cx="2322658" cy="22175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41" name="TextBox 5"/>
          <p:cNvSpPr txBox="1"/>
          <p:nvPr/>
        </p:nvSpPr>
        <p:spPr>
          <a:xfrm>
            <a:off x="752313" y="4187275"/>
            <a:ext cx="2996150" cy="461665"/>
          </a:xfrm>
          <a:prstGeom prst="rect">
            <a:avLst/>
          </a:prstGeom>
          <a:solidFill>
            <a:srgbClr val="FFE699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0" i="0" u="none" strike="noStrike" kern="1200" cap="none" spc="0" baseline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Short Message Service</a:t>
            </a:r>
          </a:p>
        </p:txBody>
      </p:sp>
      <p:sp>
        <p:nvSpPr>
          <p:cNvPr id="1048642" name="TextBox 6"/>
          <p:cNvSpPr txBox="1"/>
          <p:nvPr/>
        </p:nvSpPr>
        <p:spPr>
          <a:xfrm>
            <a:off x="7508295" y="4159350"/>
            <a:ext cx="4236669" cy="461665"/>
          </a:xfrm>
          <a:prstGeom prst="rect">
            <a:avLst/>
          </a:prstGeom>
          <a:solidFill>
            <a:srgbClr val="F8CBAD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Multimedia Messaging Service</a:t>
            </a:r>
          </a:p>
        </p:txBody>
      </p:sp>
      <p:sp>
        <p:nvSpPr>
          <p:cNvPr id="1048643" name="TextBox 7"/>
          <p:cNvSpPr txBox="1"/>
          <p:nvPr/>
        </p:nvSpPr>
        <p:spPr>
          <a:xfrm>
            <a:off x="883923" y="152403"/>
            <a:ext cx="10861042" cy="1564640"/>
          </a:xfrm>
          <a:prstGeom prst="rect">
            <a:avLst/>
          </a:prstGeom>
          <a:gradFill>
            <a:gsLst>
              <a:gs pos="0">
                <a:srgbClr val="BB6FDA"/>
              </a:gs>
              <a:gs pos="100000">
                <a:srgbClr val="A23DC8"/>
              </a:gs>
            </a:gsLst>
            <a:lin ang="5400000"/>
          </a:gradFill>
          <a:ln cap="flat">
            <a:noFill/>
          </a:ln>
          <a:effectLst>
            <a:outerShdw dist="19046" dir="5400000" algn="tl">
              <a:srgbClr val="000000">
                <a:alpha val="63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400" b="1" i="0" u="none" strike="noStrike" kern="1200" cap="none" spc="0" baseline="0">
                <a:solidFill>
                  <a:srgbClr val="A83D27"/>
                </a:solidFill>
                <a:latin typeface="NikoshBAN" pitchFamily="2"/>
                <a:cs typeface="NikoshBAN" pitchFamily="2"/>
              </a:rPr>
              <a:t>বর্তমানে মানুষ একে অপরের সাথে যোগাযোগ করতে কোন কোন পদ্ধতি ব্যবহৃত হছে ?</a:t>
            </a:r>
          </a:p>
        </p:txBody>
      </p:sp>
    </p:spTree>
    <p:extLst>
      <p:ext uri="{BB962C8B-B14F-4D97-AF65-F5344CB8AC3E}">
        <p14:creationId xmlns:p14="http://schemas.microsoft.com/office/powerpoint/2010/main" val="730015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0" grpId="0" animBg="1"/>
      <p:bldP spid="1048641" grpId="0" animBg="1"/>
      <p:bldP spid="1048642" grpId="0" animBg="1"/>
      <p:bldP spid="10486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6"/>
          <p:cNvSpPr/>
          <p:nvPr/>
        </p:nvSpPr>
        <p:spPr>
          <a:xfrm>
            <a:off x="1901430" y="643207"/>
            <a:ext cx="7939085" cy="295465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বর্তমান </a:t>
            </a:r>
            <a:r>
              <a:rPr lang="en-US" sz="6000" b="0" i="0" u="none" strike="noStrike" kern="1200" cap="none" spc="150" baseline="0" dirty="0" err="1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সময়ে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0" i="0" u="none" strike="noStrike" kern="1200" cap="none" spc="150" baseline="0" dirty="0" err="1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যেকোন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0" i="0" u="none" strike="noStrike" kern="1200" cap="none" spc="150" baseline="0" dirty="0" err="1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বার্তা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ক</a:t>
            </a:r>
            <a:r>
              <a:rPr lang="en-US" sz="6000" b="0" i="0" u="none" strike="noStrike" kern="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ী</a:t>
            </a:r>
            <a:r>
              <a:rPr lang="bn-BD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সের মাধ্যমে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0" i="0" u="none" strike="noStrike" kern="1200" cap="none" spc="150" baseline="0" dirty="0" err="1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দ্রুত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, </a:t>
            </a:r>
            <a:r>
              <a:rPr lang="en-US" sz="6000" b="0" i="0" u="none" strike="noStrike" kern="1200" cap="none" spc="150" baseline="0" dirty="0" err="1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সাশ্রয়ী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ও </a:t>
            </a:r>
            <a:r>
              <a:rPr lang="en-US" sz="6000" b="0" i="0" u="none" strike="noStrike" kern="1200" cap="none" spc="150" baseline="0" dirty="0" err="1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নিরাপদে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0" i="0" u="none" strike="noStrike" kern="1200" cap="none" spc="150" baseline="0" dirty="0" err="1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আদান-প্রদান</a:t>
            </a:r>
            <a:r>
              <a:rPr lang="en-US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6000" b="0" i="0" u="none" strike="noStrike" kern="1200" cap="none" spc="150" baseline="0" dirty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6000" b="0" i="0" u="none" strike="noStrike" kern="1200" cap="none" spc="150" baseline="0" dirty="0" smtClean="0"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হচ্ছে </a:t>
            </a:r>
            <a:r>
              <a:rPr lang="bn-BD" sz="6000" b="0" i="0" u="none" strike="noStrike" kern="1200" cap="none" spc="150" baseline="0" dirty="0">
                <a:solidFill>
                  <a:srgbClr val="ED7D31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?</a:t>
            </a:r>
            <a:r>
              <a:rPr lang="bn-BD" sz="6600" b="0" i="0" u="none" strike="noStrike" kern="1200" cap="none" spc="150" baseline="0" dirty="0">
                <a:solidFill>
                  <a:srgbClr val="ED7D31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endParaRPr lang="en-US" sz="6600" b="0" i="0" u="none" strike="noStrike" kern="1200" cap="none" spc="0" baseline="0" dirty="0">
              <a:solidFill>
                <a:srgbClr val="ED7D31"/>
              </a:solidFill>
              <a:effectLst>
                <a:outerShdw>
                  <a:srgbClr val="000000"/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8683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3" descr="http://www.holidayrentalsinfrance.com/wp-content/uploads/email-logo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3979" y="1823645"/>
            <a:ext cx="4026094" cy="3392597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62" name="Group 8"/>
          <p:cNvGrpSpPr/>
          <p:nvPr/>
        </p:nvGrpSpPr>
        <p:grpSpPr>
          <a:xfrm>
            <a:off x="5664397" y="2637924"/>
            <a:ext cx="5230912" cy="2453270"/>
            <a:chOff x="4375542" y="4807653"/>
            <a:chExt cx="5304753" cy="2578315"/>
          </a:xfrm>
          <a:scene3d>
            <a:camera prst="perspectiveAbove"/>
            <a:lightRig rig="threePt" dir="t"/>
          </a:scene3d>
        </p:grpSpPr>
        <p:sp>
          <p:nvSpPr>
            <p:cNvPr id="1048652" name="TextBox 14"/>
            <p:cNvSpPr txBox="1"/>
            <p:nvPr/>
          </p:nvSpPr>
          <p:spPr>
            <a:xfrm>
              <a:off x="4405899" y="5085890"/>
              <a:ext cx="5274396" cy="20218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1500" b="1" i="0" u="none" strike="noStrike" kern="1200" cap="none" spc="0" baseline="0">
                  <a:solidFill>
                    <a:srgbClr val="000000"/>
                  </a:solidFill>
                  <a:effectLst>
                    <a:outerShdw dist="38096" dir="2700000">
                      <a:srgbClr val="5B9BD5"/>
                    </a:outerShdw>
                  </a:effectLst>
                  <a:latin typeface="NikoshBAN" pitchFamily="2"/>
                  <a:cs typeface="NikoshBAN" pitchFamily="2"/>
                </a:rPr>
                <a:t>ইমেইল</a:t>
              </a:r>
            </a:p>
          </p:txBody>
        </p:sp>
        <p:pic>
          <p:nvPicPr>
            <p:cNvPr id="2097167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4">
              <a:off x="5738761" y="3444434"/>
              <a:ext cx="2578315" cy="5304753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07011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Rectangle 1"/>
          <p:cNvSpPr/>
          <p:nvPr/>
        </p:nvSpPr>
        <p:spPr>
          <a:xfrm>
            <a:off x="496509" y="1864750"/>
            <a:ext cx="11520231" cy="4031873"/>
          </a:xfrm>
          <a:prstGeom prst="rect">
            <a:avLst/>
          </a:prstGeom>
          <a:solidFill>
            <a:srgbClr val="0F9ED5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ও ইমেইল একাউন্ট কী, তা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ল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ে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পারবে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একাউন্ট তৈরির জন্য কী কী তথ্য লাগে, তা বলতে পারবে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একাউন্ট কেন প্রয়োজন, তা 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্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য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্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য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ে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পারবে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ধাপে ধাপে একটি নতুন ইমেইল একাউন্ট তৈরি করতে পারবে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(যেমন: 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Gmail-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এ)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ব্যবহারে নিরাপত্তা ও 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ো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প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ী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য়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 বজায় রাখার প্রয়োজনীয়তা ব্যাখ্যা করতে পারবে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0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।</a:t>
            </a:r>
            <a:endParaRPr lang="as-IN" sz="40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54" name="Rectangle 3"/>
          <p:cNvSpPr/>
          <p:nvPr/>
        </p:nvSpPr>
        <p:spPr>
          <a:xfrm>
            <a:off x="998376" y="1119673"/>
            <a:ext cx="10114383" cy="76944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</a:t>
            </a:r>
            <a:r>
              <a:rPr lang="as-IN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 পাঠ শেষে শিক্ষার্থীরা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…</a:t>
            </a:r>
            <a:endParaRPr lang="as-IN" sz="44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55" name="Rectangle 8"/>
          <p:cNvSpPr/>
          <p:nvPr/>
        </p:nvSpPr>
        <p:spPr>
          <a:xfrm>
            <a:off x="2631855" y="243104"/>
            <a:ext cx="3535680" cy="1015663"/>
          </a:xfrm>
          <a:prstGeom prst="rect">
            <a:avLst/>
          </a:prstGeom>
          <a:gradFill>
            <a:gsLst>
              <a:gs pos="0">
                <a:srgbClr val="F5B8A4"/>
              </a:gs>
              <a:gs pos="100000">
                <a:srgbClr val="F2AB96"/>
              </a:gs>
            </a:gsLst>
            <a:lin ang="5400000"/>
          </a:gradFill>
          <a:ln w="12701" cap="flat">
            <a:solidFill>
              <a:srgbClr val="E97132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60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en-US" sz="54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শিখনফল</a:t>
            </a:r>
            <a:endParaRPr lang="as-IN" sz="54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78764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3" grpId="0" animBg="1"/>
      <p:bldP spid="1048654" grpId="0"/>
      <p:bldP spid="10486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Rectangle 1"/>
          <p:cNvSpPr/>
          <p:nvPr/>
        </p:nvSpPr>
        <p:spPr>
          <a:xfrm>
            <a:off x="2569605" y="731520"/>
            <a:ext cx="6460096" cy="1200329"/>
          </a:xfrm>
          <a:prstGeom prst="rect">
            <a:avLst/>
          </a:prstGeom>
          <a:solidFill>
            <a:srgbClr val="4EA72E"/>
          </a:solidFill>
          <a:ln w="19046" cap="flat">
            <a:solidFill>
              <a:srgbClr val="1C440D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7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ই-</a:t>
            </a:r>
            <a:r>
              <a:rPr lang="bn-BD" sz="5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মেইল</a:t>
            </a:r>
            <a:r>
              <a:rPr lang="en-US" sz="5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(E-mail) </a:t>
            </a:r>
            <a:r>
              <a:rPr lang="bn-BD" sz="5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কী ?</a:t>
            </a:r>
            <a:endParaRPr lang="en-US" sz="5400" b="0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7" name="Rectangle 2"/>
          <p:cNvSpPr/>
          <p:nvPr/>
        </p:nvSpPr>
        <p:spPr>
          <a:xfrm>
            <a:off x="314955" y="2011716"/>
            <a:ext cx="11643356" cy="4574540"/>
          </a:xfrm>
          <a:prstGeom prst="rect">
            <a:avLst/>
          </a:prstGeom>
          <a:gradFill>
            <a:gsLst>
              <a:gs pos="0">
                <a:srgbClr val="ED8256"/>
              </a:gs>
              <a:gs pos="100000">
                <a:srgbClr val="F26E29"/>
              </a:gs>
            </a:gsLst>
            <a:lin ang="5400000"/>
          </a:gradFill>
          <a:ln w="12701" cap="flat">
            <a:solidFill>
              <a:srgbClr val="E97132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800" b="1" i="0" u="none" strike="noStrike" kern="1200" cap="none" spc="0" baseline="0" dirty="0">
                <a:solidFill>
                  <a:srgbClr val="002060"/>
                </a:solidFill>
                <a:latin typeface="NikoshBAN" pitchFamily="2"/>
                <a:ea typeface="PMingLiU-ExtB" pitchFamily="18"/>
                <a:cs typeface="NikoshBAN" pitchFamily="2"/>
              </a:rPr>
              <a:t>Electronic Mail</a:t>
            </a:r>
            <a:endParaRPr lang="bn-IN" sz="4800" b="1" i="0" u="none" strike="noStrike" kern="1200" cap="none" spc="0" baseline="0" dirty="0">
              <a:solidFill>
                <a:srgbClr val="002060"/>
              </a:solidFill>
              <a:latin typeface="NikoshBAN" pitchFamily="2"/>
              <a:ea typeface="PMingLiU-ExtB" pitchFamily="18"/>
              <a:cs typeface="NikoshBAN" pitchFamily="2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এর সংক্ষিপ্ত নাম</a:t>
            </a:r>
            <a:r>
              <a:rPr lang="bn-IN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E-mail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(ই-মেইল)।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ই-মেইল হলো দ্রুততম, বিশ্বস্ত</a:t>
            </a:r>
            <a:r>
              <a:rPr lang="bn-IN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ও সাশ্রয়ী ইলেকট্রনিক যোগাযোগ ব্যবস্থা যার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মাধ্যমে এক কম্পিউটার থেকে অন্য কম্পিউটারে খুব সহজেই ডাটা বা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তথ্য আদান-প্রদান করা যায়। </a:t>
            </a:r>
            <a:endParaRPr lang="en-US" sz="44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15460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04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6" grpId="0" animBg="1"/>
      <p:bldP spid="10486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" descr="http://techbeat.com/wp-content/uploads/2012/11/gmail-Text-logo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2937" y="1603729"/>
            <a:ext cx="3253709" cy="1600200"/>
          </a:xfrm>
          <a:prstGeom prst="rect">
            <a:avLst/>
          </a:prstGeom>
          <a:noFill/>
          <a:ln cap="flat">
            <a:noFill/>
          </a:ln>
          <a:effectLst>
            <a:outerShdw dist="38096" dir="2700000" algn="tl">
              <a:srgbClr val="000000">
                <a:alpha val="43000"/>
              </a:srgbClr>
            </a:outerShdw>
          </a:effectLst>
        </p:spPr>
      </p:pic>
      <p:pic>
        <p:nvPicPr>
          <p:cNvPr id="2097169" name="Picture 4" descr="http://blog.check-and-secure.com/wp-content/uploads/2014/01/yahoo-mail-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60927" y="1406968"/>
            <a:ext cx="2916469" cy="1607990"/>
          </a:xfrm>
          <a:prstGeom prst="rect">
            <a:avLst/>
          </a:prstGeom>
          <a:noFill/>
          <a:ln cap="flat">
            <a:noFill/>
          </a:ln>
          <a:effectLst>
            <a:outerShdw dist="38096" dir="2700000" algn="tl">
              <a:srgbClr val="000000">
                <a:alpha val="43000"/>
              </a:srgbClr>
            </a:outerShdw>
          </a:effectLst>
        </p:spPr>
      </p:pic>
      <p:pic>
        <p:nvPicPr>
          <p:cNvPr id="2097170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150" y="3556714"/>
            <a:ext cx="1889177" cy="17594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68" name="Rectangle 5"/>
          <p:cNvSpPr/>
          <p:nvPr/>
        </p:nvSpPr>
        <p:spPr>
          <a:xfrm>
            <a:off x="3109791" y="227672"/>
            <a:ext cx="6062980" cy="637539"/>
          </a:xfrm>
          <a:prstGeom prst="rect">
            <a:avLst/>
          </a:prstGeom>
          <a:solidFill>
            <a:srgbClr val="FFE699"/>
          </a:solidFill>
          <a:ln cap="flat"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বিশ্বব্যপী জনপ্রিয় সা</a:t>
            </a:r>
            <a:r>
              <a:rPr lang="en-US" sz="3200" b="1" i="0" u="none" strike="noStrike" kern="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ইট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গুলো</a:t>
            </a:r>
            <a:r>
              <a:rPr lang="en-US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হ</a:t>
            </a:r>
            <a:r>
              <a:rPr lang="en-US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চ্ছে...</a:t>
            </a:r>
            <a:endParaRPr lang="en-US" sz="32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69" name="Rectangle 8"/>
          <p:cNvSpPr/>
          <p:nvPr/>
        </p:nvSpPr>
        <p:spPr>
          <a:xfrm>
            <a:off x="1069966" y="3372051"/>
            <a:ext cx="3822323" cy="4978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2400" b="1" i="0" u="none" strike="noStrike" kern="1200" cap="none" spc="0" baseline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NikoshBAN" pitchFamily="2"/>
              </a:rPr>
              <a:t>জি-মেইল</a:t>
            </a:r>
            <a:r>
              <a:rPr lang="en-US" sz="2400" b="1" i="0" u="none" strike="noStrike" kern="1200" cap="none" spc="0" baseline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Times New Roman" pitchFamily="18"/>
              </a:rPr>
              <a:t> 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(</a:t>
            </a:r>
            <a:r>
              <a:rPr lang="en-US" sz="2400" b="0" i="0" u="none" strike="noStrike" kern="1200" cap="none" spc="0" baseline="0">
                <a:solidFill>
                  <a:srgbClr val="002060"/>
                </a:solidFill>
                <a:latin typeface="Times New Roman" pitchFamily="18"/>
                <a:cs typeface="Times New Roman" pitchFamily="18"/>
                <a:hlinkClick r:id="rId5"/>
              </a:rPr>
              <a:t>www.gmail.com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</a:t>
            </a:r>
          </a:p>
        </p:txBody>
      </p:sp>
      <p:sp>
        <p:nvSpPr>
          <p:cNvPr id="1048670" name="Rectangle 9"/>
          <p:cNvSpPr/>
          <p:nvPr/>
        </p:nvSpPr>
        <p:spPr>
          <a:xfrm>
            <a:off x="5527776" y="2967337"/>
            <a:ext cx="5765027" cy="4978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2400" b="1" i="0" u="none" strike="noStrike" kern="1200" cap="none" spc="0" baseline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NikoshBAN" pitchFamily="2"/>
              </a:rPr>
              <a:t>ইয়াহু-মেইল</a:t>
            </a:r>
            <a:r>
              <a:rPr lang="en-US" sz="2400" b="1" i="0" u="none" strike="noStrike" kern="1200" cap="none" spc="0" baseline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Times New Roman" pitchFamily="18"/>
              </a:rPr>
              <a:t> 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Yahoo Mail (</a:t>
            </a:r>
            <a:r>
              <a:rPr lang="en-US" sz="2400" b="0" i="0" u="none" strike="noStrike" kern="1200" cap="none" spc="0" baseline="0">
                <a:solidFill>
                  <a:srgbClr val="002060"/>
                </a:solidFill>
                <a:latin typeface="Times New Roman" pitchFamily="18"/>
                <a:cs typeface="Times New Roman" pitchFamily="18"/>
                <a:hlinkClick r:id="rId6"/>
              </a:rPr>
              <a:t>www.yahoo.com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</a:t>
            </a:r>
          </a:p>
        </p:txBody>
      </p:sp>
      <p:sp>
        <p:nvSpPr>
          <p:cNvPr id="1048671" name="Rectangle 15"/>
          <p:cNvSpPr/>
          <p:nvPr/>
        </p:nvSpPr>
        <p:spPr>
          <a:xfrm>
            <a:off x="3869868" y="5484278"/>
            <a:ext cx="5409823" cy="4978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আউটলুক</a:t>
            </a:r>
            <a:r>
              <a:rPr lang="en-US" sz="2400" b="1" i="0" u="none" strike="noStrike" kern="1200" cap="none" spc="0" baseline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Times New Roman" pitchFamily="18"/>
              </a:rPr>
              <a:t> 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Outlook (</a:t>
            </a:r>
            <a:r>
              <a:rPr lang="en-US" sz="2400" b="0" i="0" u="none" strike="noStrike" kern="1200" cap="none" spc="0" baseline="0">
                <a:solidFill>
                  <a:srgbClr val="002060"/>
                </a:solidFill>
                <a:latin typeface="Times New Roman" pitchFamily="18"/>
                <a:cs typeface="Times New Roman" pitchFamily="18"/>
                <a:hlinkClick r:id="rId7"/>
              </a:rPr>
              <a:t>www.outlook.com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713517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8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97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8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486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8" grpId="0" animBg="1"/>
      <p:bldP spid="1048669" grpId="0"/>
      <p:bldP spid="1048670" grpId="0"/>
      <p:bldP spid="10486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Rectangle 3"/>
          <p:cNvSpPr/>
          <p:nvPr/>
        </p:nvSpPr>
        <p:spPr>
          <a:xfrm>
            <a:off x="1188720" y="335283"/>
            <a:ext cx="9885678" cy="1183640"/>
          </a:xfrm>
          <a:prstGeom prst="rect">
            <a:avLst/>
          </a:prstGeom>
          <a:gradFill>
            <a:gsLst>
              <a:gs pos="0">
                <a:srgbClr val="FFEADA"/>
              </a:gs>
              <a:gs pos="100000">
                <a:srgbClr val="FFC790"/>
              </a:gs>
            </a:gsLst>
            <a:lin ang="5040000"/>
          </a:gradFill>
          <a:ln w="9528" cap="flat">
            <a:solidFill>
              <a:srgbClr val="FAA93A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এখন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আমরা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Secure ,Smart 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জি-মেইল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(G-mail)-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</a:t>
            </a:r>
            <a:r>
              <a:rPr lang="en-US" sz="3200" b="1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E-mail     ( 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ই-মেইল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)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একাউন্ট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খোলার 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ধাপগুলো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দেখবো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…</a:t>
            </a:r>
            <a:endParaRPr lang="en-US" sz="3200" b="1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97171" name="Picture 2" descr="http://tutorialbd.com/bn/wp-content/uploads/2012/05/hpFOLIO13-300x21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0566" y="1925186"/>
            <a:ext cx="3505196" cy="24842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73" name="Rectangle 6"/>
          <p:cNvSpPr/>
          <p:nvPr/>
        </p:nvSpPr>
        <p:spPr>
          <a:xfrm>
            <a:off x="1036316" y="4777740"/>
            <a:ext cx="10048241" cy="1920240"/>
          </a:xfrm>
          <a:prstGeom prst="rect">
            <a:avLst/>
          </a:prstGeom>
          <a:gradFill>
            <a:gsLst>
              <a:gs pos="0">
                <a:srgbClr val="FFEADA"/>
              </a:gs>
              <a:gs pos="100000">
                <a:srgbClr val="FFC790"/>
              </a:gs>
            </a:gsLst>
            <a:lin ang="5040000"/>
          </a:gradFill>
          <a:ln w="9528" cap="flat">
            <a:solidFill>
              <a:srgbClr val="FAA93A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ই-মেইল খুলতে হলে অবশ্যই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সচল</a:t>
            </a: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কম্পিউটার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/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ল্যাপটপ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এনড্রয়েড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মোবাইল</a:t>
            </a: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ও ইন্টারনেট সংযোগ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লাগবে</a:t>
            </a: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। 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effectLst>
                <a:outerShdw dist="19048" dir="2700000">
                  <a:srgbClr val="000000"/>
                </a:outerShdw>
              </a:effectLst>
              <a:latin typeface="Calibri"/>
            </a:endParaRPr>
          </a:p>
        </p:txBody>
      </p:sp>
      <p:pic>
        <p:nvPicPr>
          <p:cNvPr id="209717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951" y="1899922"/>
            <a:ext cx="2554970" cy="24815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73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053" y="1899922"/>
            <a:ext cx="4338828" cy="248919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86779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4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04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2" grpId="0" animBg="1"/>
      <p:bldP spid="10486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Rectangle 3"/>
          <p:cNvSpPr/>
          <p:nvPr/>
        </p:nvSpPr>
        <p:spPr>
          <a:xfrm>
            <a:off x="3350251" y="490630"/>
            <a:ext cx="6113780" cy="701039"/>
          </a:xfrm>
          <a:prstGeom prst="rect">
            <a:avLst/>
          </a:prstGeom>
          <a:solidFill>
            <a:srgbClr val="FBE5D6"/>
          </a:solidFill>
          <a:ln cap="flat">
            <a:noFill/>
            <a:prstDash val="solid"/>
          </a:ln>
          <a:effectLst>
            <a:outerShdw dist="12701" dir="5400000" algn="tl">
              <a:srgbClr val="000000"/>
            </a:outerShdw>
          </a:effectLst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ব্যবহা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ে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ি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ছ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ু 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স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্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as-IN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</a:t>
            </a:r>
            <a:r>
              <a:rPr lang="en-US" sz="36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…</a:t>
            </a:r>
            <a:endParaRPr lang="en-US" sz="36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grpSp>
        <p:nvGrpSpPr>
          <p:cNvPr id="76" name="Group 12"/>
          <p:cNvGrpSpPr/>
          <p:nvPr/>
        </p:nvGrpSpPr>
        <p:grpSpPr>
          <a:xfrm>
            <a:off x="1761006" y="1136955"/>
            <a:ext cx="10266183" cy="751840"/>
            <a:chOff x="1761006" y="1136955"/>
            <a:chExt cx="10266183" cy="751840"/>
          </a:xfrm>
        </p:grpSpPr>
        <p:sp>
          <p:nvSpPr>
            <p:cNvPr id="1048709" name="Rectangle 4"/>
            <p:cNvSpPr/>
            <p:nvPr/>
          </p:nvSpPr>
          <p:spPr>
            <a:xfrm>
              <a:off x="2763810" y="1136955"/>
              <a:ext cx="9263379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বিশ্বস্ত প্রেরকের ইমেইল 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খ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ো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অজানা ও সন্দেহজনক প্রেরকের ইমেইল না খোলাই ভালো।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এতে ভাইরাস বা ফিশিং আক্রমণের ঝুঁকি থাকে।</a:t>
              </a:r>
            </a:p>
          </p:txBody>
        </p:sp>
        <p:pic>
          <p:nvPicPr>
            <p:cNvPr id="209718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761006" y="1222497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77" name="Group 28"/>
          <p:cNvGrpSpPr/>
          <p:nvPr/>
        </p:nvGrpSpPr>
        <p:grpSpPr>
          <a:xfrm>
            <a:off x="1697556" y="1778681"/>
            <a:ext cx="9032151" cy="751840"/>
            <a:chOff x="1697556" y="1778681"/>
            <a:chExt cx="9032151" cy="751840"/>
          </a:xfrm>
        </p:grpSpPr>
        <p:sp>
          <p:nvSpPr>
            <p:cNvPr id="1048710" name="Rectangle 29"/>
            <p:cNvSpPr/>
            <p:nvPr/>
          </p:nvSpPr>
          <p:spPr>
            <a:xfrm>
              <a:off x="2763810" y="1778681"/>
              <a:ext cx="7965897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ব্যক্তিগত তথ্য শেয়ার করবে না: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পাসওয়ার্ড, ব্যাংক অ্যাকাউন্ট,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OTP 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ইত্যাদি সংবেদনশীল তথ্য কখনও ইমেইলের মাধ্যমে শেয়ার কর</a:t>
              </a: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 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য</a:t>
              </a: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</a:t>
              </a: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ে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না।</a:t>
              </a:r>
            </a:p>
          </p:txBody>
        </p:sp>
        <p:pic>
          <p:nvPicPr>
            <p:cNvPr id="2097190" name="Pictur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1902235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78" name="Group 31"/>
          <p:cNvGrpSpPr/>
          <p:nvPr/>
        </p:nvGrpSpPr>
        <p:grpSpPr>
          <a:xfrm>
            <a:off x="1697556" y="2420407"/>
            <a:ext cx="9796234" cy="751840"/>
            <a:chOff x="1697556" y="2420407"/>
            <a:chExt cx="9796234" cy="751840"/>
          </a:xfrm>
        </p:grpSpPr>
        <p:sp>
          <p:nvSpPr>
            <p:cNvPr id="1048711" name="Rectangle 32"/>
            <p:cNvSpPr/>
            <p:nvPr/>
          </p:nvSpPr>
          <p:spPr>
            <a:xfrm>
              <a:off x="2763810" y="2420407"/>
              <a:ext cx="8729980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পাসওয়ার্ড শক্ত ও নিরাপদ রাখ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ইমেইলের পাসওয়ার্ড হতে হবে বড়, জটিল এবং অন্য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কারও কাছে অজানা। নিয়মিত পাসওয়ার্ড পরিবর্তন করাও ভালো।</a:t>
              </a:r>
            </a:p>
          </p:txBody>
        </p:sp>
        <p:pic>
          <p:nvPicPr>
            <p:cNvPr id="2097191" name="Picture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2515386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79" name="Group 34"/>
          <p:cNvGrpSpPr/>
          <p:nvPr/>
        </p:nvGrpSpPr>
        <p:grpSpPr>
          <a:xfrm>
            <a:off x="1697556" y="3062133"/>
            <a:ext cx="7749494" cy="707886"/>
            <a:chOff x="1697556" y="3062133"/>
            <a:chExt cx="7749494" cy="707886"/>
          </a:xfrm>
        </p:grpSpPr>
        <p:sp>
          <p:nvSpPr>
            <p:cNvPr id="1048712" name="Rectangle 35"/>
            <p:cNvSpPr/>
            <p:nvPr/>
          </p:nvSpPr>
          <p:spPr>
            <a:xfrm>
              <a:off x="2763810" y="3062133"/>
              <a:ext cx="6683240" cy="70788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 dirty="0">
                  <a:solidFill>
                    <a:schemeClr val="accent4"/>
                  </a:solidFill>
                  <a:latin typeface="NikoshBAN" pitchFamily="2"/>
                  <a:cs typeface="NikoshBAN" pitchFamily="2"/>
                </a:rPr>
                <a:t>স্প্যাম মেইল এড়িয়ে চল</a:t>
              </a:r>
              <a:r>
                <a:rPr lang="en-US" sz="2000" b="1" i="0" u="none" strike="noStrike" kern="1200" cap="none" spc="0" baseline="0" dirty="0">
                  <a:solidFill>
                    <a:schemeClr val="accent4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 dirty="0">
                  <a:solidFill>
                    <a:schemeClr val="accent4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অপ্রয়োজনীয় বা সন্দেহজনক মেইলকে ‘স্প্যাম’ বা ‘জাঙ্ক’</a:t>
              </a:r>
              <a:endParaRPr lang="en-US" sz="2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হিসেবে চিহ্নিত করে সরিয়ে ফে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ত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ে 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হ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ে।</a:t>
              </a:r>
            </a:p>
          </p:txBody>
        </p:sp>
        <p:pic>
          <p:nvPicPr>
            <p:cNvPr id="2097192" name="Picture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3147584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80" name="Group 37"/>
          <p:cNvGrpSpPr/>
          <p:nvPr/>
        </p:nvGrpSpPr>
        <p:grpSpPr>
          <a:xfrm>
            <a:off x="1697556" y="3703859"/>
            <a:ext cx="10494734" cy="751840"/>
            <a:chOff x="1697556" y="3703859"/>
            <a:chExt cx="10494734" cy="751840"/>
          </a:xfrm>
        </p:grpSpPr>
        <p:sp>
          <p:nvSpPr>
            <p:cNvPr id="1048713" name="Rectangle 38"/>
            <p:cNvSpPr/>
            <p:nvPr/>
          </p:nvSpPr>
          <p:spPr>
            <a:xfrm>
              <a:off x="2763810" y="3703859"/>
              <a:ext cx="9428480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ফাইল সংযুক্তি ডাউনলোডের আগে যাচাই কর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অজানা উৎস থেকে আসা ফাইল ডাউনলোড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না করাই ভালো, এতে ভাইরাস থাকতে পারে।</a:t>
              </a:r>
            </a:p>
          </p:txBody>
        </p:sp>
        <p:pic>
          <p:nvPicPr>
            <p:cNvPr id="2097193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3817884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81" name="Group 40"/>
          <p:cNvGrpSpPr/>
          <p:nvPr/>
        </p:nvGrpSpPr>
        <p:grpSpPr>
          <a:xfrm>
            <a:off x="1697556" y="4345585"/>
            <a:ext cx="9567634" cy="751840"/>
            <a:chOff x="1697556" y="4345585"/>
            <a:chExt cx="9567634" cy="751840"/>
          </a:xfrm>
        </p:grpSpPr>
        <p:sp>
          <p:nvSpPr>
            <p:cNvPr id="1048714" name="Rectangle 41"/>
            <p:cNvSpPr/>
            <p:nvPr/>
          </p:nvSpPr>
          <p:spPr>
            <a:xfrm>
              <a:off x="2763810" y="4345585"/>
              <a:ext cx="8501380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সার্বজনীন নেটওয়ার্কে লগইন করলে সতর্ক থাক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পাবলিক ওয়াই-ফাই ব্যবহার করে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ইমেইল অ্যাকাউন্টে লগইন করলে হ্যাকিংয়ের ঝুঁকি থাকে, তাই এড়িয়ে চলা উচিত।</a:t>
              </a:r>
            </a:p>
          </p:txBody>
        </p:sp>
        <p:pic>
          <p:nvPicPr>
            <p:cNvPr id="2097194" name="Picture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4424059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82" name="Group 43"/>
          <p:cNvGrpSpPr/>
          <p:nvPr/>
        </p:nvGrpSpPr>
        <p:grpSpPr>
          <a:xfrm>
            <a:off x="1697556" y="4987311"/>
            <a:ext cx="11167834" cy="1412240"/>
            <a:chOff x="1697556" y="4987311"/>
            <a:chExt cx="11167834" cy="1412240"/>
          </a:xfrm>
        </p:grpSpPr>
        <p:sp>
          <p:nvSpPr>
            <p:cNvPr id="1048715" name="Rectangle 44"/>
            <p:cNvSpPr/>
            <p:nvPr/>
          </p:nvSpPr>
          <p:spPr>
            <a:xfrm>
              <a:off x="2763810" y="4987311"/>
              <a:ext cx="10101580" cy="14122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লগআউট করতে ভুলবে না: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অন্য কারও ডিভাইস বা পাবলিক কম্পিউটার ব্যবহার করে ইমেইল চেক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করলে কাজ শেষে অবশ্যই লগআউট করুন</a:t>
              </a: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এবং 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ফিশিং (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Phishing) 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মেইল থেকে সতর্ক থাকুন:</a:t>
              </a:r>
              <a:endParaRPr lang="en-US" sz="20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লোভনীয় অফার বা ছলনামূলক বার্তা দিয়ে ব্যক্তিগত তথ্য চাওয়ার মেইলগুলো সাধারণত ফিশিং হয়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এগুলোর থেকে দূরে থাকুন।</a:t>
              </a:r>
            </a:p>
          </p:txBody>
        </p:sp>
        <p:pic>
          <p:nvPicPr>
            <p:cNvPr id="2097195" name="Picture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5062986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21494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extBox 5"/>
          <p:cNvSpPr txBox="1"/>
          <p:nvPr/>
        </p:nvSpPr>
        <p:spPr>
          <a:xfrm>
            <a:off x="3988232" y="668291"/>
            <a:ext cx="3528446" cy="923330"/>
          </a:xfrm>
          <a:prstGeom prst="rect">
            <a:avLst/>
          </a:prstGeom>
          <a:solidFill>
            <a:srgbClr val="B258D3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5400" b="0" i="0" u="none" strike="noStrike" kern="1200" cap="none" spc="0" baseline="0">
                <a:solidFill>
                  <a:srgbClr val="00206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দল</a:t>
            </a:r>
            <a:r>
              <a:rPr lang="en-US" sz="5400" b="0" i="0" u="none" strike="noStrike" kern="1200" cap="none" spc="0" baseline="0">
                <a:solidFill>
                  <a:srgbClr val="00206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গ</a:t>
            </a:r>
            <a:r>
              <a:rPr lang="as-IN" sz="5400" b="0" i="0" u="none" strike="noStrike" kern="1200" cap="none" spc="0" baseline="0">
                <a:solidFill>
                  <a:srgbClr val="00206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ত</a:t>
            </a:r>
            <a:r>
              <a:rPr lang="bn-BD" sz="5400" b="0" i="0" u="none" strike="noStrike" kern="1200" cap="none" spc="0" baseline="0">
                <a:solidFill>
                  <a:srgbClr val="00206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কাজ </a:t>
            </a:r>
            <a:endParaRPr lang="en-US" sz="5400" b="0" i="0" u="none" strike="noStrike" kern="1200" cap="none" spc="0" baseline="0">
              <a:solidFill>
                <a:srgbClr val="002060"/>
              </a:solidFill>
              <a:effectLst>
                <a:outerShdw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pic>
        <p:nvPicPr>
          <p:cNvPr id="209719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36013" y="1835191"/>
            <a:ext cx="3586571" cy="2871152"/>
          </a:xfrm>
          <a:prstGeom prst="rect">
            <a:avLst/>
          </a:prstGeom>
          <a:noFill/>
          <a:ln w="31747" cap="flat">
            <a:solidFill>
              <a:srgbClr val="000000"/>
            </a:solidFill>
            <a:prstDash val="solid"/>
            <a:miter/>
          </a:ln>
        </p:spPr>
      </p:pic>
      <p:sp>
        <p:nvSpPr>
          <p:cNvPr id="1048717" name="Rectangle 8"/>
          <p:cNvSpPr/>
          <p:nvPr/>
        </p:nvSpPr>
        <p:spPr>
          <a:xfrm>
            <a:off x="2171699" y="4706343"/>
            <a:ext cx="7315200" cy="1323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0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000" b="1" i="0" u="none" strike="noStrike" kern="1200" cap="none" spc="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প্রত্যেকে নিজের নামে জি-মেইলে </a:t>
            </a:r>
            <a:r>
              <a:rPr lang="bn-BD" sz="4000" b="1" i="0" u="none" strike="noStrike" kern="1200" cap="none" spc="0" baseline="0" dirty="0" smtClean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একটি</a:t>
            </a:r>
            <a:r>
              <a:rPr lang="en-US" sz="4000" b="1" i="0" u="none" strike="noStrike" kern="1200" cap="none" spc="0" baseline="0" dirty="0" smtClean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 </a:t>
            </a:r>
            <a:r>
              <a:rPr lang="en-US" sz="4000" b="1" i="0" u="none" strike="noStrike" kern="1200" cap="none" spc="0" baseline="0" dirty="0" err="1" smtClean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করে</a:t>
            </a:r>
            <a:endParaRPr lang="en-US" sz="4000" b="1" i="0" u="none" strike="noStrike" kern="1200" cap="none" spc="0" baseline="0" dirty="0">
              <a:solidFill>
                <a:srgbClr val="000000"/>
              </a:solidFill>
              <a:effectLst>
                <a:outerShdw dist="38096" dir="2700000">
                  <a:srgbClr val="000000"/>
                </a:outerShdw>
              </a:effectLst>
              <a:latin typeface="NikoshBAN" pitchFamily="2"/>
              <a:ea typeface="NikoshBAN" pitchFamily="2"/>
              <a:cs typeface="NikoshBAN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000" b="1" i="0" u="none" strike="noStrike" kern="1200" cap="none" spc="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ই-মেইল একাউন্ট খোল।</a:t>
            </a:r>
            <a:endParaRPr lang="bn-BD" sz="4000" b="1" i="0" u="none" strike="noStrike" kern="1200" cap="none" spc="150" baseline="0" dirty="0">
              <a:solidFill>
                <a:srgbClr val="000000"/>
              </a:solidFill>
              <a:effectLst>
                <a:outerShdw>
                  <a:srgbClr val="000000"/>
                </a:outerShdw>
              </a:effectLst>
              <a:latin typeface="NikoshLightBAN" pitchFamily="2"/>
              <a:cs typeface="NikoshLight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20163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97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7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9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4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6" grpId="0" animBg="1"/>
      <p:bldP spid="10487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extBox 1"/>
          <p:cNvSpPr txBox="1"/>
          <p:nvPr/>
        </p:nvSpPr>
        <p:spPr>
          <a:xfrm>
            <a:off x="4568022" y="1310984"/>
            <a:ext cx="2706724" cy="769441"/>
          </a:xfrm>
          <a:prstGeom prst="rect">
            <a:avLst/>
          </a:prstGeom>
          <a:solidFill>
            <a:srgbClr val="FAA93A"/>
          </a:solidFill>
          <a:ln w="15873" cap="flat">
            <a:solidFill>
              <a:srgbClr val="6A4513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000" b="1" i="0" u="none" strike="noStrike" kern="1200" cap="none" spc="50" baseline="0"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50" baseline="0"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ই-মেইল কী? </a:t>
            </a:r>
            <a:endParaRPr lang="en-US" sz="4000" b="1" i="0" u="none" strike="noStrike" kern="1200" cap="none" spc="50" baseline="0">
              <a:solidFill>
                <a:srgbClr val="FFFF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19" name="TextBox 2"/>
          <p:cNvSpPr txBox="1"/>
          <p:nvPr/>
        </p:nvSpPr>
        <p:spPr>
          <a:xfrm>
            <a:off x="1514100" y="2029795"/>
            <a:ext cx="2676004" cy="523220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ইমারজেন্সি মেইল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0" name="TextBox 3"/>
          <p:cNvSpPr txBox="1"/>
          <p:nvPr/>
        </p:nvSpPr>
        <p:spPr>
          <a:xfrm>
            <a:off x="1514100" y="3190629"/>
            <a:ext cx="2684521" cy="523220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ইলেকট্রনিক মেইল 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1" name="TextBox 4"/>
          <p:cNvSpPr txBox="1"/>
          <p:nvPr/>
        </p:nvSpPr>
        <p:spPr>
          <a:xfrm>
            <a:off x="7637435" y="2993857"/>
            <a:ext cx="2980548" cy="523220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ইলেকট্রিক্যাল মেইল</a:t>
            </a:r>
            <a:endParaRPr lang="en-US" sz="28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2" name="TextBox 5"/>
          <p:cNvSpPr txBox="1"/>
          <p:nvPr/>
        </p:nvSpPr>
        <p:spPr>
          <a:xfrm>
            <a:off x="7490078" y="2135162"/>
            <a:ext cx="2980548" cy="523220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ইঞ্জিনিয়ারিং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মেইল </a:t>
            </a:r>
          </a:p>
        </p:txBody>
      </p:sp>
      <p:grpSp>
        <p:nvGrpSpPr>
          <p:cNvPr id="85" name="Group 6"/>
          <p:cNvGrpSpPr/>
          <p:nvPr/>
        </p:nvGrpSpPr>
        <p:grpSpPr>
          <a:xfrm>
            <a:off x="1441932" y="2026464"/>
            <a:ext cx="438565" cy="523302"/>
            <a:chOff x="2076035" y="2114549"/>
            <a:chExt cx="438565" cy="523302"/>
          </a:xfrm>
        </p:grpSpPr>
        <p:cxnSp>
          <p:nvCxnSpPr>
            <p:cNvPr id="3145728" name="Straight Connector 7"/>
            <p:cNvCxnSpPr>
              <a:cxnSpLocks/>
            </p:cNvCxnSpPr>
            <p:nvPr/>
          </p:nvCxnSpPr>
          <p:spPr>
            <a:xfrm>
              <a:off x="2123465" y="2114549"/>
              <a:ext cx="343705" cy="523302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29" name="Straight Connector 8"/>
            <p:cNvCxnSpPr>
              <a:cxnSpLocks/>
            </p:cNvCxnSpPr>
            <p:nvPr/>
          </p:nvCxnSpPr>
          <p:spPr>
            <a:xfrm flipV="1">
              <a:off x="2076035" y="2114549"/>
              <a:ext cx="438565" cy="523302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86" name="Group 9"/>
          <p:cNvGrpSpPr/>
          <p:nvPr/>
        </p:nvGrpSpPr>
        <p:grpSpPr>
          <a:xfrm>
            <a:off x="2057400" y="3019421"/>
            <a:ext cx="685800" cy="533407"/>
            <a:chOff x="2057400" y="3019421"/>
            <a:chExt cx="685800" cy="533407"/>
          </a:xfrm>
        </p:grpSpPr>
        <p:cxnSp>
          <p:nvCxnSpPr>
            <p:cNvPr id="3145730" name="Straight Connector 10"/>
            <p:cNvCxnSpPr>
              <a:cxnSpLocks/>
            </p:cNvCxnSpPr>
            <p:nvPr/>
          </p:nvCxnSpPr>
          <p:spPr>
            <a:xfrm flipH="1">
              <a:off x="2234912" y="3019421"/>
              <a:ext cx="508288" cy="533407"/>
            </a:xfrm>
            <a:prstGeom prst="straightConnector1">
              <a:avLst/>
            </a:prstGeom>
            <a:noFill/>
            <a:ln w="82552" cap="flat">
              <a:solidFill>
                <a:srgbClr val="0070C0"/>
              </a:solidFill>
              <a:prstDash val="solid"/>
              <a:miter/>
            </a:ln>
          </p:spPr>
        </p:cxnSp>
        <p:cxnSp>
          <p:nvCxnSpPr>
            <p:cNvPr id="3145731" name="Straight Connector 11"/>
            <p:cNvCxnSpPr>
              <a:cxnSpLocks/>
            </p:cNvCxnSpPr>
            <p:nvPr/>
          </p:nvCxnSpPr>
          <p:spPr>
            <a:xfrm>
              <a:off x="2057400" y="3286125"/>
              <a:ext cx="177512" cy="238036"/>
            </a:xfrm>
            <a:prstGeom prst="straightConnector1">
              <a:avLst/>
            </a:prstGeom>
            <a:noFill/>
            <a:ln w="82552" cap="flat">
              <a:solidFill>
                <a:srgbClr val="0070C0"/>
              </a:solidFill>
              <a:prstDash val="solid"/>
              <a:miter/>
            </a:ln>
          </p:spPr>
        </p:cxnSp>
      </p:grpSp>
      <p:grpSp>
        <p:nvGrpSpPr>
          <p:cNvPr id="87" name="Group 18"/>
          <p:cNvGrpSpPr/>
          <p:nvPr/>
        </p:nvGrpSpPr>
        <p:grpSpPr>
          <a:xfrm>
            <a:off x="7237750" y="2982948"/>
            <a:ext cx="465165" cy="380993"/>
            <a:chOff x="7002438" y="3409953"/>
            <a:chExt cx="465165" cy="380993"/>
          </a:xfrm>
        </p:grpSpPr>
        <p:cxnSp>
          <p:nvCxnSpPr>
            <p:cNvPr id="3145732" name="Straight Connector 19"/>
            <p:cNvCxnSpPr>
              <a:cxnSpLocks/>
            </p:cNvCxnSpPr>
            <p:nvPr/>
          </p:nvCxnSpPr>
          <p:spPr>
            <a:xfrm>
              <a:off x="7052739" y="3409953"/>
              <a:ext cx="364553" cy="380993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33" name="Straight Connector 20"/>
            <p:cNvCxnSpPr>
              <a:cxnSpLocks/>
            </p:cNvCxnSpPr>
            <p:nvPr/>
          </p:nvCxnSpPr>
          <p:spPr>
            <a:xfrm flipV="1">
              <a:off x="7002438" y="3409953"/>
              <a:ext cx="465165" cy="380993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88" name="Group 21"/>
          <p:cNvGrpSpPr/>
          <p:nvPr/>
        </p:nvGrpSpPr>
        <p:grpSpPr>
          <a:xfrm>
            <a:off x="7424220" y="2182949"/>
            <a:ext cx="426431" cy="427646"/>
            <a:chOff x="6888769" y="2238378"/>
            <a:chExt cx="426431" cy="427646"/>
          </a:xfrm>
        </p:grpSpPr>
        <p:cxnSp>
          <p:nvCxnSpPr>
            <p:cNvPr id="3145734" name="Straight Connector 22"/>
            <p:cNvCxnSpPr>
              <a:cxnSpLocks/>
            </p:cNvCxnSpPr>
            <p:nvPr/>
          </p:nvCxnSpPr>
          <p:spPr>
            <a:xfrm>
              <a:off x="6934882" y="2238378"/>
              <a:ext cx="334204" cy="427646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35" name="Straight Connector 23"/>
            <p:cNvCxnSpPr>
              <a:cxnSpLocks/>
            </p:cNvCxnSpPr>
            <p:nvPr/>
          </p:nvCxnSpPr>
          <p:spPr>
            <a:xfrm flipV="1">
              <a:off x="6888769" y="2238378"/>
              <a:ext cx="426431" cy="427646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sp>
        <p:nvSpPr>
          <p:cNvPr id="1048723" name="TextBox 24"/>
          <p:cNvSpPr txBox="1"/>
          <p:nvPr/>
        </p:nvSpPr>
        <p:spPr>
          <a:xfrm>
            <a:off x="4450080" y="50602"/>
            <a:ext cx="2941316" cy="1200329"/>
          </a:xfrm>
          <a:prstGeom prst="rect">
            <a:avLst/>
          </a:prstGeom>
          <a:gradFill>
            <a:gsLst>
              <a:gs pos="0">
                <a:srgbClr val="BB6FDA"/>
              </a:gs>
              <a:gs pos="100000">
                <a:srgbClr val="A23DC8"/>
              </a:gs>
            </a:gsLst>
            <a:lin ang="5400000"/>
          </a:gradFill>
          <a:ln w="9528" cap="flat">
            <a:solidFill>
              <a:srgbClr val="B258D3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7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মূল্যায়</a:t>
            </a:r>
            <a:r>
              <a:rPr lang="en-US" sz="7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bn-BD" sz="7200" b="1" i="0" u="none" strike="noStrike" kern="1200" cap="none" spc="0" baseline="0" dirty="0">
                <a:solidFill>
                  <a:srgbClr val="C0000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 </a:t>
            </a:r>
            <a:endParaRPr lang="en-US" sz="7200" b="1" i="0" u="none" strike="noStrike" kern="1200" cap="none" spc="0" baseline="0" dirty="0">
              <a:solidFill>
                <a:srgbClr val="C00000"/>
              </a:solidFill>
              <a:effectLst>
                <a:outerShdw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24" name="TextBox 25"/>
          <p:cNvSpPr txBox="1"/>
          <p:nvPr/>
        </p:nvSpPr>
        <p:spPr>
          <a:xfrm>
            <a:off x="3873498" y="3984576"/>
            <a:ext cx="5361942" cy="707886"/>
          </a:xfrm>
          <a:prstGeom prst="rect">
            <a:avLst/>
          </a:prstGeom>
          <a:gradFill>
            <a:gsLst>
              <a:gs pos="0">
                <a:srgbClr val="FEB35C"/>
              </a:gs>
              <a:gs pos="100000">
                <a:srgbClr val="F3971A"/>
              </a:gs>
            </a:gsLst>
            <a:lin ang="5400000"/>
          </a:gradFill>
          <a:ln w="9528" cap="flat">
            <a:solidFill>
              <a:srgbClr val="FAA93A"/>
            </a:solidFill>
            <a:prstDash val="solid"/>
            <a:miter/>
          </a:ln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000" b="1" i="0" u="none" strike="noStrike" kern="1200" cap="none" spc="0" baseline="0" dirty="0">
                <a:solidFill>
                  <a:srgbClr val="FFFFFF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বাংলা সার্চ ইঞ্জিন কোনটি ?</a:t>
            </a:r>
            <a:endParaRPr lang="en-US" sz="4000" b="1" i="0" u="none" strike="noStrike" kern="1200" cap="none" spc="0" baseline="0" dirty="0">
              <a:solidFill>
                <a:srgbClr val="FFFFFF"/>
              </a:solidFill>
              <a:effectLst>
                <a:outerShdw dist="19048" dir="2700000"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25" name="TextBox 26"/>
          <p:cNvSpPr txBox="1"/>
          <p:nvPr/>
        </p:nvSpPr>
        <p:spPr>
          <a:xfrm>
            <a:off x="1981203" y="4762129"/>
            <a:ext cx="3047996" cy="637540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বিং </a:t>
            </a:r>
            <a:endParaRPr lang="en-US" sz="32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6" name="TextBox 27"/>
          <p:cNvSpPr txBox="1"/>
          <p:nvPr/>
        </p:nvSpPr>
        <p:spPr>
          <a:xfrm>
            <a:off x="6867336" y="4755262"/>
            <a:ext cx="3267270" cy="637539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গুগল</a:t>
            </a:r>
            <a:endParaRPr lang="en-US" sz="3200" b="1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7" name="TextBox 28"/>
          <p:cNvSpPr txBox="1"/>
          <p:nvPr/>
        </p:nvSpPr>
        <p:spPr>
          <a:xfrm>
            <a:off x="6870207" y="5548952"/>
            <a:ext cx="3264389" cy="637539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 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ইয়াহু</a:t>
            </a:r>
            <a:endParaRPr lang="en-US" sz="32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8" name="TextBox 29"/>
          <p:cNvSpPr txBox="1"/>
          <p:nvPr/>
        </p:nvSpPr>
        <p:spPr>
          <a:xfrm>
            <a:off x="1995485" y="5582291"/>
            <a:ext cx="3033714" cy="637540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পিপীলিকা </a:t>
            </a:r>
            <a:endParaRPr lang="en-US" sz="32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grpSp>
        <p:nvGrpSpPr>
          <p:cNvPr id="89" name="Group 30"/>
          <p:cNvGrpSpPr/>
          <p:nvPr/>
        </p:nvGrpSpPr>
        <p:grpSpPr>
          <a:xfrm>
            <a:off x="2017486" y="4898294"/>
            <a:ext cx="497114" cy="457200"/>
            <a:chOff x="2017486" y="4898294"/>
            <a:chExt cx="497114" cy="457200"/>
          </a:xfrm>
        </p:grpSpPr>
        <p:cxnSp>
          <p:nvCxnSpPr>
            <p:cNvPr id="3145736" name="Straight Connector 31"/>
            <p:cNvCxnSpPr>
              <a:cxnSpLocks/>
            </p:cNvCxnSpPr>
            <p:nvPr/>
          </p:nvCxnSpPr>
          <p:spPr>
            <a:xfrm>
              <a:off x="2071244" y="4898294"/>
              <a:ext cx="389598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37" name="Straight Connector 32"/>
            <p:cNvCxnSpPr>
              <a:cxnSpLocks/>
            </p:cNvCxnSpPr>
            <p:nvPr/>
          </p:nvCxnSpPr>
          <p:spPr>
            <a:xfrm flipV="1">
              <a:off x="2017486" y="4898294"/>
              <a:ext cx="497114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90" name="Group 33"/>
          <p:cNvGrpSpPr/>
          <p:nvPr/>
        </p:nvGrpSpPr>
        <p:grpSpPr>
          <a:xfrm>
            <a:off x="2057400" y="5762621"/>
            <a:ext cx="595310" cy="381004"/>
            <a:chOff x="2057400" y="5762621"/>
            <a:chExt cx="595310" cy="381004"/>
          </a:xfrm>
        </p:grpSpPr>
        <p:cxnSp>
          <p:nvCxnSpPr>
            <p:cNvPr id="3145738" name="Straight Connector 34"/>
            <p:cNvCxnSpPr>
              <a:cxnSpLocks/>
            </p:cNvCxnSpPr>
            <p:nvPr/>
          </p:nvCxnSpPr>
          <p:spPr>
            <a:xfrm flipH="1">
              <a:off x="2211485" y="5762621"/>
              <a:ext cx="441225" cy="381004"/>
            </a:xfrm>
            <a:prstGeom prst="straightConnector1">
              <a:avLst/>
            </a:prstGeom>
            <a:noFill/>
            <a:ln w="82552" cap="flat">
              <a:solidFill>
                <a:srgbClr val="002060"/>
              </a:solidFill>
              <a:prstDash val="solid"/>
              <a:miter/>
            </a:ln>
          </p:spPr>
        </p:cxnSp>
        <p:cxnSp>
          <p:nvCxnSpPr>
            <p:cNvPr id="3145739" name="Straight Connector 35"/>
            <p:cNvCxnSpPr>
              <a:cxnSpLocks/>
            </p:cNvCxnSpPr>
            <p:nvPr/>
          </p:nvCxnSpPr>
          <p:spPr>
            <a:xfrm>
              <a:off x="2057400" y="5953128"/>
              <a:ext cx="154085" cy="170023"/>
            </a:xfrm>
            <a:prstGeom prst="straightConnector1">
              <a:avLst/>
            </a:prstGeom>
            <a:noFill/>
            <a:ln w="82552" cap="flat">
              <a:solidFill>
                <a:srgbClr val="002060"/>
              </a:solidFill>
              <a:prstDash val="solid"/>
              <a:miter/>
            </a:ln>
          </p:spPr>
        </p:cxnSp>
      </p:grpSp>
      <p:grpSp>
        <p:nvGrpSpPr>
          <p:cNvPr id="91" name="Group 36"/>
          <p:cNvGrpSpPr/>
          <p:nvPr/>
        </p:nvGrpSpPr>
        <p:grpSpPr>
          <a:xfrm>
            <a:off x="6941128" y="5686425"/>
            <a:ext cx="450268" cy="457200"/>
            <a:chOff x="6941128" y="5686425"/>
            <a:chExt cx="450268" cy="457200"/>
          </a:xfrm>
        </p:grpSpPr>
        <p:cxnSp>
          <p:nvCxnSpPr>
            <p:cNvPr id="3145740" name="Straight Connector 37"/>
            <p:cNvCxnSpPr>
              <a:cxnSpLocks/>
            </p:cNvCxnSpPr>
            <p:nvPr/>
          </p:nvCxnSpPr>
          <p:spPr>
            <a:xfrm>
              <a:off x="6989819" y="5686425"/>
              <a:ext cx="352886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41" name="Straight Connector 38"/>
            <p:cNvCxnSpPr>
              <a:cxnSpLocks/>
            </p:cNvCxnSpPr>
            <p:nvPr/>
          </p:nvCxnSpPr>
          <p:spPr>
            <a:xfrm flipV="1">
              <a:off x="6941128" y="5686425"/>
              <a:ext cx="450268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92" name="Group 39"/>
          <p:cNvGrpSpPr/>
          <p:nvPr/>
        </p:nvGrpSpPr>
        <p:grpSpPr>
          <a:xfrm>
            <a:off x="6941128" y="4898294"/>
            <a:ext cx="374072" cy="457200"/>
            <a:chOff x="6941128" y="4898294"/>
            <a:chExt cx="374072" cy="457200"/>
          </a:xfrm>
        </p:grpSpPr>
        <p:cxnSp>
          <p:nvCxnSpPr>
            <p:cNvPr id="3145742" name="Straight Connector 40"/>
            <p:cNvCxnSpPr>
              <a:cxnSpLocks/>
            </p:cNvCxnSpPr>
            <p:nvPr/>
          </p:nvCxnSpPr>
          <p:spPr>
            <a:xfrm>
              <a:off x="6981581" y="4898294"/>
              <a:ext cx="293165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43" name="Straight Connector 41"/>
            <p:cNvCxnSpPr>
              <a:cxnSpLocks/>
            </p:cNvCxnSpPr>
            <p:nvPr/>
          </p:nvCxnSpPr>
          <p:spPr>
            <a:xfrm flipV="1">
              <a:off x="6941128" y="4898294"/>
              <a:ext cx="374072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</p:spTree>
    <p:extLst>
      <p:ext uri="{BB962C8B-B14F-4D97-AF65-F5344CB8AC3E}">
        <p14:creationId xmlns:p14="http://schemas.microsoft.com/office/powerpoint/2010/main" val="1196908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8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8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48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48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48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48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48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048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80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800" decel="100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800" decel="100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80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8" grpId="0" animBg="1"/>
      <p:bldP spid="1048719" grpId="0" animBg="1"/>
      <p:bldP spid="1048720" grpId="0" animBg="1"/>
      <p:bldP spid="1048721" grpId="0" animBg="1"/>
      <p:bldP spid="1048722" grpId="0" animBg="1"/>
      <p:bldP spid="1048723" grpId="0" animBg="1"/>
      <p:bldP spid="1048724" grpId="0" animBg="1"/>
      <p:bldP spid="1048725" grpId="0" animBg="1"/>
      <p:bldP spid="1048726" grpId="0" animBg="1"/>
      <p:bldP spid="1048727" grpId="0" animBg="1"/>
      <p:bldP spid="10487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Rectangle 1"/>
          <p:cNvSpPr/>
          <p:nvPr/>
        </p:nvSpPr>
        <p:spPr>
          <a:xfrm>
            <a:off x="1304921" y="916795"/>
            <a:ext cx="6096003" cy="16154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endParaRPr lang="en-US" sz="18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30" name="Rectangle 2"/>
          <p:cNvSpPr/>
          <p:nvPr/>
        </p:nvSpPr>
        <p:spPr>
          <a:xfrm>
            <a:off x="1742233" y="1636154"/>
            <a:ext cx="1567180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Gmail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1" name="Rectangle 3"/>
          <p:cNvSpPr/>
          <p:nvPr/>
        </p:nvSpPr>
        <p:spPr>
          <a:xfrm>
            <a:off x="1739828" y="2169560"/>
            <a:ext cx="1656080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Yahoo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2" name="Rectangle 4"/>
          <p:cNvSpPr/>
          <p:nvPr/>
        </p:nvSpPr>
        <p:spPr>
          <a:xfrm>
            <a:off x="1739828" y="2710930"/>
            <a:ext cx="2175094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Facebook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3" name="Rectangle 5"/>
          <p:cNvSpPr/>
          <p:nvPr/>
        </p:nvSpPr>
        <p:spPr>
          <a:xfrm>
            <a:off x="1739828" y="3244336"/>
            <a:ext cx="185928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Outlook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4" name="Rectangle 6"/>
          <p:cNvSpPr/>
          <p:nvPr/>
        </p:nvSpPr>
        <p:spPr>
          <a:xfrm>
            <a:off x="1304921" y="4186360"/>
            <a:ext cx="6096003" cy="16154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endParaRPr lang="en-US" sz="18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35" name="Rectangle 7"/>
          <p:cNvSpPr/>
          <p:nvPr/>
        </p:nvSpPr>
        <p:spPr>
          <a:xfrm>
            <a:off x="4086188" y="1936414"/>
            <a:ext cx="6536092" cy="1077218"/>
          </a:xfrm>
          <a:prstGeom prst="rect">
            <a:avLst/>
          </a:prstGeom>
          <a:gradFill>
            <a:gsLst>
              <a:gs pos="0">
                <a:srgbClr val="FFDD9C"/>
              </a:gs>
              <a:gs pos="100000">
                <a:srgbClr val="FFD78E"/>
              </a:gs>
            </a:gsLst>
            <a:lin ang="5400000"/>
          </a:gradFill>
          <a:ln w="6345" cap="flat">
            <a:solidFill>
              <a:srgbClr val="FFC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২) 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ইমেইলের মাধ্যমে তথ্য আদান-প্রদান করার জন্য </a:t>
            </a:r>
            <a:endParaRPr lang="en-US" sz="3200" b="1" i="1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ো</a:t>
            </a: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টি প্রয়োজন?</a:t>
            </a:r>
            <a:endParaRPr lang="en-US" sz="3200" b="1" i="1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6" name="Rectangle 8"/>
          <p:cNvSpPr/>
          <p:nvPr/>
        </p:nvSpPr>
        <p:spPr>
          <a:xfrm>
            <a:off x="7998000" y="3079909"/>
            <a:ext cx="2252979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ক) ওয়েবসাইট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7" name="Rectangle 9"/>
          <p:cNvSpPr/>
          <p:nvPr/>
        </p:nvSpPr>
        <p:spPr>
          <a:xfrm>
            <a:off x="7998000" y="3514633"/>
            <a:ext cx="320548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খ) ইমেইল অ্যাকাউন্ট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8" name="Rectangle 10"/>
          <p:cNvSpPr/>
          <p:nvPr/>
        </p:nvSpPr>
        <p:spPr>
          <a:xfrm>
            <a:off x="7998000" y="3963585"/>
            <a:ext cx="2799080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গ) ইউএসবি ড্রাইভ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9" name="Rectangle 11"/>
          <p:cNvSpPr/>
          <p:nvPr/>
        </p:nvSpPr>
        <p:spPr>
          <a:xfrm>
            <a:off x="7999866" y="4382399"/>
            <a:ext cx="1617979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ঘ) প্রিন্টার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0" name="Rectangle 12"/>
          <p:cNvSpPr/>
          <p:nvPr/>
        </p:nvSpPr>
        <p:spPr>
          <a:xfrm>
            <a:off x="1739828" y="4413004"/>
            <a:ext cx="6096003" cy="24409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/>
            </a: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endParaRPr lang="en-US" sz="28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41" name="Rectangle 13"/>
          <p:cNvSpPr/>
          <p:nvPr/>
        </p:nvSpPr>
        <p:spPr>
          <a:xfrm>
            <a:off x="560593" y="3787151"/>
            <a:ext cx="5550647" cy="646331"/>
          </a:xfrm>
          <a:prstGeom prst="rect">
            <a:avLst/>
          </a:prstGeom>
          <a:solidFill>
            <a:srgbClr val="FFE699"/>
          </a:solidFill>
          <a:ln cap="flat">
            <a:noFill/>
            <a:prstDash val="solid"/>
          </a:ln>
          <a:effectLst>
            <a:outerShdw dist="12701" dir="5400000" algn="tl">
              <a:srgbClr val="000000"/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600" b="1" i="1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৩) </a:t>
            </a:r>
            <a:r>
              <a:rPr lang="as-IN" sz="3600" b="1" i="1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স্প্যাম ইমেইল বলতে কী বোঝায়?</a:t>
            </a:r>
            <a:endParaRPr lang="en-US" sz="3600" b="1" i="1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2" name="Rectangle 14"/>
          <p:cNvSpPr/>
          <p:nvPr/>
        </p:nvSpPr>
        <p:spPr>
          <a:xfrm>
            <a:off x="3002816" y="4964679"/>
            <a:ext cx="271018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ক) জরুরি ইমেইল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3" name="Rectangle 15"/>
          <p:cNvSpPr/>
          <p:nvPr/>
        </p:nvSpPr>
        <p:spPr>
          <a:xfrm>
            <a:off x="3002816" y="4578574"/>
            <a:ext cx="340868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খ) অফিসিয়াল ইমেইল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4" name="Rectangle 16"/>
          <p:cNvSpPr/>
          <p:nvPr/>
        </p:nvSpPr>
        <p:spPr>
          <a:xfrm>
            <a:off x="3002816" y="5350794"/>
            <a:ext cx="4344277" cy="10312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গ) অবাঞ্ছিত বা অপ্রয়োজনীয় ইমেইল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5" name="Rectangle 17"/>
          <p:cNvSpPr/>
          <p:nvPr/>
        </p:nvSpPr>
        <p:spPr>
          <a:xfrm>
            <a:off x="3045345" y="5832600"/>
            <a:ext cx="407847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ঘ) ব্যক্তিগত ইমেইল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6" name="Rectangle 18"/>
          <p:cNvSpPr/>
          <p:nvPr/>
        </p:nvSpPr>
        <p:spPr>
          <a:xfrm>
            <a:off x="2045703" y="944404"/>
            <a:ext cx="7139377" cy="646331"/>
          </a:xfrm>
          <a:prstGeom prst="rect">
            <a:avLst/>
          </a:prstGeom>
          <a:solidFill>
            <a:srgbClr val="FFE699"/>
          </a:solidFill>
          <a:ln cap="flat">
            <a:noFill/>
            <a:prstDash val="solid"/>
          </a:ln>
          <a:effectLst>
            <a:outerShdw dist="12701" dir="5400000" algn="tl">
              <a:srgbClr val="000000"/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১) 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নি</a:t>
            </a:r>
            <a:r>
              <a:rPr lang="en-US" sz="3200" b="1" i="1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ন্মে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 কোনটি </a:t>
            </a:r>
            <a:r>
              <a:rPr lang="as-IN" sz="36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সেবাদানকারী প্রতিষ্ঠান নয়?</a:t>
            </a:r>
            <a:endParaRPr lang="en-US" sz="3200" b="1" i="1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7" name="TextBox 19"/>
          <p:cNvSpPr txBox="1"/>
          <p:nvPr/>
        </p:nvSpPr>
        <p:spPr>
          <a:xfrm>
            <a:off x="9185080" y="5553885"/>
            <a:ext cx="2354580" cy="701040"/>
          </a:xfrm>
          <a:prstGeom prst="rect">
            <a:avLst/>
          </a:prstGeom>
          <a:solidFill>
            <a:srgbClr val="00CC00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600" b="0" i="0" u="none" strike="noStrike" kern="1200" cap="none" spc="0" baseline="0">
                <a:solidFill>
                  <a:srgbClr val="FFFFFF"/>
                </a:solidFill>
                <a:latin typeface="NikoshBAN" pitchFamily="2"/>
                <a:cs typeface="NikoshBAN" pitchFamily="2"/>
              </a:rPr>
              <a:t>সঠিক উত্তর</a:t>
            </a:r>
          </a:p>
        </p:txBody>
      </p:sp>
      <p:sp>
        <p:nvSpPr>
          <p:cNvPr id="1048748" name="Rectangle: Rounded Corners 22"/>
          <p:cNvSpPr/>
          <p:nvPr/>
        </p:nvSpPr>
        <p:spPr>
          <a:xfrm>
            <a:off x="2992191" y="5375327"/>
            <a:ext cx="4136068" cy="46603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88897" cap="flat">
            <a:solidFill>
              <a:srgbClr val="00CC00"/>
            </a:solidFill>
            <a:custDash>
              <a:ds d="100000" sp="1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48749" name="TextBox 23"/>
          <p:cNvSpPr txBox="1"/>
          <p:nvPr/>
        </p:nvSpPr>
        <p:spPr>
          <a:xfrm>
            <a:off x="4274820" y="1"/>
            <a:ext cx="2593338" cy="830997"/>
          </a:xfrm>
          <a:prstGeom prst="rect">
            <a:avLst/>
          </a:prstGeom>
          <a:solidFill>
            <a:srgbClr val="00B050"/>
          </a:solidFill>
          <a:ln w="15873" cap="flat">
            <a:noFill/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মূল্যায়</a:t>
            </a:r>
            <a:r>
              <a:rPr lang="en-US" sz="4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bn-BD" sz="4800" b="1" i="0" u="none" strike="noStrike" kern="1200" cap="none" spc="0" baseline="0" dirty="0">
                <a:solidFill>
                  <a:srgbClr val="C0000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 </a:t>
            </a:r>
            <a:endParaRPr lang="en-US" sz="4800" b="1" i="0" u="none" strike="noStrike" kern="1200" cap="none" spc="0" baseline="0" dirty="0">
              <a:solidFill>
                <a:srgbClr val="C00000"/>
              </a:solidFill>
              <a:effectLst>
                <a:outerShdw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50" name="Arrow: Right 25"/>
          <p:cNvSpPr/>
          <p:nvPr/>
        </p:nvSpPr>
        <p:spPr>
          <a:xfrm>
            <a:off x="0" y="2758879"/>
            <a:ext cx="1808482" cy="445898"/>
          </a:xfrm>
          <a:custGeom>
            <a:avLst>
              <a:gd name="f0" fmla="val 17474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9ACD4C"/>
          </a:solidFill>
          <a:ln w="15873" cap="flat">
            <a:solidFill>
              <a:srgbClr val="3E551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048751" name="Arrow: Right 26"/>
          <p:cNvSpPr/>
          <p:nvPr/>
        </p:nvSpPr>
        <p:spPr>
          <a:xfrm>
            <a:off x="6204688" y="3514633"/>
            <a:ext cx="1838254" cy="407762"/>
          </a:xfrm>
          <a:custGeom>
            <a:avLst>
              <a:gd name="f0" fmla="val 1777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9ACD4C"/>
          </a:solidFill>
          <a:ln w="15873" cap="flat">
            <a:solidFill>
              <a:srgbClr val="3E551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048752" name="Arrow: Right 28"/>
          <p:cNvSpPr/>
          <p:nvPr/>
        </p:nvSpPr>
        <p:spPr>
          <a:xfrm>
            <a:off x="1010091" y="5433060"/>
            <a:ext cx="2071225" cy="368740"/>
          </a:xfrm>
          <a:custGeom>
            <a:avLst>
              <a:gd name="f0" fmla="val 1805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9ACD4C"/>
          </a:solidFill>
          <a:ln w="15873" cap="flat">
            <a:solidFill>
              <a:srgbClr val="3E551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396226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48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48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48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8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048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487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487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48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487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1048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87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48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48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0487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487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1" dur="2000"/>
                                        <p:tgtEl>
                                          <p:spTgt spid="1048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048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48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9" dur="indefinite" nodeType="interactiveSeq">
                <p:stCondLst>
                  <p:cond evt="onClick" delay="0">
                    <p:tgtEl>
                      <p:spTgt spid="1048747"/>
                    </p:tgtEl>
                  </p:cond>
                </p:stCondLst>
                <p:childTnLst>
                  <p:par>
                    <p:cTn id="140" fill="hold">
                      <p:stCondLst>
                        <p:cond evt="onBegin" delay="0">
                          <p:tn val="139"/>
                        </p:cond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3" presetClass="entr" presetSubtype="16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0" fill="hold"/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0" fill="hold"/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747"/>
                  </p:tgtEl>
                </p:cond>
              </p:nextCondLst>
            </p:seq>
          </p:childTnLst>
        </p:cTn>
      </p:par>
    </p:tnLst>
    <p:bldLst>
      <p:bldP spid="1048730" grpId="0"/>
      <p:bldP spid="1048731" grpId="0"/>
      <p:bldP spid="1048732" grpId="0"/>
      <p:bldP spid="1048733" grpId="0"/>
      <p:bldP spid="1048735" grpId="0" animBg="1"/>
      <p:bldP spid="1048736" grpId="0"/>
      <p:bldP spid="1048737" grpId="0"/>
      <p:bldP spid="1048738" grpId="0"/>
      <p:bldP spid="1048739" grpId="0"/>
      <p:bldP spid="1048741" grpId="0" animBg="1"/>
      <p:bldP spid="1048742" grpId="0"/>
      <p:bldP spid="1048743" grpId="0"/>
      <p:bldP spid="1048744" grpId="0"/>
      <p:bldP spid="1048745" grpId="0"/>
      <p:bldP spid="1048746" grpId="0" animBg="1"/>
      <p:bldP spid="1048747" grpId="0" animBg="1"/>
      <p:bldP spid="1048748" grpId="0" animBg="1"/>
      <p:bldP spid="1048749" grpId="0" animBg="1"/>
      <p:bldP spid="1048750" grpId="0" animBg="1"/>
      <p:bldP spid="1048751" grpId="0" animBg="1"/>
      <p:bldP spid="10487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Picture 7" descr="A house with a red roof  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6" y="121916"/>
            <a:ext cx="11958322" cy="65836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753" name="TextBox 2"/>
          <p:cNvSpPr txBox="1"/>
          <p:nvPr/>
        </p:nvSpPr>
        <p:spPr>
          <a:xfrm>
            <a:off x="3017520" y="124568"/>
            <a:ext cx="4297680" cy="2098040"/>
          </a:xfrm>
          <a:prstGeom prst="rect">
            <a:avLst/>
          </a:prstGeom>
          <a:solidFill>
            <a:srgbClr val="FAA93A">
              <a:alpha val="50000"/>
            </a:srgbClr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60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     </a:t>
            </a:r>
            <a:r>
              <a:rPr lang="bn-BD" sz="6000" b="1" i="0" u="none" strike="noStrike" kern="1200" cap="none" spc="0" baseline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বাড়ির কাজ</a:t>
            </a:r>
            <a:endParaRPr lang="en-US" sz="6000" b="1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54" name="Rectangle 6"/>
          <p:cNvSpPr/>
          <p:nvPr/>
        </p:nvSpPr>
        <p:spPr>
          <a:xfrm>
            <a:off x="670561" y="3827782"/>
            <a:ext cx="10378440" cy="769441"/>
          </a:xfrm>
          <a:prstGeom prst="rect">
            <a:avLst/>
          </a:prstGeom>
          <a:solidFill>
            <a:srgbClr val="FAA93A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4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4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বর্তমান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সময়ে</a:t>
            </a:r>
            <a:r>
              <a:rPr lang="bn-BD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ই-মেই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ল</a:t>
            </a:r>
            <a:r>
              <a:rPr lang="bn-BD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ব্যাবহারের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প্রয়োজনীয়তা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ব্যাখ্যা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করো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4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।</a:t>
            </a:r>
            <a:endParaRPr lang="en-US" sz="4800" b="0" i="0" u="none" strike="noStrike" kern="1200" cap="none" spc="0" baseline="0" dirty="0">
              <a:solidFill>
                <a:srgbClr val="000000"/>
              </a:solidFill>
              <a:effectLst>
                <a:outerShdw dist="19048" dir="2700000"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9105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9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8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>
                                      <p:cBhvr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53" grpId="0" animBg="1"/>
      <p:bldP spid="10487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8963" y="2052735"/>
            <a:ext cx="6428791" cy="12129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এতক্ষন</a:t>
            </a:r>
            <a:r>
              <a:rPr lang="en-US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থাকাই</a:t>
            </a:r>
            <a:r>
              <a:rPr lang="en-US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</a:t>
            </a:r>
            <a:r>
              <a:rPr lang="en-US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682" y="168650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088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326</TotalTime>
  <Words>672</Words>
  <Application>Microsoft Office PowerPoint</Application>
  <PresentationFormat>Widescreen</PresentationFormat>
  <Paragraphs>103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PMingLiU-ExtB</vt:lpstr>
      <vt:lpstr>Arial</vt:lpstr>
      <vt:lpstr>Calibri</vt:lpstr>
      <vt:lpstr>Garamond</vt:lpstr>
      <vt:lpstr>NikoshBAN</vt:lpstr>
      <vt:lpstr>NikoshLightBAN</vt:lpstr>
      <vt:lpstr>Times New Roman</vt:lpstr>
      <vt:lpstr>Tw Cen MT</vt:lpstr>
      <vt:lpstr>Wingdings</vt:lpstr>
      <vt:lpstr>Organic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44</cp:revision>
  <dcterms:created xsi:type="dcterms:W3CDTF">2025-09-04T11:51:25Z</dcterms:created>
  <dcterms:modified xsi:type="dcterms:W3CDTF">2026-10-06T00:59:26Z</dcterms:modified>
</cp:coreProperties>
</file>