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7" r:id="rId2"/>
    <p:sldId id="258" r:id="rId3"/>
    <p:sldId id="259" r:id="rId4"/>
    <p:sldId id="261" r:id="rId5"/>
    <p:sldId id="260" r:id="rId6"/>
    <p:sldId id="315" r:id="rId7"/>
    <p:sldId id="272" r:id="rId8"/>
    <p:sldId id="331" r:id="rId9"/>
    <p:sldId id="323" r:id="rId10"/>
    <p:sldId id="339" r:id="rId11"/>
    <p:sldId id="337" r:id="rId12"/>
    <p:sldId id="338" r:id="rId13"/>
    <p:sldId id="268" r:id="rId14"/>
    <p:sldId id="269" r:id="rId15"/>
    <p:sldId id="310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jcO0x12EADJw3+D+0l29hg==" hashData="vQYis8YBoqPCX9xyorvzxY95YitIoL9Uaf5+LXfFG0lanpEWk1tvLevjDVLR2yr9/QyaUYKzOgUcVJUENGxSN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93CA01-CFF7-416E-A5E2-5DFA5EEB599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BB2977-CB4A-4703-B285-821961F2B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283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BB2977-CB4A-4703-B285-821961F2BCF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530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706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334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089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819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969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139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499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620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52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www.peakpx.com/19235/water-droplet/1440x900-wallpaper" TargetMode="Externa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1">
              <a:alphaModFix amt="40000"/>
              <a:extLst>
                <a:ext uri="{837473B0-CC2E-450A-ABE3-18F120FF3D39}">
                  <a1611:picAttrSrcUrl xmlns:a1611="http://schemas.microsoft.com/office/drawing/2016/11/main" r:id="rId12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C652502-BDE4-BA65-26DC-BEC12F4AA654}"/>
              </a:ext>
            </a:extLst>
          </p:cNvPr>
          <p:cNvGrpSpPr/>
          <p:nvPr/>
        </p:nvGrpSpPr>
        <p:grpSpPr>
          <a:xfrm>
            <a:off x="8354750" y="6206748"/>
            <a:ext cx="1842586" cy="595015"/>
            <a:chOff x="8269280" y="6224725"/>
            <a:chExt cx="1842586" cy="595015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3B16A78A-EA18-E617-0A76-DA7172081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D30957F-B3D2-4D4A-1714-C38C6CF4AF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C80D3FD-A2E2-F0DB-A320-58291830F329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517114CF-B802-7A34-EF8F-1CEAA95A6ABC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/>
              </a:p>
            </p:txBody>
          </p:sp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28EF164A-EA98-57D6-95AF-1273357ABE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D7996533-BCB2-6BF4-533E-A55AE17DD2C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666" y="5730897"/>
            <a:ext cx="1125376" cy="77335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C35AA6E-3D8E-018F-342C-8D2641CAD87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732" y="6466083"/>
            <a:ext cx="1381037" cy="46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21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tmp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mp"/><Relationship Id="rId7" Type="http://schemas.openxmlformats.org/officeDocument/2006/relationships/image" Target="../media/image33.tmp"/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tmp"/><Relationship Id="rId5" Type="http://schemas.microsoft.com/office/2007/relationships/hdphoto" Target="../media/hdphoto4.wdp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tmp"/><Relationship Id="rId3" Type="http://schemas.openxmlformats.org/officeDocument/2006/relationships/image" Target="../media/image29.tmp"/><Relationship Id="rId7" Type="http://schemas.openxmlformats.org/officeDocument/2006/relationships/image" Target="../media/image32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31.png"/><Relationship Id="rId4" Type="http://schemas.openxmlformats.org/officeDocument/2006/relationships/image" Target="../media/image30.tm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mp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mp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m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14738" y="1629846"/>
            <a:ext cx="5715203" cy="255454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i="1" dirty="0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MeghnaOMJ" panose="00000400000000000000" pitchFamily="2" charset="0"/>
                <a:cs typeface="MeghnaOMJ" panose="00000400000000000000" pitchFamily="2" charset="0"/>
              </a:rPr>
              <a:t>আজকের পাঠে </a:t>
            </a:r>
          </a:p>
          <a:p>
            <a:pPr algn="ctr"/>
            <a:r>
              <a:rPr lang="en-US" sz="8000" b="1" i="1" dirty="0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MeghnaOMJ" panose="00000400000000000000" pitchFamily="2" charset="0"/>
                <a:cs typeface="MeghnaOMJ" panose="00000400000000000000" pitchFamily="2" charset="0"/>
              </a:rPr>
              <a:t>সবাইকে স্বাগতম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515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0050" y="1574857"/>
            <a:ext cx="6329363" cy="5715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61554" y="676700"/>
            <a:ext cx="1839308" cy="585788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00862" y="1715094"/>
            <a:ext cx="2466976" cy="585788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58674" y="1726235"/>
            <a:ext cx="2634645" cy="585788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63986" y="1478757"/>
            <a:ext cx="6329363" cy="5715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Frame 6"/>
          <p:cNvSpPr/>
          <p:nvPr/>
        </p:nvSpPr>
        <p:spPr>
          <a:xfrm>
            <a:off x="4222172" y="1677376"/>
            <a:ext cx="154652" cy="4751999"/>
          </a:xfrm>
          <a:prstGeom prst="fram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4387445" y="2300882"/>
            <a:ext cx="45719" cy="3393877"/>
          </a:xfrm>
          <a:prstGeom prst="fram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ame 8"/>
          <p:cNvSpPr/>
          <p:nvPr/>
        </p:nvSpPr>
        <p:spPr>
          <a:xfrm flipH="1">
            <a:off x="4176453" y="2288041"/>
            <a:ext cx="45719" cy="3406718"/>
          </a:xfrm>
          <a:prstGeom prst="fram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5" name="Picture Placeholder 3" descr="Screen Clippi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56" b="86852" l="15726" r="721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18" b="21148"/>
          <a:stretch/>
        </p:blipFill>
        <p:spPr>
          <a:xfrm>
            <a:off x="1523121" y="2705536"/>
            <a:ext cx="1851243" cy="13204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Rectangle 15"/>
          <p:cNvSpPr/>
          <p:nvPr/>
        </p:nvSpPr>
        <p:spPr>
          <a:xfrm>
            <a:off x="703597" y="3968056"/>
            <a:ext cx="3071812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ghnaOMJ" panose="00000400000000000000" pitchFamily="2" charset="0"/>
                <a:cs typeface="MeghnaOMJ" panose="00000400000000000000" pitchFamily="2" charset="0"/>
              </a:rPr>
              <a:t>কুন্তলা মজুমদার</a:t>
            </a:r>
          </a:p>
          <a:p>
            <a:pPr algn="ctr"/>
            <a:r>
              <a:rPr lang="en-US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গোপীনাথপুর</a:t>
            </a:r>
            <a:r>
              <a:rPr lang="en-US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নগরকান্দা,ফরিদপুর</a:t>
            </a:r>
            <a:r>
              <a:rPr lang="en-US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4673931" y="2476860"/>
            <a:ext cx="6920837" cy="3373449"/>
            <a:chOff x="232900" y="1873153"/>
            <a:chExt cx="6920837" cy="3373449"/>
          </a:xfrm>
        </p:grpSpPr>
        <p:grpSp>
          <p:nvGrpSpPr>
            <p:cNvPr id="18" name="Group 17"/>
            <p:cNvGrpSpPr/>
            <p:nvPr/>
          </p:nvGrpSpPr>
          <p:grpSpPr>
            <a:xfrm>
              <a:off x="232900" y="1873153"/>
              <a:ext cx="6920837" cy="3373449"/>
              <a:chOff x="4673931" y="2536437"/>
              <a:chExt cx="6920837" cy="3373449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AA48864-F08B-34B6-ABD0-BD7A547EC38E}"/>
                  </a:ext>
                </a:extLst>
              </p:cNvPr>
              <p:cNvGrpSpPr/>
              <p:nvPr/>
            </p:nvGrpSpPr>
            <p:grpSpPr>
              <a:xfrm>
                <a:off x="4673931" y="2536437"/>
                <a:ext cx="6920837" cy="3373449"/>
                <a:chOff x="1924049" y="0"/>
                <a:chExt cx="8382002" cy="5791200"/>
              </a:xfrm>
            </p:grpSpPr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CB411425-801F-BA24-B162-06DA00B3DF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234" r="45899" b="15556"/>
                <a:stretch/>
              </p:blipFill>
              <p:spPr>
                <a:xfrm>
                  <a:off x="1924049" y="0"/>
                  <a:ext cx="4572001" cy="5791200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</p:spPr>
            </p:pic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2A6873B1-CE09-7C51-0505-716E1B07F8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6580" r="7431" b="15556"/>
                <a:stretch/>
              </p:blipFill>
              <p:spPr>
                <a:xfrm>
                  <a:off x="5819649" y="0"/>
                  <a:ext cx="4486402" cy="5791200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</p:spPr>
            </p:pic>
          </p:grpSp>
          <p:pic>
            <p:nvPicPr>
              <p:cNvPr id="14" name="Picture 13" descr="Screen Clippin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59971" y="2905777"/>
                <a:ext cx="2339115" cy="2698551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</p:grpSp>
        <p:sp>
          <p:nvSpPr>
            <p:cNvPr id="19" name="TextBox 18"/>
            <p:cNvSpPr txBox="1"/>
            <p:nvPr/>
          </p:nvSpPr>
          <p:spPr>
            <a:xfrm>
              <a:off x="4187636" y="2171055"/>
              <a:ext cx="2526680" cy="258532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b="1" dirty="0" err="1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প্রাথমিক</a:t>
              </a:r>
              <a:r>
                <a:rPr lang="en-US" sz="2800" b="1" dirty="0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বিজ্ঞান</a:t>
              </a:r>
              <a:endParaRPr lang="en-US" sz="2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2400" b="1" dirty="0" err="1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চতুর্থ</a:t>
              </a:r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শ্রেণি</a:t>
              </a:r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</a:t>
              </a:r>
            </a:p>
            <a:p>
              <a:pPr algn="ctr"/>
              <a:r>
                <a:rPr lang="en-US" sz="20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অধ্যায়</a:t>
              </a:r>
              <a:r>
                <a:rPr lang="en-US" sz="2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: 10 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(</a:t>
              </a:r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তথ্য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প্রযুক্তি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),</a:t>
              </a:r>
            </a:p>
            <a:p>
              <a:pPr algn="ctr"/>
              <a:r>
                <a:rPr lang="en-US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পাঠ্যাংশ</a:t>
              </a:r>
              <a:r>
                <a:rPr lang="en-US" b="1" dirty="0">
                  <a:latin typeface="NikoshBAN" panose="02000000000000000000" pitchFamily="2" charset="0"/>
                  <a:cs typeface="NikoshBAN" panose="02000000000000000000" pitchFamily="2" charset="0"/>
                </a:rPr>
                <a:t>: </a:t>
              </a:r>
              <a:r>
                <a:rPr lang="en-US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তথ্য,তথ্যের</a:t>
              </a:r>
              <a:r>
                <a:rPr lang="en-US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উৎস</a:t>
              </a:r>
              <a:r>
                <a:rPr lang="en-US" b="1" dirty="0">
                  <a:latin typeface="NikoshBAN" panose="02000000000000000000" pitchFamily="2" charset="0"/>
                  <a:cs typeface="NikoshBAN" panose="02000000000000000000" pitchFamily="2" charset="0"/>
                </a:rPr>
                <a:t>, </a:t>
              </a:r>
              <a:r>
                <a:rPr lang="en-US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তথ্যের</a:t>
              </a:r>
              <a:r>
                <a:rPr lang="en-US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ধরণ</a:t>
              </a:r>
              <a:r>
                <a:rPr lang="en-US" b="1" dirty="0">
                  <a:latin typeface="NikoshBAN" panose="02000000000000000000" pitchFamily="2" charset="0"/>
                  <a:cs typeface="NikoshBAN" panose="02000000000000000000" pitchFamily="2" charset="0"/>
                </a:rPr>
                <a:t>। </a:t>
              </a:r>
            </a:p>
            <a:p>
              <a:pPr algn="ctr"/>
              <a:r>
                <a:rPr lang="en-US" b="1" dirty="0" err="1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পিরিয়ড</a:t>
              </a:r>
              <a:r>
                <a:rPr lang="en-US" b="1" dirty="0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: ৬২,</a:t>
              </a:r>
            </a:p>
            <a:p>
              <a:pPr algn="ctr"/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পৃষ্ঠা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: ১২৬-১২৭,</a:t>
              </a:r>
            </a:p>
            <a:p>
              <a:pPr algn="ctr"/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সময়:৪০ </a:t>
              </a:r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মিনিট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8181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p Ribbon 2"/>
          <p:cNvSpPr/>
          <p:nvPr/>
        </p:nvSpPr>
        <p:spPr>
          <a:xfrm>
            <a:off x="3722722" y="1508733"/>
            <a:ext cx="4486275" cy="571500"/>
          </a:xfrm>
          <a:prstGeom prst="ribbon2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749851" y="2371181"/>
            <a:ext cx="6692298" cy="2115638"/>
            <a:chOff x="1255320" y="2206289"/>
            <a:chExt cx="10703275" cy="3486150"/>
          </a:xfrm>
        </p:grpSpPr>
        <p:sp>
          <p:nvSpPr>
            <p:cNvPr id="5" name="Horizontal Scroll 4"/>
            <p:cNvSpPr/>
            <p:nvPr/>
          </p:nvSpPr>
          <p:spPr>
            <a:xfrm>
              <a:off x="1255320" y="2206289"/>
              <a:ext cx="10287000" cy="3486150"/>
            </a:xfrm>
            <a:prstGeom prst="horizontalScroll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2181990" y="3165139"/>
              <a:ext cx="9776605" cy="22821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৭.১.২ </a:t>
              </a:r>
              <a:r>
                <a:rPr lang="en-US" sz="28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বিভিন্ন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ধরণের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তথ্য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শনাক্ত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করতে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  <a:p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৭.১.২ </a:t>
              </a:r>
              <a:r>
                <a:rPr lang="en-US" sz="28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তথ্যের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উৎস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শনাক্ত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করতে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  <a:p>
              <a:endPara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174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6CDD16-41E2-38DC-13B7-DB356086EC56}"/>
              </a:ext>
            </a:extLst>
          </p:cNvPr>
          <p:cNvSpPr/>
          <p:nvPr/>
        </p:nvSpPr>
        <p:spPr>
          <a:xfrm>
            <a:off x="4877165" y="1642956"/>
            <a:ext cx="2437669" cy="585788"/>
          </a:xfrm>
          <a:prstGeom prst="rect">
            <a:avLst/>
          </a:prstGeom>
          <a:solidFill>
            <a:srgbClr val="FFC000"/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পূর্বজ্ঞান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endParaRPr lang="en-US" sz="36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445629-1F0C-CEF7-780B-56BF87E2DA34}"/>
              </a:ext>
            </a:extLst>
          </p:cNvPr>
          <p:cNvSpPr/>
          <p:nvPr/>
        </p:nvSpPr>
        <p:spPr>
          <a:xfrm>
            <a:off x="2768874" y="2604380"/>
            <a:ext cx="8287846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আবহাওয়া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কেমন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হালি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ডিমের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দাম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এগুলো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কোথা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জেনেছ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6139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206418" y="541006"/>
            <a:ext cx="2640389" cy="5857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D23049-8793-49B8-A3E9-22C504D00ECB}"/>
              </a:ext>
            </a:extLst>
          </p:cNvPr>
          <p:cNvSpPr/>
          <p:nvPr/>
        </p:nvSpPr>
        <p:spPr>
          <a:xfrm>
            <a:off x="2986999" y="1859340"/>
            <a:ext cx="7079226" cy="15696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9600" b="1" dirty="0" err="1">
                <a:ln/>
                <a:solidFill>
                  <a:schemeClr val="accent6">
                    <a:lumMod val="50000"/>
                  </a:schemeClr>
                </a:solidFill>
                <a:latin typeface="KumarkhaliOMJ" panose="00000400000000000000" pitchFamily="2" charset="0"/>
                <a:ea typeface="MS Gothic" panose="020B0609070205080204" pitchFamily="49" charset="-128"/>
                <a:cs typeface="KumarkhaliOMJ" panose="00000400000000000000" pitchFamily="2" charset="0"/>
              </a:rPr>
              <a:t>তথ্য</a:t>
            </a:r>
            <a:r>
              <a:rPr lang="en-US" sz="9600" b="1" dirty="0">
                <a:ln/>
                <a:solidFill>
                  <a:schemeClr val="accent6">
                    <a:lumMod val="50000"/>
                  </a:schemeClr>
                </a:solidFill>
                <a:latin typeface="KumarkhaliOMJ" panose="00000400000000000000" pitchFamily="2" charset="0"/>
                <a:ea typeface="MS Gothic" panose="020B0609070205080204" pitchFamily="49" charset="-128"/>
                <a:cs typeface="KumarkhaliOMJ" panose="00000400000000000000" pitchFamily="2" charset="0"/>
              </a:rPr>
              <a:t> ও </a:t>
            </a:r>
            <a:r>
              <a:rPr lang="en-US" sz="9600" b="1" dirty="0" err="1">
                <a:ln/>
                <a:solidFill>
                  <a:schemeClr val="accent6">
                    <a:lumMod val="50000"/>
                  </a:schemeClr>
                </a:solidFill>
                <a:latin typeface="KumarkhaliOMJ" panose="00000400000000000000" pitchFamily="2" charset="0"/>
                <a:ea typeface="MS Gothic" panose="020B0609070205080204" pitchFamily="49" charset="-128"/>
                <a:cs typeface="KumarkhaliOMJ" panose="00000400000000000000" pitchFamily="2" charset="0"/>
              </a:rPr>
              <a:t>প্রযুক্তি</a:t>
            </a:r>
            <a:endParaRPr lang="en-US" sz="9600" b="1" dirty="0">
              <a:ln/>
              <a:solidFill>
                <a:schemeClr val="accent6">
                  <a:lumMod val="50000"/>
                </a:schemeClr>
              </a:solidFill>
              <a:latin typeface="KumarkhaliOMJ" panose="00000400000000000000" pitchFamily="2" charset="0"/>
              <a:ea typeface="MS Gothic" panose="020B0609070205080204" pitchFamily="49" charset="-128"/>
              <a:cs typeface="KumarkhaliOMJ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9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BE160-E727-1B71-88F5-B9C072BEE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9B25D7F-67B6-AE21-3105-82A2F16109DE}"/>
              </a:ext>
            </a:extLst>
          </p:cNvPr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3919387-3512-88F2-07F7-5C15078389CC}"/>
              </a:ext>
            </a:extLst>
          </p:cNvPr>
          <p:cNvGrpSpPr/>
          <p:nvPr/>
        </p:nvGrpSpPr>
        <p:grpSpPr>
          <a:xfrm>
            <a:off x="2605754" y="2664164"/>
            <a:ext cx="7300913" cy="1200329"/>
            <a:chOff x="815189" y="2258163"/>
            <a:chExt cx="4587666" cy="116120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F1E35B1-1750-F6C2-1486-7C2506B2045B}"/>
                </a:ext>
              </a:extLst>
            </p:cNvPr>
            <p:cNvGrpSpPr/>
            <p:nvPr/>
          </p:nvGrpSpPr>
          <p:grpSpPr>
            <a:xfrm>
              <a:off x="815189" y="2258163"/>
              <a:ext cx="1136025" cy="1161208"/>
              <a:chOff x="1733941" y="2292502"/>
              <a:chExt cx="1136025" cy="1161208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4C94832-A388-7B7A-8C30-48F124288391}"/>
                  </a:ext>
                </a:extLst>
              </p:cNvPr>
              <p:cNvGrpSpPr/>
              <p:nvPr/>
            </p:nvGrpSpPr>
            <p:grpSpPr>
              <a:xfrm>
                <a:off x="1733941" y="2436032"/>
                <a:ext cx="1136025" cy="874149"/>
                <a:chOff x="1761036" y="2463796"/>
                <a:chExt cx="1415939" cy="874149"/>
              </a:xfrm>
            </p:grpSpPr>
            <p:sp>
              <p:nvSpPr>
                <p:cNvPr id="13" name="Right Arrow 12">
                  <a:extLst>
                    <a:ext uri="{FF2B5EF4-FFF2-40B4-BE49-F238E27FC236}">
                      <a16:creationId xmlns:a16="http://schemas.microsoft.com/office/drawing/2014/main" id="{D08F32D4-D7DE-E019-01BF-BCAA6C8F46F2}"/>
                    </a:ext>
                  </a:extLst>
                </p:cNvPr>
                <p:cNvSpPr/>
                <p:nvPr/>
              </p:nvSpPr>
              <p:spPr>
                <a:xfrm>
                  <a:off x="2490165" y="2519092"/>
                  <a:ext cx="686810" cy="763558"/>
                </a:xfrm>
                <a:prstGeom prst="rightArrow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14" name="Flowchart: Connector 13">
                  <a:extLst>
                    <a:ext uri="{FF2B5EF4-FFF2-40B4-BE49-F238E27FC236}">
                      <a16:creationId xmlns:a16="http://schemas.microsoft.com/office/drawing/2014/main" id="{82026E12-3AAA-B0DF-B757-69EB8B4815A8}"/>
                    </a:ext>
                  </a:extLst>
                </p:cNvPr>
                <p:cNvSpPr/>
                <p:nvPr/>
              </p:nvSpPr>
              <p:spPr>
                <a:xfrm>
                  <a:off x="1761036" y="2463796"/>
                  <a:ext cx="828054" cy="874149"/>
                </a:xfrm>
                <a:prstGeom prst="flowChartConnector">
                  <a:avLst/>
                </a:prstGeom>
                <a:solidFill>
                  <a:schemeClr val="tx1"/>
                </a:solidFill>
                <a:ln w="28575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766956B-1A97-D324-8146-F59E426CB73A}"/>
                  </a:ext>
                </a:extLst>
              </p:cNvPr>
              <p:cNvSpPr/>
              <p:nvPr/>
            </p:nvSpPr>
            <p:spPr>
              <a:xfrm>
                <a:off x="1846251" y="2292502"/>
                <a:ext cx="360368" cy="11612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7200" b="1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?</a:t>
                </a:r>
                <a:endParaRPr lang="en-US" sz="7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0AB9E1A-AB77-6843-FABB-980701FF8F9F}"/>
                </a:ext>
              </a:extLst>
            </p:cNvPr>
            <p:cNvSpPr/>
            <p:nvPr/>
          </p:nvSpPr>
          <p:spPr>
            <a:xfrm>
              <a:off x="2031526" y="2364514"/>
              <a:ext cx="3371329" cy="886264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rgbClr val="FFC00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তথ্যের</a:t>
              </a:r>
              <a:r>
                <a:rPr lang="en-US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উৎস</a:t>
              </a:r>
              <a:r>
                <a:rPr lang="en-US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40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ধরণ</a:t>
              </a:r>
              <a:r>
                <a:rPr lang="en-US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কী</a:t>
              </a:r>
              <a:r>
                <a:rPr lang="en-US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?  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C1E261D9-7C39-651A-20AA-AB618FB269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482" y="7500937"/>
            <a:ext cx="6401693" cy="515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35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058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4314524" y="485634"/>
            <a:ext cx="3562951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পর্যবেক্ষণ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BF3FE0-5AEA-C7C0-F0BD-E6D5E2F26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317" y="1277424"/>
            <a:ext cx="4748774" cy="4303152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6025D1-9AB2-EC11-AE0D-A50603E68C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859" y="1277424"/>
            <a:ext cx="3275227" cy="217170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2DDE6A-CB7B-AF56-8034-51DF3ADAF6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89384" l="0" r="893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55" y="408359"/>
            <a:ext cx="2324424" cy="27816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71ADA13-79E3-0923-9DD6-BB4F11B2A1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210" y="3881477"/>
            <a:ext cx="3275227" cy="2329728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E104C7D-DA70-DCF0-81A5-7E0D1619E1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09" y="3167027"/>
            <a:ext cx="2493133" cy="3044178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8733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D7AE3-7EE3-5581-CD3E-0F11999F8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B7C7B40-5CA1-9CA1-76DC-D343B140577E}"/>
              </a:ext>
            </a:extLst>
          </p:cNvPr>
          <p:cNvSpPr txBox="1"/>
          <p:nvPr/>
        </p:nvSpPr>
        <p:spPr>
          <a:xfrm>
            <a:off x="0" y="6396335"/>
            <a:ext cx="6879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sz="2400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sz="2400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sz="2400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9EF7A2-2EE7-7F31-0E38-8871D1D59C6B}"/>
              </a:ext>
            </a:extLst>
          </p:cNvPr>
          <p:cNvSpPr/>
          <p:nvPr/>
        </p:nvSpPr>
        <p:spPr>
          <a:xfrm>
            <a:off x="2993036" y="1469980"/>
            <a:ext cx="5353036" cy="1642495"/>
          </a:xfrm>
          <a:prstGeom prst="rect">
            <a:avLst/>
          </a:prstGeom>
          <a:solidFill>
            <a:srgbClr val="FFC000"/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এসব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বস্তু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তথ্যের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উৎস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এদের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1DE8A9-A602-02A6-4E22-951C2C1F9F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538" y="3587268"/>
            <a:ext cx="5063702" cy="2543175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9FF81D-A9A5-4C18-2BFB-A55DED2553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3981" y="528777"/>
            <a:ext cx="2973384" cy="2873943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DB904D4-0D99-2659-B2B7-1D1462A5EB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384" l="0" r="893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60" y="528777"/>
            <a:ext cx="2110206" cy="24567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8118219-4B5A-C08D-BADC-EFD73F20AC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616" y="3786048"/>
            <a:ext cx="2973384" cy="2344395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27E0F2D-62A2-7336-1FB6-EAB730E123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60" y="3052633"/>
            <a:ext cx="2263367" cy="307781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D81342F-F166-4517-06C6-08F9AF47FCAD}"/>
              </a:ext>
            </a:extLst>
          </p:cNvPr>
          <p:cNvSpPr/>
          <p:nvPr/>
        </p:nvSpPr>
        <p:spPr>
          <a:xfrm>
            <a:off x="3658020" y="528777"/>
            <a:ext cx="3670083" cy="68543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সহপাঠীর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034288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E498C-6968-B9D2-C25C-F8FE0F658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94E621-5EC2-93D4-25BB-038922D66F53}"/>
              </a:ext>
            </a:extLst>
          </p:cNvPr>
          <p:cNvSpPr txBox="1"/>
          <p:nvPr/>
        </p:nvSpPr>
        <p:spPr>
          <a:xfrm>
            <a:off x="23058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AD0479-9918-4FFD-7BEA-E7EE166C20EB}"/>
              </a:ext>
            </a:extLst>
          </p:cNvPr>
          <p:cNvSpPr/>
          <p:nvPr/>
        </p:nvSpPr>
        <p:spPr>
          <a:xfrm>
            <a:off x="2037180" y="547716"/>
            <a:ext cx="8117640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১২৬ প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ষ্ঠার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‘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তথ্য,তথ্যের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উৎস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তথ্যের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ধরণ’অংশটুকু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D16F239-A983-6D54-9351-88AA25C0A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087" y="1185611"/>
            <a:ext cx="10029825" cy="47579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54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843A5-1299-6909-BD68-7B4EFE030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137DBAB-3AE9-01AD-69B1-6040490A6C6A}"/>
              </a:ext>
            </a:extLst>
          </p:cNvPr>
          <p:cNvSpPr txBox="1"/>
          <p:nvPr/>
        </p:nvSpPr>
        <p:spPr>
          <a:xfrm>
            <a:off x="23058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A6ADB2-5EE2-C1A4-B5D6-42003E50CA9C}"/>
              </a:ext>
            </a:extLst>
          </p:cNvPr>
          <p:cNvSpPr/>
          <p:nvPr/>
        </p:nvSpPr>
        <p:spPr>
          <a:xfrm rot="19425230">
            <a:off x="1549500" y="2859502"/>
            <a:ext cx="1588071" cy="4429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8199BB-E90A-37B3-7DD9-81B74E4E26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470" y="447259"/>
            <a:ext cx="4725059" cy="59634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085147C-52B4-FE31-1B0F-8A64CDAC492D}"/>
              </a:ext>
            </a:extLst>
          </p:cNvPr>
          <p:cNvSpPr/>
          <p:nvPr/>
        </p:nvSpPr>
        <p:spPr>
          <a:xfrm rot="19425230">
            <a:off x="8702775" y="2859502"/>
            <a:ext cx="1588071" cy="4429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320257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7C20F-A320-1F04-927B-AE3B8B01A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D0AD5C-6608-14B1-C79C-F47CBC9C2A43}"/>
              </a:ext>
            </a:extLst>
          </p:cNvPr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E08845-34D2-E8F0-70C3-5055C7F9EB7C}"/>
              </a:ext>
            </a:extLst>
          </p:cNvPr>
          <p:cNvSpPr/>
          <p:nvPr/>
        </p:nvSpPr>
        <p:spPr>
          <a:xfrm>
            <a:off x="3261068" y="1888362"/>
            <a:ext cx="5669863" cy="485153"/>
          </a:xfrm>
          <a:prstGeom prst="rect">
            <a:avLst/>
          </a:prstGeom>
          <a:solidFill>
            <a:schemeClr val="accent1"/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করেছকটি</a:t>
            </a:r>
            <a:r>
              <a:rPr lang="en-US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পূরণ</a:t>
            </a:r>
            <a:r>
              <a:rPr lang="en-US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2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3218B6-0E3A-DA49-1AA0-02BD825CC5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03" y="2604908"/>
            <a:ext cx="11125622" cy="376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924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4023E-7FDD-D884-6F9E-21602CF03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3EAE1C-DE33-46E5-9C09-25C7625B1DE2}"/>
              </a:ext>
            </a:extLst>
          </p:cNvPr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BEAAC7-5BF6-3E5D-A42B-5A47D865DA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03" y="2604908"/>
            <a:ext cx="11125622" cy="376731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D44AF3D-6864-126F-9B46-A98EF412DCA7}"/>
              </a:ext>
            </a:extLst>
          </p:cNvPr>
          <p:cNvSpPr/>
          <p:nvPr/>
        </p:nvSpPr>
        <p:spPr>
          <a:xfrm>
            <a:off x="5290514" y="1888362"/>
            <a:ext cx="1610970" cy="485153"/>
          </a:xfrm>
          <a:prstGeom prst="rect">
            <a:avLst/>
          </a:prstGeom>
          <a:solidFill>
            <a:schemeClr val="accent1"/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ফিডব্যাক</a:t>
            </a:r>
            <a:r>
              <a:rPr lang="en-US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41EB8A-EF4D-CB03-0863-D705B1CD293E}"/>
              </a:ext>
            </a:extLst>
          </p:cNvPr>
          <p:cNvSpPr txBox="1"/>
          <p:nvPr/>
        </p:nvSpPr>
        <p:spPr>
          <a:xfrm>
            <a:off x="1077300" y="3878470"/>
            <a:ext cx="43291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আবহাওয়ার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অবস্থা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391005-A3BB-925C-E0C6-B207A92219E6}"/>
              </a:ext>
            </a:extLst>
          </p:cNvPr>
          <p:cNvSpPr txBox="1"/>
          <p:nvPr/>
        </p:nvSpPr>
        <p:spPr>
          <a:xfrm>
            <a:off x="5927213" y="3894355"/>
            <a:ext cx="14374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টেলিভিশন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1243F2-861F-4E14-CFDC-5BBAF7157DAF}"/>
              </a:ext>
            </a:extLst>
          </p:cNvPr>
          <p:cNvSpPr txBox="1"/>
          <p:nvPr/>
        </p:nvSpPr>
        <p:spPr>
          <a:xfrm>
            <a:off x="9323010" y="3968709"/>
            <a:ext cx="2364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আবহাওয়া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বিষয়ক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D94548-D1DB-5FF6-C442-3CF7F52E273D}"/>
              </a:ext>
            </a:extLst>
          </p:cNvPr>
          <p:cNvSpPr txBox="1"/>
          <p:nvPr/>
        </p:nvSpPr>
        <p:spPr>
          <a:xfrm>
            <a:off x="1456326" y="4545379"/>
            <a:ext cx="2364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খেলার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খবর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5256F3-1450-F66B-904C-2D9397BE4519}"/>
              </a:ext>
            </a:extLst>
          </p:cNvPr>
          <p:cNvSpPr txBox="1"/>
          <p:nvPr/>
        </p:nvSpPr>
        <p:spPr>
          <a:xfrm>
            <a:off x="5282387" y="4533271"/>
            <a:ext cx="31164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টেলিভিশন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5D4A34-9202-681E-07F4-34906AF5A17D}"/>
              </a:ext>
            </a:extLst>
          </p:cNvPr>
          <p:cNvSpPr txBox="1"/>
          <p:nvPr/>
        </p:nvSpPr>
        <p:spPr>
          <a:xfrm>
            <a:off x="9502013" y="4488566"/>
            <a:ext cx="2364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খেলা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বিষয়ক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265149-F059-92FB-FF97-2B54F53407B9}"/>
              </a:ext>
            </a:extLst>
          </p:cNvPr>
          <p:cNvSpPr txBox="1"/>
          <p:nvPr/>
        </p:nvSpPr>
        <p:spPr>
          <a:xfrm>
            <a:off x="1454919" y="5148107"/>
            <a:ext cx="2364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তেলের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দাম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CF211D-2623-38C8-3954-0378078E3A18}"/>
              </a:ext>
            </a:extLst>
          </p:cNvPr>
          <p:cNvSpPr txBox="1"/>
          <p:nvPr/>
        </p:nvSpPr>
        <p:spPr>
          <a:xfrm>
            <a:off x="5563997" y="5095778"/>
            <a:ext cx="2364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বাজার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তালিকা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4270A0-B23F-6B12-C612-6B761EB2200E}"/>
              </a:ext>
            </a:extLst>
          </p:cNvPr>
          <p:cNvSpPr txBox="1"/>
          <p:nvPr/>
        </p:nvSpPr>
        <p:spPr>
          <a:xfrm>
            <a:off x="9438015" y="5135104"/>
            <a:ext cx="21280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অর্থনীতি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বিষয়ক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043215-F3C8-54C1-AA00-B3EE08EBB457}"/>
              </a:ext>
            </a:extLst>
          </p:cNvPr>
          <p:cNvSpPr txBox="1"/>
          <p:nvPr/>
        </p:nvSpPr>
        <p:spPr>
          <a:xfrm>
            <a:off x="1315591" y="5786959"/>
            <a:ext cx="2364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ডেঙ্গু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সচেতনতা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6F9DA5-30CC-1C68-9A5D-B9A746F95CC4}"/>
              </a:ext>
            </a:extLst>
          </p:cNvPr>
          <p:cNvSpPr txBox="1"/>
          <p:nvPr/>
        </p:nvSpPr>
        <p:spPr>
          <a:xfrm>
            <a:off x="5639083" y="5734001"/>
            <a:ext cx="2239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পোস্টার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8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66D928-F8CC-AB6D-1E26-FCC1905D10DC}"/>
              </a:ext>
            </a:extLst>
          </p:cNvPr>
          <p:cNvSpPr txBox="1"/>
          <p:nvPr/>
        </p:nvSpPr>
        <p:spPr>
          <a:xfrm>
            <a:off x="9502013" y="5753002"/>
            <a:ext cx="2364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স্বাস্থ্য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বিষয়ক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18539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3404052" y="5525403"/>
            <a:ext cx="57542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পাঠ্যবইয়ের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১২৭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পৃষ্ঠার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সারসংক্ষেপ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অংশটুকু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767D38-C229-58E9-CE26-AE8A4EF3A7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372" y="809377"/>
            <a:ext cx="8887256" cy="45484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5076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ABB864-EEE0-4844-8A81-C7F860E27047}"/>
              </a:ext>
            </a:extLst>
          </p:cNvPr>
          <p:cNvSpPr/>
          <p:nvPr/>
        </p:nvSpPr>
        <p:spPr>
          <a:xfrm>
            <a:off x="2875859" y="2970790"/>
            <a:ext cx="5533887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তথ্যের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৩টি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উৎসের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তথ্যের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বিষয়ক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71737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5BA5F-66A5-DE8F-4B86-DD4E892BE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6C1E0C-F7B4-E0A0-3494-9AED6F1DDD13}"/>
              </a:ext>
            </a:extLst>
          </p:cNvPr>
          <p:cNvSpPr/>
          <p:nvPr/>
        </p:nvSpPr>
        <p:spPr>
          <a:xfrm>
            <a:off x="2975872" y="1515546"/>
            <a:ext cx="7229475" cy="255454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i="1" dirty="0" err="1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MeghnaOMJ" panose="00000400000000000000" pitchFamily="2" charset="0"/>
                <a:cs typeface="MeghnaOMJ" panose="00000400000000000000" pitchFamily="2" charset="0"/>
              </a:rPr>
              <a:t>আজকের</a:t>
            </a:r>
            <a:r>
              <a:rPr lang="en-US" sz="8000" b="1" i="1" dirty="0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MeghnaOMJ" panose="00000400000000000000" pitchFamily="2" charset="0"/>
                <a:cs typeface="MeghnaOMJ" panose="00000400000000000000" pitchFamily="2" charset="0"/>
              </a:rPr>
              <a:t> </a:t>
            </a:r>
            <a:r>
              <a:rPr lang="en-US" sz="8000" b="1" i="1" dirty="0" err="1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MeghnaOMJ" panose="00000400000000000000" pitchFamily="2" charset="0"/>
                <a:cs typeface="MeghnaOMJ" panose="00000400000000000000" pitchFamily="2" charset="0"/>
              </a:rPr>
              <a:t>পাঠের</a:t>
            </a:r>
            <a:r>
              <a:rPr lang="en-US" sz="8000" b="1" i="1" dirty="0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MeghnaOMJ" panose="00000400000000000000" pitchFamily="2" charset="0"/>
                <a:cs typeface="MeghnaOMJ" panose="00000400000000000000" pitchFamily="2" charset="0"/>
              </a:rPr>
              <a:t> </a:t>
            </a:r>
          </a:p>
          <a:p>
            <a:pPr algn="ctr"/>
            <a:r>
              <a:rPr lang="en-US" sz="8000" b="1" i="1" dirty="0" err="1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MeghnaOMJ" panose="00000400000000000000" pitchFamily="2" charset="0"/>
                <a:cs typeface="MeghnaOMJ" panose="00000400000000000000" pitchFamily="2" charset="0"/>
              </a:rPr>
              <a:t>সারসংক্ষেপ</a:t>
            </a:r>
            <a:r>
              <a:rPr lang="en-US" sz="8000" b="1" i="1" dirty="0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MeghnaOMJ" panose="00000400000000000000" pitchFamily="2" charset="0"/>
                <a:cs typeface="MeghnaOMJ" panose="00000400000000000000" pitchFamily="2" charset="0"/>
              </a:rPr>
              <a:t> </a:t>
            </a:r>
            <a:r>
              <a:rPr lang="en-US" sz="8000" b="1" i="1" dirty="0" err="1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MeghnaOMJ" panose="00000400000000000000" pitchFamily="2" charset="0"/>
                <a:cs typeface="MeghnaOMJ" panose="00000400000000000000" pitchFamily="2" charset="0"/>
              </a:rPr>
              <a:t>আলোচনা</a:t>
            </a:r>
            <a:endParaRPr lang="en-US" sz="8000" b="1" i="1" dirty="0">
              <a:ln/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MeghnaOMJ" panose="00000400000000000000" pitchFamily="2" charset="0"/>
              <a:cs typeface="MeghnaOMJ" panose="000004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019CA2-1676-EE49-CE58-4FF954553DC2}"/>
              </a:ext>
            </a:extLst>
          </p:cNvPr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076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82197703"/>
      </p:ext>
    </p:extLst>
  </p:cSld>
  <p:clrMapOvr>
    <a:masterClrMapping/>
  </p:clrMapOvr>
</p:sld>
</file>

<file path=ppt/theme/theme1.xml><?xml version="1.0" encoding="utf-8"?>
<a:theme xmlns:a="http://schemas.openxmlformats.org/drawingml/2006/main" name="Scien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ience Theme" id="{DF5C3253-A009-49C8-A8FD-073C11F3770D}" vid="{4FF817A2-B11F-4B15-BE5C-F6E1CF50A17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Science Theme</Template>
  <TotalTime>183</TotalTime>
  <Words>371</Words>
  <Application>Microsoft Office PowerPoint</Application>
  <PresentationFormat>Widescreen</PresentationFormat>
  <Paragraphs>72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KumarkhaliOMJ</vt:lpstr>
      <vt:lpstr>MeghnaOMJ</vt:lpstr>
      <vt:lpstr>Monotype Corsiva</vt:lpstr>
      <vt:lpstr>NikoshBAN</vt:lpstr>
      <vt:lpstr>Wingdings</vt:lpstr>
      <vt:lpstr>Science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WALTON</dc:creator>
  <cp:lastModifiedBy>WALTON</cp:lastModifiedBy>
  <cp:revision>18</cp:revision>
  <dcterms:created xsi:type="dcterms:W3CDTF">2026-05-13T08:51:27Z</dcterms:created>
  <dcterms:modified xsi:type="dcterms:W3CDTF">2026-10-06T03:21:45Z</dcterms:modified>
</cp:coreProperties>
</file>