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68" r:id="rId2"/>
    <p:sldId id="257" r:id="rId3"/>
    <p:sldId id="256" r:id="rId4"/>
    <p:sldId id="259" r:id="rId5"/>
    <p:sldId id="262" r:id="rId6"/>
    <p:sldId id="263" r:id="rId7"/>
    <p:sldId id="264" r:id="rId8"/>
    <p:sldId id="265" r:id="rId9"/>
    <p:sldId id="266" r:id="rId10"/>
    <p:sldId id="267" r:id="rId11"/>
    <p:sldId id="269" r:id="rId12"/>
  </p:sldIdLst>
  <p:sldSz cx="18288000" cy="10287000"/>
  <p:notesSz cx="6858000" cy="9144000"/>
  <p:embeddedFontLst>
    <p:embeddedFont>
      <p:font typeface="Fredoka" panose="020B0604020202020204" charset="0"/>
      <p:regular r:id="rId13"/>
    </p:embeddedFont>
    <p:embeddedFont>
      <p:font typeface="Londrina Solid" panose="020B0604020202020204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de Pro" panose="020B0604020202020204" charset="0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5" d="100"/>
          <a:sy n="45" d="100"/>
        </p:scale>
        <p:origin x="9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13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1125199" y="5461421"/>
            <a:ext cx="5919408" cy="1206079"/>
          </a:xfrm>
          <a:custGeom>
            <a:avLst/>
            <a:gdLst/>
            <a:ahLst/>
            <a:cxnLst/>
            <a:rect l="l" t="t" r="r" b="b"/>
            <a:pathLst>
              <a:path w="5919408" h="1206079">
                <a:moveTo>
                  <a:pt x="0" y="0"/>
                </a:moveTo>
                <a:lnTo>
                  <a:pt x="5919408" y="0"/>
                </a:lnTo>
                <a:lnTo>
                  <a:pt x="5919408" y="1206080"/>
                </a:lnTo>
                <a:lnTo>
                  <a:pt x="0" y="12060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5715000" y="7094388"/>
            <a:ext cx="10820399" cy="1519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416"/>
              </a:lnSpc>
            </a:pPr>
            <a:r>
              <a:rPr lang="en-US" sz="17300" spc="180" dirty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Welcome!</a:t>
            </a:r>
          </a:p>
        </p:txBody>
      </p:sp>
      <p:sp>
        <p:nvSpPr>
          <p:cNvPr id="5" name="Freeform 5"/>
          <p:cNvSpPr/>
          <p:nvPr/>
        </p:nvSpPr>
        <p:spPr>
          <a:xfrm>
            <a:off x="10111798" y="217375"/>
            <a:ext cx="6453489" cy="5154725"/>
          </a:xfrm>
          <a:custGeom>
            <a:avLst/>
            <a:gdLst/>
            <a:ahLst/>
            <a:cxnLst/>
            <a:rect l="l" t="t" r="r" b="b"/>
            <a:pathLst>
              <a:path w="6453489" h="5154725">
                <a:moveTo>
                  <a:pt x="0" y="0"/>
                </a:moveTo>
                <a:lnTo>
                  <a:pt x="6453489" y="0"/>
                </a:lnTo>
                <a:lnTo>
                  <a:pt x="6453489" y="5154725"/>
                </a:lnTo>
                <a:lnTo>
                  <a:pt x="0" y="5154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8">
            <a:extLst>
              <a:ext uri="{FF2B5EF4-FFF2-40B4-BE49-F238E27FC236}">
                <a16:creationId xmlns:a16="http://schemas.microsoft.com/office/drawing/2014/main" id="{B3BCFD84-CE33-46D8-885F-D3B09C23A3AA}"/>
              </a:ext>
            </a:extLst>
          </p:cNvPr>
          <p:cNvSpPr txBox="1"/>
          <p:nvPr/>
        </p:nvSpPr>
        <p:spPr>
          <a:xfrm>
            <a:off x="1703786" y="3154637"/>
            <a:ext cx="7516413" cy="471924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9200"/>
              </a:lnSpc>
              <a:spcBef>
                <a:spcPct val="0"/>
              </a:spcBef>
            </a:pPr>
            <a:r>
              <a:rPr lang="en-US" sz="8000" b="1" u="none" strike="noStrike" spc="92" dirty="0" err="1" smtClean="0">
                <a:solidFill>
                  <a:srgbClr val="000000"/>
                </a:solidFill>
                <a:latin typeface="Porcelian"/>
                <a:ea typeface="Londrina Solid"/>
                <a:cs typeface="Londrina Solid"/>
                <a:sym typeface="Londrina Solid"/>
              </a:rPr>
              <a:t>Moydul</a:t>
            </a:r>
            <a:r>
              <a:rPr lang="en-US" sz="8000" b="1" u="none" strike="noStrike" spc="92" dirty="0" smtClean="0">
                <a:solidFill>
                  <a:srgbClr val="000000"/>
                </a:solidFill>
                <a:latin typeface="Porcelian"/>
                <a:ea typeface="Londrina Solid"/>
                <a:cs typeface="Londrina Solid"/>
                <a:sym typeface="Londrina Solid"/>
              </a:rPr>
              <a:t> Islam</a:t>
            </a:r>
          </a:p>
          <a:p>
            <a:pPr marL="0" lvl="0" indent="0" algn="ctr">
              <a:lnSpc>
                <a:spcPts val="9200"/>
              </a:lnSpc>
              <a:spcBef>
                <a:spcPct val="0"/>
              </a:spcBef>
            </a:pPr>
            <a:r>
              <a:rPr lang="en-US" sz="4400" b="1" spc="92" dirty="0" err="1" smtClean="0">
                <a:solidFill>
                  <a:srgbClr val="000000"/>
                </a:solidFill>
                <a:latin typeface="Porcelian"/>
                <a:cs typeface="Londrina Solid"/>
                <a:sym typeface="Londrina Solid"/>
              </a:rPr>
              <a:t>Kadirabad</a:t>
            </a:r>
            <a:r>
              <a:rPr lang="en-US" sz="4400" b="1" spc="92" dirty="0" smtClean="0">
                <a:solidFill>
                  <a:srgbClr val="000000"/>
                </a:solidFill>
                <a:latin typeface="Porcelian"/>
                <a:cs typeface="Londrina Solid"/>
                <a:sym typeface="Londrina Solid"/>
              </a:rPr>
              <a:t> High School</a:t>
            </a:r>
          </a:p>
          <a:p>
            <a:pPr marL="0" lvl="0" indent="0" algn="ctr">
              <a:lnSpc>
                <a:spcPts val="9200"/>
              </a:lnSpc>
              <a:spcBef>
                <a:spcPct val="0"/>
              </a:spcBef>
            </a:pPr>
            <a:r>
              <a:rPr lang="en-US" sz="4400" b="1" spc="92" dirty="0" err="1" smtClean="0">
                <a:solidFill>
                  <a:srgbClr val="000000"/>
                </a:solidFill>
                <a:latin typeface="Porcelian"/>
                <a:cs typeface="Londrina Solid"/>
                <a:sym typeface="Londrina Solid"/>
              </a:rPr>
              <a:t>Pirganj</a:t>
            </a:r>
            <a:r>
              <a:rPr lang="en-US" sz="4400" b="1" spc="92" dirty="0" smtClean="0">
                <a:solidFill>
                  <a:srgbClr val="000000"/>
                </a:solidFill>
                <a:latin typeface="Porcelian"/>
                <a:cs typeface="Londrina Solid"/>
                <a:sym typeface="Londrina Solid"/>
              </a:rPr>
              <a:t>, Rangpur. </a:t>
            </a:r>
          </a:p>
          <a:p>
            <a:pPr marL="0" lvl="0" indent="0" algn="ctr">
              <a:lnSpc>
                <a:spcPts val="9200"/>
              </a:lnSpc>
              <a:spcBef>
                <a:spcPct val="0"/>
              </a:spcBef>
            </a:pPr>
            <a:r>
              <a:rPr lang="en-US" sz="4400" b="1" spc="92" dirty="0" smtClean="0">
                <a:solidFill>
                  <a:srgbClr val="000000"/>
                </a:solidFill>
                <a:latin typeface="Porcelian"/>
                <a:cs typeface="Londrina Solid"/>
                <a:sym typeface="Londrina Solid"/>
              </a:rPr>
              <a:t>0723479589</a:t>
            </a:r>
            <a:endParaRPr lang="bn-BD" sz="4400" b="1" dirty="0">
              <a:solidFill>
                <a:srgbClr val="002060"/>
              </a:solidFill>
              <a:latin typeface="Porcelian"/>
              <a:cs typeface="Andalus" pitchFamily="18" charset="-78"/>
            </a:endParaRPr>
          </a:p>
        </p:txBody>
      </p:sp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438400" y="863650"/>
            <a:ext cx="13106400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9733" spc="175" dirty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About the </a:t>
            </a:r>
            <a:r>
              <a:rPr lang="en-US" sz="9733" spc="175" dirty="0" smtClean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teacher</a:t>
            </a:r>
            <a:endParaRPr lang="en-US" sz="9733" spc="175" dirty="0">
              <a:solidFill>
                <a:srgbClr val="FFFFFF"/>
              </a:solidFill>
              <a:latin typeface="Fredoka"/>
              <a:ea typeface="Fredoka"/>
              <a:cs typeface="Fredoka"/>
              <a:sym typeface="Fredoka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9800" y="3169700"/>
            <a:ext cx="6176625" cy="47601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57150">
            <a:solidFill>
              <a:srgbClr val="002060"/>
            </a:solidFill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heel spokes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05094" y="670336"/>
            <a:ext cx="2616120" cy="1628534"/>
          </a:xfrm>
          <a:custGeom>
            <a:avLst/>
            <a:gdLst/>
            <a:ahLst/>
            <a:cxnLst/>
            <a:rect l="l" t="t" r="r" b="b"/>
            <a:pathLst>
              <a:path w="2616120" h="1628534">
                <a:moveTo>
                  <a:pt x="0" y="0"/>
                </a:moveTo>
                <a:lnTo>
                  <a:pt x="2616119" y="0"/>
                </a:lnTo>
                <a:lnTo>
                  <a:pt x="2616119" y="1628535"/>
                </a:lnTo>
                <a:lnTo>
                  <a:pt x="0" y="162853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905193" y="9096463"/>
            <a:ext cx="2603431" cy="530449"/>
          </a:xfrm>
          <a:custGeom>
            <a:avLst/>
            <a:gdLst/>
            <a:ahLst/>
            <a:cxnLst/>
            <a:rect l="l" t="t" r="r" b="b"/>
            <a:pathLst>
              <a:path w="2603431" h="530449">
                <a:moveTo>
                  <a:pt x="0" y="0"/>
                </a:moveTo>
                <a:lnTo>
                  <a:pt x="2603431" y="0"/>
                </a:lnTo>
                <a:lnTo>
                  <a:pt x="2603431" y="530449"/>
                </a:lnTo>
                <a:lnTo>
                  <a:pt x="0" y="53044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98904" y="1028700"/>
            <a:ext cx="7612380" cy="8229600"/>
          </a:xfrm>
          <a:custGeom>
            <a:avLst/>
            <a:gdLst/>
            <a:ahLst/>
            <a:cxnLst/>
            <a:rect l="l" t="t" r="r" b="b"/>
            <a:pathLst>
              <a:path w="7612380" h="8229600">
                <a:moveTo>
                  <a:pt x="0" y="0"/>
                </a:moveTo>
                <a:lnTo>
                  <a:pt x="7612380" y="0"/>
                </a:lnTo>
                <a:lnTo>
                  <a:pt x="761238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2757332"/>
            <a:ext cx="2765096" cy="1721272"/>
          </a:xfrm>
          <a:custGeom>
            <a:avLst/>
            <a:gdLst/>
            <a:ahLst/>
            <a:cxnLst/>
            <a:rect l="l" t="t" r="r" b="b"/>
            <a:pathLst>
              <a:path w="2765096" h="1721272">
                <a:moveTo>
                  <a:pt x="0" y="0"/>
                </a:moveTo>
                <a:lnTo>
                  <a:pt x="2765096" y="0"/>
                </a:lnTo>
                <a:lnTo>
                  <a:pt x="2765096" y="1721272"/>
                </a:lnTo>
                <a:lnTo>
                  <a:pt x="0" y="1721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5105094" y="6413715"/>
            <a:ext cx="3639199" cy="2060696"/>
          </a:xfrm>
          <a:custGeom>
            <a:avLst/>
            <a:gdLst/>
            <a:ahLst/>
            <a:cxnLst/>
            <a:rect l="l" t="t" r="r" b="b"/>
            <a:pathLst>
              <a:path w="3639199" h="2060696">
                <a:moveTo>
                  <a:pt x="0" y="0"/>
                </a:moveTo>
                <a:lnTo>
                  <a:pt x="3639199" y="0"/>
                </a:lnTo>
                <a:lnTo>
                  <a:pt x="3639199" y="2060696"/>
                </a:lnTo>
                <a:lnTo>
                  <a:pt x="0" y="206069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9674590" y="3127318"/>
            <a:ext cx="7152012" cy="88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7"/>
              </a:lnSpc>
              <a:spcBef>
                <a:spcPct val="0"/>
              </a:spcBef>
            </a:pPr>
            <a:r>
              <a:rPr lang="en-US" sz="5241" spc="94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PARTS OF SPEECH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9855155" y="3467821"/>
            <a:ext cx="6790881" cy="2945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2"/>
              </a:lnSpc>
              <a:spcBef>
                <a:spcPct val="0"/>
              </a:spcBef>
            </a:pPr>
            <a:r>
              <a:rPr lang="en-US" sz="17144" spc="308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VERB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993657" y="5734870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5" y="0"/>
                </a:lnTo>
                <a:lnTo>
                  <a:pt x="3954095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6952" y="5734870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6" y="0"/>
                </a:lnTo>
                <a:lnTo>
                  <a:pt x="3954096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340248" y="5734870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5" y="0"/>
                </a:lnTo>
                <a:lnTo>
                  <a:pt x="3954095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164343" y="4477231"/>
            <a:ext cx="1612724" cy="1682111"/>
          </a:xfrm>
          <a:custGeom>
            <a:avLst/>
            <a:gdLst/>
            <a:ahLst/>
            <a:cxnLst/>
            <a:rect l="l" t="t" r="r" b="b"/>
            <a:pathLst>
              <a:path w="1612724" h="1682111">
                <a:moveTo>
                  <a:pt x="0" y="0"/>
                </a:moveTo>
                <a:lnTo>
                  <a:pt x="1612724" y="0"/>
                </a:lnTo>
                <a:lnTo>
                  <a:pt x="1612724" y="1682111"/>
                </a:lnTo>
                <a:lnTo>
                  <a:pt x="0" y="1682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4982795" y="1660999"/>
            <a:ext cx="8322410" cy="2274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00"/>
              </a:lnSpc>
            </a:pPr>
            <a:r>
              <a:rPr lang="en-US" sz="8381" spc="15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Lesson Objectives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10726" y="6852141"/>
            <a:ext cx="3051874" cy="11733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3600" spc="23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Define the meaning of a verb.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67600" y="6480666"/>
            <a:ext cx="3352799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3600" spc="23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Provide </a:t>
            </a:r>
            <a:r>
              <a:rPr lang="en-US" sz="3600" spc="23" dirty="0" smtClean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</a:t>
            </a:r>
            <a:r>
              <a:rPr lang="en-US" sz="3600" spc="23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examples of </a:t>
            </a:r>
            <a:r>
              <a:rPr lang="en-US" sz="3600" spc="23" dirty="0" smtClean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different verbs</a:t>
            </a:r>
            <a:endParaRPr lang="en-US" sz="3600" spc="23" dirty="0">
              <a:solidFill>
                <a:srgbClr val="FFFFFF"/>
              </a:solidFill>
              <a:latin typeface="Code Pro"/>
              <a:ea typeface="Code Pro"/>
              <a:cs typeface="Code Pro"/>
              <a:sym typeface="Code Pro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2857316" y="6480666"/>
            <a:ext cx="3144684" cy="15388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3600" spc="23" dirty="0" smtClean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Making  </a:t>
            </a:r>
            <a:r>
              <a:rPr lang="en-US" sz="3600" spc="23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sentences with correct </a:t>
            </a:r>
            <a:r>
              <a:rPr lang="en-US" sz="3600" spc="23" dirty="0" smtClean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verbs</a:t>
            </a:r>
            <a:endParaRPr lang="en-US" sz="3600" spc="23" dirty="0">
              <a:solidFill>
                <a:srgbClr val="FFFFFF"/>
              </a:solidFill>
              <a:latin typeface="Code Pro"/>
              <a:ea typeface="Code Pro"/>
              <a:cs typeface="Code Pro"/>
              <a:sym typeface="Code Pro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8337638" y="4477231"/>
            <a:ext cx="1612724" cy="1682111"/>
          </a:xfrm>
          <a:custGeom>
            <a:avLst/>
            <a:gdLst/>
            <a:ahLst/>
            <a:cxnLst/>
            <a:rect l="l" t="t" r="r" b="b"/>
            <a:pathLst>
              <a:path w="1612724" h="1682111">
                <a:moveTo>
                  <a:pt x="0" y="0"/>
                </a:moveTo>
                <a:lnTo>
                  <a:pt x="1612724" y="0"/>
                </a:lnTo>
                <a:lnTo>
                  <a:pt x="1612724" y="1682111"/>
                </a:lnTo>
                <a:lnTo>
                  <a:pt x="0" y="1682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3510933" y="4477231"/>
            <a:ext cx="1612724" cy="1682111"/>
          </a:xfrm>
          <a:custGeom>
            <a:avLst/>
            <a:gdLst/>
            <a:ahLst/>
            <a:cxnLst/>
            <a:rect l="l" t="t" r="r" b="b"/>
            <a:pathLst>
              <a:path w="1612724" h="1682111">
                <a:moveTo>
                  <a:pt x="0" y="0"/>
                </a:moveTo>
                <a:lnTo>
                  <a:pt x="1612724" y="0"/>
                </a:lnTo>
                <a:lnTo>
                  <a:pt x="1612724" y="1682111"/>
                </a:lnTo>
                <a:lnTo>
                  <a:pt x="0" y="168211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788392" y="647700"/>
            <a:ext cx="10661407" cy="8330087"/>
          </a:xfrm>
          <a:custGeom>
            <a:avLst/>
            <a:gdLst/>
            <a:ahLst/>
            <a:cxnLst/>
            <a:rect l="l" t="t" r="r" b="b"/>
            <a:pathLst>
              <a:path w="10089158" h="7668574">
                <a:moveTo>
                  <a:pt x="0" y="0"/>
                </a:moveTo>
                <a:lnTo>
                  <a:pt x="10089158" y="0"/>
                </a:lnTo>
                <a:lnTo>
                  <a:pt x="10089158" y="7668574"/>
                </a:lnTo>
                <a:lnTo>
                  <a:pt x="0" y="76685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513533" y="5204728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2"/>
                </a:lnTo>
                <a:lnTo>
                  <a:pt x="0" y="107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513533" y="1638300"/>
            <a:ext cx="8638877" cy="9180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200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 verb is a word that expresses an action or a state of being.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10449" y="1941434"/>
            <a:ext cx="5066434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9"/>
              </a:lnSpc>
            </a:pPr>
            <a:r>
              <a:rPr lang="en-US" sz="7742" spc="13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Verb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10449" y="4481650"/>
            <a:ext cx="5066434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8129"/>
              </a:lnSpc>
            </a:pPr>
            <a:r>
              <a:rPr lang="en-US" sz="7742" spc="139" dirty="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Examples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8853726" y="5219700"/>
            <a:ext cx="6411866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3200" spc="20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verb "danced" in the sentence above expresses an action of the subject "Aaron."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513533" y="4533900"/>
            <a:ext cx="8638877" cy="4604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200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danced to his favorite music.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513533" y="6362700"/>
            <a:ext cx="8638877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200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is a member of the school's dance club.</a:t>
            </a:r>
          </a:p>
        </p:txBody>
      </p:sp>
      <p:sp>
        <p:nvSpPr>
          <p:cNvPr id="11" name="Freeform 11"/>
          <p:cNvSpPr/>
          <p:nvPr/>
        </p:nvSpPr>
        <p:spPr>
          <a:xfrm>
            <a:off x="7513533" y="7218351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2"/>
                </a:lnTo>
                <a:lnTo>
                  <a:pt x="0" y="107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8853726" y="7277100"/>
            <a:ext cx="6411866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3200" spc="20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verb "is" in the sentence above expresses the state of being of the subject "Aaron."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13533" y="2857500"/>
            <a:ext cx="8638877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02"/>
              </a:lnSpc>
            </a:pPr>
            <a:r>
              <a:rPr lang="en-US" sz="3200" spc="27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Together with nouns, verbs are the primary elements of a sentence or phrase.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821734" y="5571184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5" y="0"/>
                </a:lnTo>
                <a:lnTo>
                  <a:pt x="3954095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167426" y="5571184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5" y="0"/>
                </a:lnTo>
                <a:lnTo>
                  <a:pt x="3954095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512171" y="5571184"/>
            <a:ext cx="3954095" cy="3005431"/>
          </a:xfrm>
          <a:custGeom>
            <a:avLst/>
            <a:gdLst/>
            <a:ahLst/>
            <a:cxnLst/>
            <a:rect l="l" t="t" r="r" b="b"/>
            <a:pathLst>
              <a:path w="3954095" h="3005431">
                <a:moveTo>
                  <a:pt x="0" y="0"/>
                </a:moveTo>
                <a:lnTo>
                  <a:pt x="3954095" y="0"/>
                </a:lnTo>
                <a:lnTo>
                  <a:pt x="3954095" y="3005431"/>
                </a:lnTo>
                <a:lnTo>
                  <a:pt x="0" y="300543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195780" y="7229410"/>
            <a:ext cx="1896440" cy="1905335"/>
          </a:xfrm>
          <a:custGeom>
            <a:avLst/>
            <a:gdLst/>
            <a:ahLst/>
            <a:cxnLst/>
            <a:rect l="l" t="t" r="r" b="b"/>
            <a:pathLst>
              <a:path w="1896440" h="1905335">
                <a:moveTo>
                  <a:pt x="0" y="0"/>
                </a:moveTo>
                <a:lnTo>
                  <a:pt x="1896440" y="0"/>
                </a:lnTo>
                <a:lnTo>
                  <a:pt x="1896440" y="1905336"/>
                </a:lnTo>
                <a:lnTo>
                  <a:pt x="0" y="190533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900433" y="7229410"/>
            <a:ext cx="1898883" cy="1905335"/>
          </a:xfrm>
          <a:custGeom>
            <a:avLst/>
            <a:gdLst/>
            <a:ahLst/>
            <a:cxnLst/>
            <a:rect l="l" t="t" r="r" b="b"/>
            <a:pathLst>
              <a:path w="1898883" h="1905335">
                <a:moveTo>
                  <a:pt x="0" y="0"/>
                </a:moveTo>
                <a:lnTo>
                  <a:pt x="1898883" y="0"/>
                </a:lnTo>
                <a:lnTo>
                  <a:pt x="1898883" y="1905336"/>
                </a:lnTo>
                <a:lnTo>
                  <a:pt x="0" y="19053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849874" y="2802079"/>
            <a:ext cx="10588252" cy="1225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Using verbs, one can identify whether an action occurred in the past, is occurring in the present, or will occur in the future. Verbs express time through these tense forms.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715496" y="1266554"/>
            <a:ext cx="8857008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9"/>
              </a:lnSpc>
            </a:pPr>
            <a:r>
              <a:rPr lang="en-US" sz="7742" spc="139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Verb and Time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140312" y="4721592"/>
            <a:ext cx="3316938" cy="84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9"/>
              </a:lnSpc>
            </a:pPr>
            <a:r>
              <a:rPr lang="en-US" sz="6142" spc="11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Past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8803" y="6143532"/>
            <a:ext cx="2919958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2300" spc="23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played basketball.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684495" y="6143532"/>
            <a:ext cx="2919958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2300" spc="23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plays basketball.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3029240" y="6143532"/>
            <a:ext cx="2919958" cy="742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90"/>
              </a:lnSpc>
            </a:pPr>
            <a:r>
              <a:rPr lang="en-US" sz="2300" spc="23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will play basketball.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486004" y="4721592"/>
            <a:ext cx="3316938" cy="84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9"/>
              </a:lnSpc>
            </a:pPr>
            <a:r>
              <a:rPr lang="en-US" sz="6142" spc="11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Present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30749" y="4721592"/>
            <a:ext cx="3316938" cy="8409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49"/>
              </a:lnSpc>
            </a:pPr>
            <a:r>
              <a:rPr lang="en-US" sz="6142" spc="11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Future</a:t>
            </a:r>
          </a:p>
        </p:txBody>
      </p:sp>
      <p:sp>
        <p:nvSpPr>
          <p:cNvPr id="16" name="Freeform 16"/>
          <p:cNvSpPr/>
          <p:nvPr/>
        </p:nvSpPr>
        <p:spPr>
          <a:xfrm flipH="1">
            <a:off x="13488684" y="7229410"/>
            <a:ext cx="1898883" cy="1905335"/>
          </a:xfrm>
          <a:custGeom>
            <a:avLst/>
            <a:gdLst/>
            <a:ahLst/>
            <a:cxnLst/>
            <a:rect l="l" t="t" r="r" b="b"/>
            <a:pathLst>
              <a:path w="1898883" h="1905335">
                <a:moveTo>
                  <a:pt x="1898883" y="0"/>
                </a:moveTo>
                <a:lnTo>
                  <a:pt x="0" y="0"/>
                </a:lnTo>
                <a:lnTo>
                  <a:pt x="0" y="1905336"/>
                </a:lnTo>
                <a:lnTo>
                  <a:pt x="1898883" y="1905336"/>
                </a:lnTo>
                <a:lnTo>
                  <a:pt x="1898883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780647" y="4598010"/>
            <a:ext cx="9506741" cy="4791552"/>
            <a:chOff x="0" y="0"/>
            <a:chExt cx="12675655" cy="638873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675655" cy="3201797"/>
            </a:xfrm>
            <a:custGeom>
              <a:avLst/>
              <a:gdLst/>
              <a:ahLst/>
              <a:cxnLst/>
              <a:rect l="l" t="t" r="r" b="b"/>
              <a:pathLst>
                <a:path w="12675655" h="3201797">
                  <a:moveTo>
                    <a:pt x="0" y="0"/>
                  </a:moveTo>
                  <a:lnTo>
                    <a:pt x="12675655" y="0"/>
                  </a:lnTo>
                  <a:lnTo>
                    <a:pt x="12675655" y="3201797"/>
                  </a:lnTo>
                  <a:lnTo>
                    <a:pt x="0" y="32017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00909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0" y="3186939"/>
              <a:ext cx="12675655" cy="3201797"/>
            </a:xfrm>
            <a:custGeom>
              <a:avLst/>
              <a:gdLst/>
              <a:ahLst/>
              <a:cxnLst/>
              <a:rect l="l" t="t" r="r" b="b"/>
              <a:pathLst>
                <a:path w="12675655" h="3201797">
                  <a:moveTo>
                    <a:pt x="0" y="0"/>
                  </a:moveTo>
                  <a:lnTo>
                    <a:pt x="12675655" y="0"/>
                  </a:lnTo>
                  <a:lnTo>
                    <a:pt x="12675655" y="3201797"/>
                  </a:lnTo>
                  <a:lnTo>
                    <a:pt x="0" y="320179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0909"/>
              </a:stretch>
            </a:blipFill>
          </p:spPr>
        </p:sp>
      </p:grpSp>
      <p:sp>
        <p:nvSpPr>
          <p:cNvPr id="6" name="TextBox 6"/>
          <p:cNvSpPr txBox="1"/>
          <p:nvPr/>
        </p:nvSpPr>
        <p:spPr>
          <a:xfrm>
            <a:off x="1661092" y="1011738"/>
            <a:ext cx="9745851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9"/>
              </a:lnSpc>
            </a:pPr>
            <a:r>
              <a:rPr lang="en-US" sz="7742" spc="139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Action Verbs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2206686"/>
            <a:ext cx="11010635" cy="131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An action verb describes what someone or something does. Remember that action verbs are not always physical actions; they can also be mental actions.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842813" y="3772301"/>
            <a:ext cx="3382409" cy="6542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86"/>
              </a:lnSpc>
            </a:pPr>
            <a:r>
              <a:rPr lang="en-US" sz="4844" spc="87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Example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509667" y="5193926"/>
            <a:ext cx="294362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Physical Action: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539016" y="5193926"/>
            <a:ext cx="3950216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read a book.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539016" y="7122374"/>
            <a:ext cx="501935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thought of an idea.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509667" y="7122374"/>
            <a:ext cx="2943623" cy="441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Mental Action:</a:t>
            </a:r>
          </a:p>
        </p:txBody>
      </p:sp>
      <p:sp>
        <p:nvSpPr>
          <p:cNvPr id="13" name="Freeform 13"/>
          <p:cNvSpPr/>
          <p:nvPr/>
        </p:nvSpPr>
        <p:spPr>
          <a:xfrm>
            <a:off x="2509667" y="5750186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3"/>
                </a:lnTo>
                <a:lnTo>
                  <a:pt x="0" y="10769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849860" y="5949279"/>
            <a:ext cx="6411866" cy="65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056" spc="2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verb "read" expresses a physical action done by the subject "Aaron."</a:t>
            </a:r>
          </a:p>
        </p:txBody>
      </p:sp>
      <p:sp>
        <p:nvSpPr>
          <p:cNvPr id="15" name="Freeform 15"/>
          <p:cNvSpPr/>
          <p:nvPr/>
        </p:nvSpPr>
        <p:spPr>
          <a:xfrm>
            <a:off x="2509667" y="7678634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2"/>
                </a:lnTo>
                <a:lnTo>
                  <a:pt x="0" y="107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849860" y="7877726"/>
            <a:ext cx="6411866" cy="65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056" spc="2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verb "thought" expresses a mental action done by the subject "Aaron."</a:t>
            </a:r>
          </a:p>
        </p:txBody>
      </p:sp>
      <p:sp>
        <p:nvSpPr>
          <p:cNvPr id="17" name="Freeform 17"/>
          <p:cNvSpPr/>
          <p:nvPr/>
        </p:nvSpPr>
        <p:spPr>
          <a:xfrm>
            <a:off x="15818279" y="1384004"/>
            <a:ext cx="2215674" cy="1379257"/>
          </a:xfrm>
          <a:custGeom>
            <a:avLst/>
            <a:gdLst/>
            <a:ahLst/>
            <a:cxnLst/>
            <a:rect l="l" t="t" r="r" b="b"/>
            <a:pathLst>
              <a:path w="2215674" h="1379257">
                <a:moveTo>
                  <a:pt x="0" y="0"/>
                </a:moveTo>
                <a:lnTo>
                  <a:pt x="2215674" y="0"/>
                </a:lnTo>
                <a:lnTo>
                  <a:pt x="2215674" y="1379256"/>
                </a:lnTo>
                <a:lnTo>
                  <a:pt x="0" y="137925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 flipH="1">
            <a:off x="9983503" y="2407957"/>
            <a:ext cx="8725438" cy="7879043"/>
          </a:xfrm>
          <a:custGeom>
            <a:avLst/>
            <a:gdLst/>
            <a:ahLst/>
            <a:cxnLst/>
            <a:rect l="l" t="t" r="r" b="b"/>
            <a:pathLst>
              <a:path w="8725438" h="7879043">
                <a:moveTo>
                  <a:pt x="8725438" y="0"/>
                </a:moveTo>
                <a:lnTo>
                  <a:pt x="0" y="0"/>
                </a:lnTo>
                <a:lnTo>
                  <a:pt x="0" y="7879043"/>
                </a:lnTo>
                <a:lnTo>
                  <a:pt x="8725438" y="7879043"/>
                </a:lnTo>
                <a:lnTo>
                  <a:pt x="8725438" y="0"/>
                </a:lnTo>
                <a:close/>
              </a:path>
            </a:pathLst>
          </a:custGeom>
          <a:blipFill>
            <a:blip r:embed="rId6"/>
            <a:stretch>
              <a:fillRect b="-9093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661746" y="3200694"/>
            <a:ext cx="2765096" cy="1721272"/>
          </a:xfrm>
          <a:custGeom>
            <a:avLst/>
            <a:gdLst/>
            <a:ahLst/>
            <a:cxnLst/>
            <a:rect l="l" t="t" r="r" b="b"/>
            <a:pathLst>
              <a:path w="2765096" h="1721272">
                <a:moveTo>
                  <a:pt x="0" y="0"/>
                </a:moveTo>
                <a:lnTo>
                  <a:pt x="2765095" y="0"/>
                </a:lnTo>
                <a:lnTo>
                  <a:pt x="2765095" y="1721272"/>
                </a:lnTo>
                <a:lnTo>
                  <a:pt x="0" y="172127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5118250" y="7160474"/>
            <a:ext cx="4282100" cy="2424739"/>
          </a:xfrm>
          <a:custGeom>
            <a:avLst/>
            <a:gdLst/>
            <a:ahLst/>
            <a:cxnLst/>
            <a:rect l="l" t="t" r="r" b="b"/>
            <a:pathLst>
              <a:path w="4282100" h="2424739">
                <a:moveTo>
                  <a:pt x="0" y="0"/>
                </a:moveTo>
                <a:lnTo>
                  <a:pt x="4282100" y="0"/>
                </a:lnTo>
                <a:lnTo>
                  <a:pt x="4282100" y="2424738"/>
                </a:lnTo>
                <a:lnTo>
                  <a:pt x="0" y="242473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883138" y="2385445"/>
            <a:ext cx="6798558" cy="7278718"/>
            <a:chOff x="0" y="0"/>
            <a:chExt cx="9064744" cy="970495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962341" cy="9704958"/>
            </a:xfrm>
            <a:custGeom>
              <a:avLst/>
              <a:gdLst/>
              <a:ahLst/>
              <a:cxnLst/>
              <a:rect l="l" t="t" r="r" b="b"/>
              <a:pathLst>
                <a:path w="4962341" h="9704958">
                  <a:moveTo>
                    <a:pt x="0" y="0"/>
                  </a:moveTo>
                  <a:lnTo>
                    <a:pt x="4962341" y="0"/>
                  </a:lnTo>
                  <a:lnTo>
                    <a:pt x="4962341" y="9704958"/>
                  </a:lnTo>
                  <a:lnTo>
                    <a:pt x="0" y="9704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57304"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>
              <a:off x="4950997" y="0"/>
              <a:ext cx="4113747" cy="9704958"/>
            </a:xfrm>
            <a:custGeom>
              <a:avLst/>
              <a:gdLst/>
              <a:ahLst/>
              <a:cxnLst/>
              <a:rect l="l" t="t" r="r" b="b"/>
              <a:pathLst>
                <a:path w="4113747" h="9704958">
                  <a:moveTo>
                    <a:pt x="0" y="0"/>
                  </a:moveTo>
                  <a:lnTo>
                    <a:pt x="4113747" y="0"/>
                  </a:lnTo>
                  <a:lnTo>
                    <a:pt x="4113747" y="9704958"/>
                  </a:lnTo>
                  <a:lnTo>
                    <a:pt x="0" y="9704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0381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>
            <a:off x="9606304" y="2385445"/>
            <a:ext cx="6798558" cy="7278718"/>
            <a:chOff x="0" y="0"/>
            <a:chExt cx="9064744" cy="970495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4962341" cy="9704958"/>
            </a:xfrm>
            <a:custGeom>
              <a:avLst/>
              <a:gdLst/>
              <a:ahLst/>
              <a:cxnLst/>
              <a:rect l="l" t="t" r="r" b="b"/>
              <a:pathLst>
                <a:path w="4962341" h="9704958">
                  <a:moveTo>
                    <a:pt x="0" y="0"/>
                  </a:moveTo>
                  <a:lnTo>
                    <a:pt x="4962341" y="0"/>
                  </a:lnTo>
                  <a:lnTo>
                    <a:pt x="4962341" y="9704958"/>
                  </a:lnTo>
                  <a:lnTo>
                    <a:pt x="0" y="9704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57304"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4950997" y="0"/>
              <a:ext cx="4113747" cy="9704958"/>
            </a:xfrm>
            <a:custGeom>
              <a:avLst/>
              <a:gdLst/>
              <a:ahLst/>
              <a:cxnLst/>
              <a:rect l="l" t="t" r="r" b="b"/>
              <a:pathLst>
                <a:path w="4113747" h="9704958">
                  <a:moveTo>
                    <a:pt x="0" y="0"/>
                  </a:moveTo>
                  <a:lnTo>
                    <a:pt x="4113747" y="0"/>
                  </a:lnTo>
                  <a:lnTo>
                    <a:pt x="4113747" y="9704958"/>
                  </a:lnTo>
                  <a:lnTo>
                    <a:pt x="0" y="970495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-210381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2390422" y="3149505"/>
            <a:ext cx="5783990" cy="76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9"/>
              </a:lnSpc>
            </a:pPr>
            <a:r>
              <a:rPr lang="en-US" sz="5589" spc="100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Physical Verbs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113588" y="3149505"/>
            <a:ext cx="5783990" cy="7634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69"/>
              </a:lnSpc>
            </a:pPr>
            <a:r>
              <a:rPr lang="en-US" sz="5589" spc="100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Mental Verbs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375821" y="4188609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know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375821" y="4672807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realize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375821" y="5161167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hope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1375821" y="5649526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decide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375821" y="613788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believe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375821" y="662624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imagine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375821" y="7114604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guess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1375821" y="7602964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feel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1375821" y="809132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understand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1375821" y="857968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recognize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652655" y="4188609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run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3652655" y="4672807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skip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3652655" y="5161167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play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3652655" y="5649526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sing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652655" y="613788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draw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3652655" y="662624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 dirty="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walk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652655" y="7114604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eat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652655" y="7602964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sleep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652655" y="809132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watch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3652655" y="857968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wave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4715496" y="1266554"/>
            <a:ext cx="8857008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9"/>
              </a:lnSpc>
            </a:pPr>
            <a:r>
              <a:rPr lang="en-US" sz="7742" spc="139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Examples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818279" y="1384004"/>
            <a:ext cx="2215674" cy="1379257"/>
          </a:xfrm>
          <a:custGeom>
            <a:avLst/>
            <a:gdLst/>
            <a:ahLst/>
            <a:cxnLst/>
            <a:rect l="l" t="t" r="r" b="b"/>
            <a:pathLst>
              <a:path w="2215674" h="1379257">
                <a:moveTo>
                  <a:pt x="0" y="0"/>
                </a:moveTo>
                <a:lnTo>
                  <a:pt x="2215674" y="0"/>
                </a:lnTo>
                <a:lnTo>
                  <a:pt x="2215674" y="1379256"/>
                </a:lnTo>
                <a:lnTo>
                  <a:pt x="0" y="137925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344896" y="4051402"/>
            <a:ext cx="10378243" cy="5230804"/>
            <a:chOff x="0" y="0"/>
            <a:chExt cx="13837658" cy="6974405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37658" cy="3495313"/>
            </a:xfrm>
            <a:custGeom>
              <a:avLst/>
              <a:gdLst/>
              <a:ahLst/>
              <a:cxnLst/>
              <a:rect l="l" t="t" r="r" b="b"/>
              <a:pathLst>
                <a:path w="13837658" h="3495313">
                  <a:moveTo>
                    <a:pt x="0" y="0"/>
                  </a:moveTo>
                  <a:lnTo>
                    <a:pt x="13837658" y="0"/>
                  </a:lnTo>
                  <a:lnTo>
                    <a:pt x="13837658" y="3495313"/>
                  </a:lnTo>
                  <a:lnTo>
                    <a:pt x="0" y="3495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b="-20090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3479092"/>
              <a:ext cx="13837658" cy="3495313"/>
            </a:xfrm>
            <a:custGeom>
              <a:avLst/>
              <a:gdLst/>
              <a:ahLst/>
              <a:cxnLst/>
              <a:rect l="l" t="t" r="r" b="b"/>
              <a:pathLst>
                <a:path w="13837658" h="3495313">
                  <a:moveTo>
                    <a:pt x="0" y="0"/>
                  </a:moveTo>
                  <a:lnTo>
                    <a:pt x="13837658" y="0"/>
                  </a:lnTo>
                  <a:lnTo>
                    <a:pt x="13837658" y="3495313"/>
                  </a:lnTo>
                  <a:lnTo>
                    <a:pt x="0" y="34953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20090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661092" y="1119094"/>
            <a:ext cx="9745851" cy="10618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129"/>
              </a:lnSpc>
            </a:pPr>
            <a:r>
              <a:rPr lang="en-US" sz="7742" spc="139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Linking Verbs</a:t>
            </a:r>
          </a:p>
        </p:txBody>
      </p:sp>
      <p:sp>
        <p:nvSpPr>
          <p:cNvPr id="8" name="Freeform 8"/>
          <p:cNvSpPr/>
          <p:nvPr/>
        </p:nvSpPr>
        <p:spPr>
          <a:xfrm flipH="1">
            <a:off x="9982200" y="2705100"/>
            <a:ext cx="8229600" cy="7523739"/>
          </a:xfrm>
          <a:custGeom>
            <a:avLst/>
            <a:gdLst/>
            <a:ahLst/>
            <a:cxnLst/>
            <a:rect l="l" t="t" r="r" b="b"/>
            <a:pathLst>
              <a:path w="8725438" h="7879043">
                <a:moveTo>
                  <a:pt x="8725438" y="0"/>
                </a:moveTo>
                <a:lnTo>
                  <a:pt x="0" y="0"/>
                </a:lnTo>
                <a:lnTo>
                  <a:pt x="0" y="7879043"/>
                </a:lnTo>
                <a:lnTo>
                  <a:pt x="8725438" y="7879043"/>
                </a:lnTo>
                <a:lnTo>
                  <a:pt x="8725438" y="0"/>
                </a:lnTo>
                <a:close/>
              </a:path>
            </a:pathLst>
          </a:custGeom>
          <a:blipFill>
            <a:blip r:embed="rId5"/>
            <a:stretch>
              <a:fillRect b="-90935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028700" y="2314042"/>
            <a:ext cx="11010635" cy="13182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 linking verb expresses a state of being and relates the subject to other parts of a sentence. Be verbs and sense verbs are considered linking verbs.</a:t>
            </a:r>
          </a:p>
        </p:txBody>
      </p:sp>
      <p:sp>
        <p:nvSpPr>
          <p:cNvPr id="10" name="Freeform 10"/>
          <p:cNvSpPr/>
          <p:nvPr/>
        </p:nvSpPr>
        <p:spPr>
          <a:xfrm>
            <a:off x="11661746" y="3200694"/>
            <a:ext cx="2765096" cy="1721272"/>
          </a:xfrm>
          <a:custGeom>
            <a:avLst/>
            <a:gdLst/>
            <a:ahLst/>
            <a:cxnLst/>
            <a:rect l="l" t="t" r="r" b="b"/>
            <a:pathLst>
              <a:path w="2765096" h="1721272">
                <a:moveTo>
                  <a:pt x="0" y="0"/>
                </a:moveTo>
                <a:lnTo>
                  <a:pt x="2765095" y="0"/>
                </a:lnTo>
                <a:lnTo>
                  <a:pt x="2765095" y="1721272"/>
                </a:lnTo>
                <a:lnTo>
                  <a:pt x="0" y="17212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5118250" y="7160474"/>
            <a:ext cx="4282100" cy="2424739"/>
          </a:xfrm>
          <a:custGeom>
            <a:avLst/>
            <a:gdLst/>
            <a:ahLst/>
            <a:cxnLst/>
            <a:rect l="l" t="t" r="r" b="b"/>
            <a:pathLst>
              <a:path w="4282100" h="2424739">
                <a:moveTo>
                  <a:pt x="0" y="0"/>
                </a:moveTo>
                <a:lnTo>
                  <a:pt x="4282100" y="0"/>
                </a:lnTo>
                <a:lnTo>
                  <a:pt x="4282100" y="2424738"/>
                </a:lnTo>
                <a:lnTo>
                  <a:pt x="0" y="242473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2977690" y="4453431"/>
            <a:ext cx="7112656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Be verbs are the most commonly used linking verbs.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842813" y="5507531"/>
            <a:ext cx="3382409" cy="5875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61"/>
              </a:lnSpc>
            </a:pPr>
            <a:r>
              <a:rPr lang="en-US" sz="4344" spc="78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Example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969662" y="6237990"/>
            <a:ext cx="9128711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was a basketball team captain in high school.</a:t>
            </a:r>
          </a:p>
        </p:txBody>
      </p:sp>
      <p:sp>
        <p:nvSpPr>
          <p:cNvPr id="15" name="Freeform 15"/>
          <p:cNvSpPr/>
          <p:nvPr/>
        </p:nvSpPr>
        <p:spPr>
          <a:xfrm>
            <a:off x="2657988" y="6815841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2"/>
                </a:lnTo>
                <a:lnTo>
                  <a:pt x="0" y="107691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3998181" y="7014933"/>
            <a:ext cx="6411866" cy="65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056" spc="2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be verb "was" expresses a state of being of the subject "Aaron."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69662" y="8035628"/>
            <a:ext cx="9128711" cy="815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50"/>
              </a:lnSpc>
            </a:pPr>
            <a:r>
              <a:rPr lang="en-US" sz="2500" spc="25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Other be verbs are am, is, are, was, were, be,been, and being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733433" y="1114425"/>
            <a:ext cx="12821134" cy="8633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60"/>
              </a:lnSpc>
            </a:pPr>
            <a:r>
              <a:rPr lang="en-US" sz="6247" spc="112" dirty="0">
                <a:solidFill>
                  <a:srgbClr val="FF0000"/>
                </a:solidFill>
                <a:latin typeface="Fredoka"/>
                <a:ea typeface="Fredoka"/>
                <a:cs typeface="Fredoka"/>
                <a:sym typeface="Fredoka"/>
              </a:rPr>
              <a:t>Sense Verb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2679433" y="2972218"/>
            <a:ext cx="12929135" cy="6516494"/>
            <a:chOff x="0" y="0"/>
            <a:chExt cx="17238846" cy="868865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7238846" cy="4354433"/>
            </a:xfrm>
            <a:custGeom>
              <a:avLst/>
              <a:gdLst/>
              <a:ahLst/>
              <a:cxnLst/>
              <a:rect l="l" t="t" r="r" b="b"/>
              <a:pathLst>
                <a:path w="17238846" h="4354433">
                  <a:moveTo>
                    <a:pt x="0" y="0"/>
                  </a:moveTo>
                  <a:lnTo>
                    <a:pt x="17238846" y="0"/>
                  </a:lnTo>
                  <a:lnTo>
                    <a:pt x="17238846" y="4354433"/>
                  </a:lnTo>
                  <a:lnTo>
                    <a:pt x="0" y="4354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-200909"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0" y="4334226"/>
              <a:ext cx="17238846" cy="4354433"/>
            </a:xfrm>
            <a:custGeom>
              <a:avLst/>
              <a:gdLst/>
              <a:ahLst/>
              <a:cxnLst/>
              <a:rect l="l" t="t" r="r" b="b"/>
              <a:pathLst>
                <a:path w="17238846" h="4354433">
                  <a:moveTo>
                    <a:pt x="0" y="0"/>
                  </a:moveTo>
                  <a:lnTo>
                    <a:pt x="17238846" y="0"/>
                  </a:lnTo>
                  <a:lnTo>
                    <a:pt x="17238846" y="4354433"/>
                  </a:lnTo>
                  <a:lnTo>
                    <a:pt x="0" y="435443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200909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638682" y="2092108"/>
            <a:ext cx="11010635" cy="88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 sense verb describes one of the five senses: sight, hearing, smell, and touch.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784560" y="3603048"/>
            <a:ext cx="8718880" cy="880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9"/>
              </a:lnSpc>
            </a:pPr>
            <a:r>
              <a:rPr lang="en-US" sz="2699" spc="26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Other verbs that can be considered as linking verbs are the following: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02795" y="468318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appear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102795" y="528935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become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102795" y="5895526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feel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02795" y="6501698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stay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513757" y="468318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grow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7513757" y="528935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look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513757" y="5895526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remain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7513757" y="6501698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taste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0925681" y="4683183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seem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25681" y="5289355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smell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925681" y="5895526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sound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0925681" y="6501698"/>
            <a:ext cx="3259524" cy="4061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23"/>
              </a:lnSpc>
            </a:pPr>
            <a:r>
              <a:rPr lang="en-US" sz="247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turn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4579644" y="7107870"/>
            <a:ext cx="9128711" cy="406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49"/>
              </a:lnSpc>
            </a:pPr>
            <a:r>
              <a:rPr lang="en-US" sz="2499" spc="24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Aaron became a professional basketball player.</a:t>
            </a:r>
          </a:p>
        </p:txBody>
      </p:sp>
      <p:sp>
        <p:nvSpPr>
          <p:cNvPr id="22" name="Freeform 22"/>
          <p:cNvSpPr/>
          <p:nvPr/>
        </p:nvSpPr>
        <p:spPr>
          <a:xfrm>
            <a:off x="5267490" y="7742870"/>
            <a:ext cx="1001528" cy="1076912"/>
          </a:xfrm>
          <a:custGeom>
            <a:avLst/>
            <a:gdLst/>
            <a:ahLst/>
            <a:cxnLst/>
            <a:rect l="l" t="t" r="r" b="b"/>
            <a:pathLst>
              <a:path w="1001528" h="1076912">
                <a:moveTo>
                  <a:pt x="0" y="0"/>
                </a:moveTo>
                <a:lnTo>
                  <a:pt x="1001528" y="0"/>
                </a:lnTo>
                <a:lnTo>
                  <a:pt x="1001528" y="1076912"/>
                </a:lnTo>
                <a:lnTo>
                  <a:pt x="0" y="10769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607683" y="7941962"/>
            <a:ext cx="6411866" cy="6596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74"/>
              </a:lnSpc>
            </a:pPr>
            <a:r>
              <a:rPr lang="en-US" sz="2056" spc="20">
                <a:solidFill>
                  <a:srgbClr val="FFFFFF"/>
                </a:solidFill>
                <a:latin typeface="Code Pro"/>
                <a:ea typeface="Code Pro"/>
                <a:cs typeface="Code Pro"/>
                <a:sym typeface="Code Pro"/>
              </a:rPr>
              <a:t>The sense verb "became" expresses a state of being of the subject "Aaron."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22050"/>
            <a:ext cx="18288000" cy="1848865"/>
          </a:xfrm>
          <a:custGeom>
            <a:avLst/>
            <a:gdLst/>
            <a:ahLst/>
            <a:cxnLst/>
            <a:rect l="l" t="t" r="r" b="b"/>
            <a:pathLst>
              <a:path w="18288000" h="1848865">
                <a:moveTo>
                  <a:pt x="0" y="0"/>
                </a:moveTo>
                <a:lnTo>
                  <a:pt x="18288000" y="0"/>
                </a:lnTo>
                <a:lnTo>
                  <a:pt x="18288000" y="1848865"/>
                </a:lnTo>
                <a:lnTo>
                  <a:pt x="0" y="184886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46000"/>
            </a:blip>
            <a:stretch>
              <a:fillRect l="-1844" r="-1844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8603158" y="3212940"/>
            <a:ext cx="7399727" cy="4003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416"/>
              </a:lnSpc>
            </a:pPr>
            <a:r>
              <a:rPr lang="en-US" sz="10015" spc="180">
                <a:solidFill>
                  <a:srgbClr val="FFFFFF"/>
                </a:solidFill>
                <a:latin typeface="Fredoka"/>
                <a:ea typeface="Fredoka"/>
                <a:cs typeface="Fredoka"/>
                <a:sym typeface="Fredoka"/>
              </a:rPr>
              <a:t>Thank you for listening!</a:t>
            </a:r>
          </a:p>
        </p:txBody>
      </p:sp>
      <p:sp>
        <p:nvSpPr>
          <p:cNvPr id="4" name="Freeform 4"/>
          <p:cNvSpPr/>
          <p:nvPr/>
        </p:nvSpPr>
        <p:spPr>
          <a:xfrm>
            <a:off x="2285116" y="2156362"/>
            <a:ext cx="4883971" cy="5974277"/>
          </a:xfrm>
          <a:custGeom>
            <a:avLst/>
            <a:gdLst/>
            <a:ahLst/>
            <a:cxnLst/>
            <a:rect l="l" t="t" r="r" b="b"/>
            <a:pathLst>
              <a:path w="4883971" h="5974277">
                <a:moveTo>
                  <a:pt x="0" y="0"/>
                </a:moveTo>
                <a:lnTo>
                  <a:pt x="4883971" y="0"/>
                </a:lnTo>
                <a:lnTo>
                  <a:pt x="4883971" y="5974276"/>
                </a:lnTo>
                <a:lnTo>
                  <a:pt x="0" y="59742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446</Words>
  <Application>Microsoft Office PowerPoint</Application>
  <PresentationFormat>Custom</PresentationFormat>
  <Paragraphs>85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Fredoka</vt:lpstr>
      <vt:lpstr>Arial</vt:lpstr>
      <vt:lpstr>Londrina Solid</vt:lpstr>
      <vt:lpstr>Calibri</vt:lpstr>
      <vt:lpstr>Code Pro</vt:lpstr>
      <vt:lpstr>Porcelian</vt:lpstr>
      <vt:lpstr>Andalus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User</cp:lastModifiedBy>
  <cp:revision>7</cp:revision>
  <dcterms:created xsi:type="dcterms:W3CDTF">2006-08-16T00:00:00Z</dcterms:created>
  <dcterms:modified xsi:type="dcterms:W3CDTF">2026-10-07T08:49:01Z</dcterms:modified>
  <dc:identifier>DAGTWxDtEWU</dc:identifier>
</cp:coreProperties>
</file>