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5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84" autoAdjust="0"/>
  </p:normalViewPr>
  <p:slideViewPr>
    <p:cSldViewPr>
      <p:cViewPr varScale="1">
        <p:scale>
          <a:sx n="104" d="100"/>
          <a:sy n="104" d="100"/>
        </p:scale>
        <p:origin x="183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59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0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32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7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7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45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64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131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9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6598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90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522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45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4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3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3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sujansen96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878078"/>
            <a:ext cx="8686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A9B7A419-5497-CEDA-C4E2-A4747B35A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65393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9A921203-6424-5286-97DF-52B1AD379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"/>
            <a:ext cx="79248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6000" dirty="0" err="1">
                <a:latin typeface="NikoshBAN" pitchFamily="2" charset="0"/>
                <a:cs typeface="NikoshBAN" pitchFamily="2" charset="0"/>
              </a:rPr>
              <a:t>সুজন</a:t>
            </a:r>
            <a:r>
              <a:rPr lang="en-US" alt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6000" dirty="0" err="1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alt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6000" dirty="0" err="1">
                <a:latin typeface="NikoshBAN" pitchFamily="2" charset="0"/>
                <a:cs typeface="NikoshBAN" pitchFamily="2" charset="0"/>
              </a:rPr>
              <a:t>সেন</a:t>
            </a:r>
            <a:endParaRPr lang="en-US" altLang="en-US" sz="6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রোটারী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বেতাগী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alt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রাঙ্গুনিয়া,চট্টগ্রাম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নং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 ০১৮১৫৬৮০৫৬০</a:t>
            </a:r>
          </a:p>
          <a:p>
            <a:pPr algn="ctr"/>
            <a:r>
              <a:rPr lang="en-US" altLang="en-US" sz="4000" dirty="0" err="1">
                <a:latin typeface="NikoshBAN" pitchFamily="2" charset="0"/>
                <a:cs typeface="NikoshBAN" pitchFamily="2" charset="0"/>
              </a:rPr>
              <a:t>ইমেইল</a:t>
            </a:r>
            <a:r>
              <a:rPr lang="en-US" altLang="en-US" sz="40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altLang="en-US" sz="4000" dirty="0">
                <a:latin typeface="Times New Roman" pitchFamily="18" charset="0"/>
                <a:cs typeface="Times New Roman" pitchFamily="18" charset="0"/>
                <a:hlinkClick r:id="rId2"/>
              </a:rPr>
              <a:t>sujansen96@gmail.com</a:t>
            </a:r>
            <a:endParaRPr lang="en-US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66517F-E98D-ABD3-469B-E9197785F0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2209800" cy="472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5459A22-7000-27A4-A99E-4041D56C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12935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63B6BE-C1AE-A3DC-DAAC-0E8A731E835D}"/>
              </a:ext>
            </a:extLst>
          </p:cNvPr>
          <p:cNvSpPr txBox="1"/>
          <p:nvPr/>
        </p:nvSpPr>
        <p:spPr>
          <a:xfrm>
            <a:off x="-28731" y="152400"/>
            <a:ext cx="89916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হিসাব বিজ্ঞান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r>
              <a:rPr lang="en-US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03/02</a:t>
            </a: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/২০</a:t>
            </a:r>
            <a:r>
              <a:rPr lang="en-US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9600" b="1" dirty="0">
                <a:latin typeface="NikoshBAN" panose="02000000000000000000" pitchFamily="2" charset="0"/>
                <a:cs typeface="NikoshBAN" panose="02000000000000000000" pitchFamily="2" charset="0"/>
              </a:rPr>
              <a:t>০ মিনিট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8611C326-BA48-5CFC-9392-356595F8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47800" y="6252060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4061001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704" y="457200"/>
            <a:ext cx="3742417" cy="2772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687650"/>
            <a:ext cx="3551348" cy="286554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62600" y="4206024"/>
            <a:ext cx="28956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মুনাফা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3" y="838200"/>
            <a:ext cx="3361218" cy="2391950"/>
          </a:xfrm>
          <a:prstGeom prst="rect">
            <a:avLst/>
          </a:prstGeom>
        </p:spPr>
      </p:pic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BA16558F-BE2F-B7B1-DCF0-5847EBB8C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200" y="6400800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08322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70" y="3505200"/>
            <a:ext cx="3926952" cy="31241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965" y="925032"/>
            <a:ext cx="3460869" cy="234845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Rectangle 3"/>
          <p:cNvSpPr/>
          <p:nvPr/>
        </p:nvSpPr>
        <p:spPr>
          <a:xfrm>
            <a:off x="5562600" y="4206024"/>
            <a:ext cx="28956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ক্ষতি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42" y="746051"/>
            <a:ext cx="3931780" cy="2590800"/>
          </a:xfrm>
          <a:prstGeom prst="rect">
            <a:avLst/>
          </a:prstGeom>
        </p:spPr>
      </p:pic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7483A199-4789-FFF4-5AC0-8906DF44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70803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28562"/>
            <a:ext cx="8915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আর্থিক বিবরণী</a:t>
            </a:r>
            <a:endParaRPr lang="en-US" sz="96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8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বিশদ আয় বিবরণী</a:t>
            </a:r>
            <a:endParaRPr lang="en-US" sz="80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A3001C73-50F3-D755-3260-694F7ADD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38694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3C91A9-B20E-5167-FCF0-6D4764621D9A}"/>
              </a:ext>
            </a:extLst>
          </p:cNvPr>
          <p:cNvSpPr txBox="1"/>
          <p:nvPr/>
        </p:nvSpPr>
        <p:spPr>
          <a:xfrm>
            <a:off x="457200" y="966787"/>
            <a:ext cx="86106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6600" dirty="0">
              <a:latin typeface="NikoshBAN" pitchFamily="2" charset="0"/>
              <a:cs typeface="NikoshBAN" pitchFamily="2" charset="0"/>
            </a:endParaRPr>
          </a:p>
          <a:p>
            <a:r>
              <a:rPr lang="bn-IN" sz="6600" dirty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পাঠ শেষে শিক্ষার্থীরা...</a:t>
            </a:r>
            <a:endParaRPr lang="bn-BD" sz="4400" dirty="0">
              <a:latin typeface="Arial"/>
              <a:cs typeface="NikoshBAN" pitchFamily="2" charset="0"/>
            </a:endParaRPr>
          </a:p>
          <a:p>
            <a:r>
              <a:rPr lang="bn-BD" sz="4400" dirty="0">
                <a:latin typeface="Arial"/>
                <a:cs typeface="NikoshBAN" pitchFamily="2" charset="0"/>
              </a:rPr>
              <a:t>  ১</a:t>
            </a:r>
            <a:r>
              <a:rPr lang="en-US" sz="4400" dirty="0">
                <a:latin typeface="Arial"/>
                <a:cs typeface="NikoshBAN" pitchFamily="2" charset="0"/>
              </a:rPr>
              <a:t>.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বিশদ আয় বিবরণীর ছক আঁকতে পারবে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 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বিক্রিত পণ্যের ব্যয় নির্ণয় করতে পারবে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 ৩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মোট মুনাফা নির্ণয় করতে পারবে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 ৪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পরিচালন মুনাফা নির্ণয় করতে পারবে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  ৫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নীট মুনাফা নির্ণয় করতে পারবে</a:t>
            </a: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473C757A-912C-F7A8-0917-A7598673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17258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97925" y="481459"/>
            <a:ext cx="59436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পরিচালন আয়</a:t>
            </a:r>
            <a:endParaRPr lang="en-US" sz="54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31092" y="5562600"/>
            <a:ext cx="17860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পণ্য বিক্রয়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78" y="2979542"/>
            <a:ext cx="3190944" cy="247012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274" y="3124200"/>
            <a:ext cx="3667932" cy="22860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514850" y="1143000"/>
            <a:ext cx="0" cy="47337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14600" y="1768772"/>
            <a:ext cx="39624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914525" y="2349797"/>
            <a:ext cx="1219200" cy="561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প্রত্যক্ষ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57875" y="2425997"/>
            <a:ext cx="1266825" cy="561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পরোক্ষ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533650" y="1768772"/>
            <a:ext cx="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448425" y="1768772"/>
            <a:ext cx="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410200" y="5449669"/>
            <a:ext cx="24591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বাট্টা প্রাপ্তি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10200" y="6019800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কমিশন প্রাপ্তি</a:t>
            </a: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D30A2CCD-AF32-6587-7881-DBD09B5FE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220015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2" grpId="0" animBg="1"/>
      <p:bldP spid="13" grpId="0" animBg="1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0" y="228600"/>
            <a:ext cx="35052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পরিচালন ব্যয়</a:t>
            </a:r>
            <a:endParaRPr lang="en-US" sz="54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514850" y="838200"/>
            <a:ext cx="0" cy="47337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514600" y="1311572"/>
            <a:ext cx="39624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876425" y="1876425"/>
            <a:ext cx="1219200" cy="561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প্রত্যক্ষ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19775" y="1952625"/>
            <a:ext cx="1266825" cy="561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পরোক্ষ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33650" y="1311572"/>
            <a:ext cx="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466367" y="1311572"/>
            <a:ext cx="0" cy="6096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download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47" y="2539409"/>
            <a:ext cx="2586908" cy="10419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ima -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47" y="3899907"/>
            <a:ext cx="2631733" cy="11091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 descr="do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1" y="5334000"/>
            <a:ext cx="2590800" cy="11156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2743200" y="279453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পণ্য ক্রয়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9400" y="420181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জাহাজ ভাড়া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567826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শ্রমিকের মজুরি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094" y="4009405"/>
            <a:ext cx="2565106" cy="11721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321" y="2667000"/>
            <a:ext cx="2528879" cy="1066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 descr="is (11)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5393" y="5468384"/>
            <a:ext cx="2457893" cy="12109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7848600" y="287723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ভাড়া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73286" y="4131331"/>
            <a:ext cx="14469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বহিঃ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পরিবহন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48600" y="5891832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বেতন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Footer Placeholder 5">
            <a:extLst>
              <a:ext uri="{FF2B5EF4-FFF2-40B4-BE49-F238E27FC236}">
                <a16:creationId xmlns:a16="http://schemas.microsoft.com/office/drawing/2014/main" id="{ECCB57BB-B398-A2ED-DEE4-D10931303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9631" y="6492875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302216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2" grpId="0"/>
      <p:bldP spid="13" grpId="0"/>
      <p:bldP spid="14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0c78e1f12d9534cc02684246671dd6a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194957"/>
            <a:ext cx="2804337" cy="16872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953000"/>
            <a:ext cx="2804337" cy="1583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2743199" cy="1524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906" y="2819400"/>
            <a:ext cx="2354226" cy="15635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4800600"/>
            <a:ext cx="2286000" cy="14000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628" y="990600"/>
            <a:ext cx="2212029" cy="1497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/>
          <p:cNvSpPr/>
          <p:nvPr/>
        </p:nvSpPr>
        <p:spPr>
          <a:xfrm>
            <a:off x="5904842" y="457200"/>
            <a:ext cx="3048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অপরিচালন ব্যয়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462516"/>
            <a:ext cx="3048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অপরিচালন আয়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0800" y="1626826"/>
            <a:ext cx="3048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স্থায়ী সম্পদ বিক্রয় জনিত মুনাফা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2436" y="362431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বিনিয়োগের সুদ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19399" y="5525869"/>
            <a:ext cx="2819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ব্যাংক জমার সুদ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5600" y="2362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কমিশন প্রদান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02819" y="4270642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ব্যাংক চার্জ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14442" y="606691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মূলধনের সুদ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A16D1A89-C099-BB42-B642-4E222A3B7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4115" y="6359016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56591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77320" y="304800"/>
            <a:ext cx="8614280" cy="1371600"/>
          </a:xfrm>
          <a:prstGeom prst="horizontalScroll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বিশদ আয় বিবরণীর তিনটি সূত্র</a:t>
            </a:r>
            <a:endParaRPr lang="en-GB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1219200" y="1936845"/>
            <a:ext cx="7543800" cy="1187355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মোট </a:t>
            </a:r>
            <a:r>
              <a:rPr lang="bn-BD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= নীট বিক্রয় - বিক্রিত পণ্যের ব্যয়।</a:t>
            </a:r>
            <a:endParaRPr lang="en-GB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219200" y="3275464"/>
            <a:ext cx="7577417" cy="1448936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পরিচালন মুনাফা = মোট লাভ + প্রত্যক্ষ পরিচালন আয় - পরোক্ষ পরিচালন ব্যয়। </a:t>
            </a:r>
            <a:endParaRPr lang="en-GB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1219200" y="4797648"/>
            <a:ext cx="7577417" cy="1534237"/>
          </a:xfrm>
          <a:prstGeom prst="horizontalScroll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নীট মুনাফা = পরিচালন মুনাফা + অপরিচালন আয় - অপরিচালন ব্যয়।</a:t>
            </a:r>
            <a:r>
              <a:rPr lang="bn-BD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Hexagon 5"/>
          <p:cNvSpPr/>
          <p:nvPr/>
        </p:nvSpPr>
        <p:spPr>
          <a:xfrm>
            <a:off x="530522" y="1997124"/>
            <a:ext cx="536278" cy="1050876"/>
          </a:xfrm>
          <a:prstGeom prst="hexagon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GB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Hexagon 6"/>
          <p:cNvSpPr/>
          <p:nvPr/>
        </p:nvSpPr>
        <p:spPr>
          <a:xfrm>
            <a:off x="530522" y="3474494"/>
            <a:ext cx="536278" cy="1050876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GB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Hexagon 7"/>
          <p:cNvSpPr/>
          <p:nvPr/>
        </p:nvSpPr>
        <p:spPr>
          <a:xfrm>
            <a:off x="530522" y="5121324"/>
            <a:ext cx="536278" cy="1050876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GB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97BDE5F3-DC72-FACF-7104-7DA8FCF9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522" y="6370637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6030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1219200"/>
            <a:ext cx="5638800" cy="1447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পণ্য ক্রয়-বিক্রয়কারী ব্যবসায়ের নাম</a:t>
            </a:r>
          </a:p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বিশদ আয় বিবরণী</a:t>
            </a:r>
          </a:p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----- সালের ----- তারিখে সমাপ্ত বছরের জন্য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036337"/>
              </p:ext>
            </p:extLst>
          </p:nvPr>
        </p:nvGraphicFramePr>
        <p:xfrm>
          <a:off x="533399" y="2865120"/>
          <a:ext cx="8077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600">
                <a:tc>
                  <a:txBody>
                    <a:bodyPr/>
                    <a:lstStyle/>
                    <a:p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বিক্রয়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 ফেরত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</a:t>
                      </a:r>
                      <a:r>
                        <a:rPr lang="bn-BD" sz="28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বিক্রয় বাট্টা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                নীট</a:t>
                      </a:r>
                      <a:r>
                        <a:rPr lang="bn-BD" sz="28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বিক্রয়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  <a:endParaRPr lang="en-US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  <a:endParaRPr lang="en-US" sz="28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1004E276-FBC8-47C3-D1C2-04786A4B2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120568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72210"/>
              </p:ext>
            </p:extLst>
          </p:nvPr>
        </p:nvGraphicFramePr>
        <p:xfrm>
          <a:off x="533400" y="609600"/>
          <a:ext cx="8229598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0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9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5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69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69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4910">
                <a:tc>
                  <a:txBody>
                    <a:bodyPr/>
                    <a:lstStyle/>
                    <a:p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বিক্রীত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পণ্যের ব্যয়ঃ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প্রারম্ভিক মজুদ পণ্য</a:t>
                      </a:r>
                    </a:p>
                    <a:p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ক্রয়</a:t>
                      </a:r>
                    </a:p>
                    <a:p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 ফেরত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ক্রয় বাট্টা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নীট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ক্রয়</a:t>
                      </a:r>
                    </a:p>
                    <a:p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আন্তঃ পরিবহন</a:t>
                      </a:r>
                    </a:p>
                    <a:p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মজুরি</a:t>
                      </a:r>
                    </a:p>
                    <a:p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আমদানি শুল্ক</a:t>
                      </a:r>
                    </a:p>
                    <a:p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সমাপনী মজুদ পণ্য</a:t>
                      </a:r>
                      <a:endParaRPr lang="en-US" sz="2400" baseline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             বিক্রীত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পণ্যের ব্যয়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  <a:endParaRPr lang="en-US" sz="28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  <a:endParaRPr lang="en-US" sz="24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32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3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3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32580373-29C1-54F8-F1FF-50DABD5C1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065837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3020082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1295400"/>
            <a:ext cx="5257801" cy="1447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পণ্য ক্রয়-বিক্রয়কারী ব্যবসায়ের নাম</a:t>
            </a:r>
          </a:p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বিশদ আয় বিবরণী</a:t>
            </a:r>
          </a:p>
          <a:p>
            <a:pPr algn="ctr"/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----- সালের ----- তারিখে সমাপ্ত বছরের জন্য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399" y="3321635"/>
          <a:ext cx="8077200" cy="2317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1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755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045">
                <a:tc>
                  <a:txBody>
                    <a:bodyPr/>
                    <a:lstStyle/>
                    <a:p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নীট</a:t>
                      </a:r>
                      <a:r>
                        <a:rPr lang="bn-BD" sz="28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বিক্রয়</a:t>
                      </a:r>
                    </a:p>
                    <a:p>
                      <a:r>
                        <a:rPr lang="bn-BD" sz="28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 বিক্রিত পণ্যের ব্যয়</a:t>
                      </a:r>
                    </a:p>
                    <a:p>
                      <a:pPr algn="r"/>
                      <a:r>
                        <a:rPr lang="bn-BD" sz="28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মোট মুনাফা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</a:p>
                    <a:p>
                      <a:pPr algn="ctr"/>
                      <a:r>
                        <a:rPr lang="bn-BD" sz="28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  <a:endParaRPr lang="en-US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1F38FBE-C91B-8330-294D-55F4BEC1E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288580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1" y="23911"/>
            <a:ext cx="5486399" cy="1219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পণ্য ক্রয়-বিক্রয়কারী ব্যবসায়ের নাম</a:t>
            </a:r>
          </a:p>
          <a:p>
            <a:pPr algn="ctr"/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বিশদ আয় বিবরণী</a:t>
            </a:r>
          </a:p>
          <a:p>
            <a:pPr algn="ctr"/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----- সালের ----- তারিখে সমাপ্ত বছরের জন্য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95511"/>
          <a:ext cx="82296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575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8514">
                <a:tc>
                  <a:txBody>
                    <a:bodyPr/>
                    <a:lstStyle/>
                    <a:p>
                      <a:pPr algn="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মোট মুনাফা</a:t>
                      </a:r>
                    </a:p>
                    <a:p>
                      <a:pPr algn="l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যোগঃ অপরিচালন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আয়ঃ</a:t>
                      </a:r>
                    </a:p>
                    <a:p>
                      <a:pPr algn="l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বাট্টা প্রাপ্তি</a:t>
                      </a:r>
                    </a:p>
                    <a:p>
                      <a:pPr algn="l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কমিশন প্রাপ্তি</a:t>
                      </a:r>
                    </a:p>
                    <a:p>
                      <a:pPr algn="l"/>
                      <a:endParaRPr lang="bn-BD" sz="2400" baseline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 </a:t>
                      </a:r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পরিচালন ব্যয়ঃ</a:t>
                      </a:r>
                      <a:endParaRPr lang="bn-BD" sz="2400" baseline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l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বিক্রয় পরিবহন,</a:t>
                      </a: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বেতন, অফিসের ভাড়া, বিদ্যুৎ খরচ, অফিস খরচ, বাট্টা প্রদান, স্থায়ী সম্পদের মেরামত, ডাক ও তার, বিজ্ঞাপন, মনিহারী, প্যাকিং খরচ, ভ্রমণ খরচ, বীমা খরচ, স্থায়ী সম্পদের অবচয়, ইজারা সম্পত্তির অবলোপন, সুনামের অবলোপন,  অনাদায়ী পাওণা</a:t>
                      </a:r>
                    </a:p>
                    <a:p>
                      <a:pPr algn="r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পরিচালন মুনাফা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32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3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32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4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4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  <a:endParaRPr lang="en-US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340F2E85-B18D-323A-78BC-FA25F6FF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25C3E99-0B1D-10D1-DAF4-785E7490BA2D}"/>
              </a:ext>
            </a:extLst>
          </p:cNvPr>
          <p:cNvSpPr txBox="1">
            <a:spLocks/>
          </p:cNvSpPr>
          <p:nvPr/>
        </p:nvSpPr>
        <p:spPr>
          <a:xfrm>
            <a:off x="685800" y="6065837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SUJAN KUMAR SEN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05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572094"/>
              </p:ext>
            </p:extLst>
          </p:nvPr>
        </p:nvGraphicFramePr>
        <p:xfrm>
          <a:off x="457200" y="762000"/>
          <a:ext cx="8229600" cy="5303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3289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বিবরণ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টাকা</a:t>
                      </a:r>
                      <a:endParaRPr lang="en-US" sz="1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8514">
                <a:tc>
                  <a:txBody>
                    <a:bodyPr/>
                    <a:lstStyle/>
                    <a:p>
                      <a:pPr algn="r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পরিচালন মুনাফা</a:t>
                      </a:r>
                    </a:p>
                    <a:p>
                      <a:pPr algn="l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অপরিচালন আয়ঃ</a:t>
                      </a:r>
                    </a:p>
                    <a:p>
                      <a:pPr algn="l"/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স্থায়ী সম্পদ বিক্রয় বিক্রয় হতে মুনাফা, কমিশন প্রাপ্তি, বিনিয়োগের সুদ, উত্তোলনের সুদ, প্রদত্ত ঋণের সুদ, ব্যাংক জমার সুদ, শিক্ষানবিশ সেলামী, উপভাড়া, প্রাপ্ত লভ্যাংশ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বাদঃ অপরিচালন ব্যয়ঃ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স্থায়ী সম্পদ বিক্রয় বিক্রয় হতে ক্ষতি, কমিশন প্রদান, ব্যাংক জমাতিরিক্তের সুদ, মূলধনের সুদ, গৃহিত ঋণের সুদ, ব্যাংক ঋণের সুদ, শিক্ষানবিশ ভাতা, ব্যাংক চার্জ, চুরি/দূর্ঘটনা জনিত ক্ষতি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অপরিচালন নীট আয়/ব্যয়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baseline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                                    নীট মুনাফা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28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b="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bn-BD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8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4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none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none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24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bn-BD" sz="24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</a:t>
                      </a:r>
                    </a:p>
                    <a:p>
                      <a:pPr algn="ctr"/>
                      <a:r>
                        <a:rPr lang="bn-BD" sz="2400" u="sng" dirty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****</a:t>
                      </a:r>
                      <a:endParaRPr lang="en-US" sz="2400" u="sng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E0DFCF05-2B96-DF2C-667A-46364A4F4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249916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3340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en-US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:</a:t>
            </a:r>
            <a:r>
              <a:rPr lang="bn-BD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</a:t>
            </a:r>
            <a:endParaRPr lang="bn-IN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bn-IN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জবা</a:t>
            </a:r>
            <a:r>
              <a:rPr lang="bn-IN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bn-BD" sz="4000" b="1" dirty="0">
                <a:latin typeface="NikoshBAN" pitchFamily="2" charset="0"/>
                <a:cs typeface="NikoshBAN" pitchFamily="2" charset="0"/>
              </a:rPr>
              <a:t>মোট মুনাফা কিভাবে নির্ণয় করা যায় বর্ণনা কর।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IN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                          গোলাপ </a:t>
            </a:r>
            <a:endParaRPr lang="bn-BD" sz="40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000" b="1" dirty="0">
                <a:latin typeface="NikoshBAN" pitchFamily="2" charset="0"/>
                <a:cs typeface="NikoshBAN" pitchFamily="2" charset="0"/>
              </a:rPr>
              <a:t>পরিচালন মুনাফা কিভাবে নির্ণয় করা যায় বর্ণনা কর।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A181E623-9927-55F0-B4A6-63B8147EE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041363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568474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685800" y="1828800"/>
            <a:ext cx="3810000" cy="1219200"/>
          </a:xfrm>
          <a:prstGeom prst="flowChartPunchedTap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D4F282-9CB6-084D-37D0-114C8884030D}"/>
              </a:ext>
            </a:extLst>
          </p:cNvPr>
          <p:cNvSpPr txBox="1"/>
          <p:nvPr/>
        </p:nvSpPr>
        <p:spPr>
          <a:xfrm>
            <a:off x="152400" y="685800"/>
            <a:ext cx="89916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bn-IN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উত্তোলনের সুদ ও মূলধনের সুদ বিশদ আয় বিবরণীর কোথায় বসে?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আমদানি শুল্ক ও রপ্তানি শুল্ক  বিশদ আয় বিবরণীর কোথায় বসে?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বাট্টা প্রাপ্তি ও বাট্টা প্রদান বিশদ আয় বিবরণীর কোথায় বসে?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শিক্ষানবিশ সেলামী ও শিক্ষানবিশ ভাতা বিশদ আয় বিবরণীর কোথায় বসে?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019E948-CC20-CB3F-FA5C-8412DC681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065837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3028519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2209800"/>
            <a:ext cx="9296400" cy="34163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/>
            <a:r>
              <a:rPr lang="bn-BD" sz="3600" dirty="0">
                <a:latin typeface="NikoshBAN" pitchFamily="2" charset="0"/>
                <a:cs typeface="NikoshBAN" pitchFamily="2" charset="0"/>
              </a:rPr>
              <a:t>   মোট মুনাফা ৫০,০০০ টাকা; দোকান ভাড়া ৫,০০০ টাকা; কর্মচারীর বেতন ৩,০০০ টাকা; বিদ্যুত বিল ১,০০০ টাকা; মেরামত ব্যয় ৬,০০০ টাকা; আপ্যায়ন খরচ ৫০০ টাকা; ঋণের সুদ প্রদান ৩,০০০ টাকা; মূলধনের সুদ ৩,৫০০ টাকা; উত্তোলনের সুদ ২,৫০০ টাকা।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342900" indent="-342900" algn="just"/>
            <a:r>
              <a:rPr lang="bn-BD" sz="3600" dirty="0">
                <a:latin typeface="NikoshBAN" pitchFamily="2" charset="0"/>
                <a:cs typeface="NikoshBAN" pitchFamily="2" charset="0"/>
              </a:rPr>
              <a:t>   করণীয়ঃ নীট মুনাফা নির্ণয়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7BEF4-AD38-F6F4-2C85-5B8C5A0F3EFF}"/>
              </a:ext>
            </a:extLst>
          </p:cNvPr>
          <p:cNvSpPr txBox="1"/>
          <p:nvPr/>
        </p:nvSpPr>
        <p:spPr>
          <a:xfrm>
            <a:off x="2057400" y="493216"/>
            <a:ext cx="459448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2800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2AA0076-0743-7347-DE04-A6F75633E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065837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385945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495B9A-799A-BACC-B5B7-6B2A31B67DB8}"/>
              </a:ext>
            </a:extLst>
          </p:cNvPr>
          <p:cNvSpPr txBox="1"/>
          <p:nvPr/>
        </p:nvSpPr>
        <p:spPr>
          <a:xfrm>
            <a:off x="0" y="914400"/>
            <a:ext cx="8915400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IN" sz="239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0D0CD-97BD-5306-0F79-A2DA3B7D6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065837"/>
            <a:ext cx="4622973" cy="365125"/>
          </a:xfrm>
        </p:spPr>
        <p:txBody>
          <a:bodyPr/>
          <a:lstStyle/>
          <a:p>
            <a:r>
              <a:rPr lang="en-US" dirty="0"/>
              <a:t>SUJAN KUMAR SEN</a:t>
            </a:r>
          </a:p>
        </p:txBody>
      </p:sp>
    </p:spTree>
    <p:extLst>
      <p:ext uri="{BB962C8B-B14F-4D97-AF65-F5344CB8AC3E}">
        <p14:creationId xmlns:p14="http://schemas.microsoft.com/office/powerpoint/2010/main" val="25930507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423</TotalTime>
  <Words>679</Words>
  <Application>Microsoft Office PowerPoint</Application>
  <PresentationFormat>On-screen Show (4:3)</PresentationFormat>
  <Paragraphs>256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NikoshBAN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PC WORLD</cp:lastModifiedBy>
  <cp:revision>73</cp:revision>
  <dcterms:created xsi:type="dcterms:W3CDTF">2006-08-16T00:00:00Z</dcterms:created>
  <dcterms:modified xsi:type="dcterms:W3CDTF">2026-10-07T09:08:55Z</dcterms:modified>
</cp:coreProperties>
</file>