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0" r:id="rId1"/>
  </p:sldMasterIdLst>
  <p:sldIdLst>
    <p:sldId id="256" r:id="rId2"/>
    <p:sldId id="257" r:id="rId3"/>
    <p:sldId id="258" r:id="rId4"/>
    <p:sldId id="275" r:id="rId5"/>
    <p:sldId id="276" r:id="rId6"/>
    <p:sldId id="269" r:id="rId7"/>
    <p:sldId id="277" r:id="rId8"/>
    <p:sldId id="270" r:id="rId9"/>
    <p:sldId id="278" r:id="rId10"/>
    <p:sldId id="279" r:id="rId11"/>
    <p:sldId id="280"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9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204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784098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23536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BB7D00-7749-4801-8B7E-A36CBF8E074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398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BB7D00-7749-4801-8B7E-A36CBF8E0744}"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397653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BB7D00-7749-4801-8B7E-A36CBF8E074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690737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BB7D00-7749-4801-8B7E-A36CBF8E0744}"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51718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B7D00-7749-4801-8B7E-A36CBF8E074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800081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B7D00-7749-4801-8B7E-A36CBF8E074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56827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EBB7D00-7749-4801-8B7E-A36CBF8E074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601995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483141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334156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1754466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02297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2161578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3347110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B7D00-7749-4801-8B7E-A36CBF8E074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3F022-385B-459D-AF9D-2A7311668540}" type="slidenum">
              <a:rPr lang="en-US" smtClean="0"/>
              <a:t>‹#›</a:t>
            </a:fld>
            <a:endParaRPr lang="en-US"/>
          </a:p>
        </p:txBody>
      </p:sp>
    </p:spTree>
    <p:extLst>
      <p:ext uri="{BB962C8B-B14F-4D97-AF65-F5344CB8AC3E}">
        <p14:creationId xmlns:p14="http://schemas.microsoft.com/office/powerpoint/2010/main" val="981578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EBB7D00-7749-4801-8B7E-A36CBF8E0744}" type="datetimeFigureOut">
              <a:rPr lang="en-US" smtClean="0"/>
              <a:t>10/7/2026</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6B53F022-385B-459D-AF9D-2A7311668540}" type="slidenum">
              <a:rPr lang="en-US" smtClean="0"/>
              <a:t>‹#›</a:t>
            </a:fld>
            <a:endParaRPr lang="en-US"/>
          </a:p>
        </p:txBody>
      </p:sp>
    </p:spTree>
    <p:extLst>
      <p:ext uri="{BB962C8B-B14F-4D97-AF65-F5344CB8AC3E}">
        <p14:creationId xmlns:p14="http://schemas.microsoft.com/office/powerpoint/2010/main" val="49872518"/>
      </p:ext>
    </p:extLst>
  </p:cSld>
  <p:clrMap bg1="dk1" tx1="lt1" bg2="dk2" tx2="lt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D00F3A-E8D6-A310-D737-E9323A18EDB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09116" y="1252729"/>
            <a:ext cx="9573768" cy="45537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09189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3BA6027-A1E2-9315-B45E-857C69F94B19}"/>
              </a:ext>
            </a:extLst>
          </p:cNvPr>
          <p:cNvGrpSpPr/>
          <p:nvPr/>
        </p:nvGrpSpPr>
        <p:grpSpPr>
          <a:xfrm>
            <a:off x="7337238" y="1340456"/>
            <a:ext cx="4663106" cy="5240767"/>
            <a:chOff x="7302350" y="1413934"/>
            <a:chExt cx="4385581" cy="5240767"/>
          </a:xfrm>
        </p:grpSpPr>
        <p:sp>
          <p:nvSpPr>
            <p:cNvPr id="5" name="Rounded Rectangle 11">
              <a:extLst>
                <a:ext uri="{FF2B5EF4-FFF2-40B4-BE49-F238E27FC236}">
                  <a16:creationId xmlns:a16="http://schemas.microsoft.com/office/drawing/2014/main" id="{BE30914F-D2E2-35BD-2576-90C1319F3CD2}"/>
                </a:ext>
              </a:extLst>
            </p:cNvPr>
            <p:cNvSpPr/>
            <p:nvPr/>
          </p:nvSpPr>
          <p:spPr>
            <a:xfrm>
              <a:off x="7302350" y="1413934"/>
              <a:ext cx="438558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endParaRPr lang="en-US" sz="2800" b="1" dirty="0">
                <a:latin typeface="NikoshBAN" pitchFamily="2" charset="0"/>
                <a:cs typeface="NikoshBAN" pitchFamily="2" charset="0"/>
              </a:endParaRPr>
            </a:p>
            <a:p>
              <a:pPr algn="ctr">
                <a:defRPr/>
              </a:pPr>
              <a:endParaRPr lang="en-US" sz="2800" b="1" dirty="0">
                <a:latin typeface="NikoshBAN" pitchFamily="2" charset="0"/>
                <a:cs typeface="NikoshBAN" pitchFamily="2" charset="0"/>
              </a:endParaRPr>
            </a:p>
            <a:p>
              <a:pPr>
                <a:defRPr/>
              </a:pPr>
              <a:r>
                <a:rPr lang="en-US" sz="3600" b="1" dirty="0">
                  <a:latin typeface="NikoshBAN" pitchFamily="2" charset="0"/>
                  <a:cs typeface="NikoshBAN" pitchFamily="2" charset="0"/>
                </a:rPr>
                <a:t>        </a:t>
              </a:r>
            </a:p>
            <a:p>
              <a:pPr algn="ctr">
                <a:defRPr/>
              </a:pPr>
              <a:r>
                <a:rPr lang="en-US" sz="3600" b="1" dirty="0">
                  <a:latin typeface="NikoshBAN" pitchFamily="2" charset="0"/>
                  <a:cs typeface="NikoshBAN" pitchFamily="2" charset="0"/>
                </a:rPr>
                <a:t>     </a:t>
              </a:r>
            </a:p>
            <a:p>
              <a:pPr algn="ctr">
                <a:defRPr/>
              </a:pPr>
              <a:r>
                <a:rPr lang="en-US" sz="3600" b="1" dirty="0">
                  <a:latin typeface="Nikosh" panose="02000000000000000000" pitchFamily="2" charset="0"/>
                  <a:cs typeface="Nikosh" panose="02000000000000000000" pitchFamily="2" charset="0"/>
                </a:rPr>
                <a:t> </a:t>
              </a:r>
            </a:p>
            <a:p>
              <a:pPr algn="ctr">
                <a:defRPr/>
              </a:pPr>
              <a:endParaRPr lang="en-US" sz="3600" b="1" dirty="0">
                <a:latin typeface="Nikosh" panose="02000000000000000000" pitchFamily="2" charset="0"/>
                <a:cs typeface="Nikosh" panose="02000000000000000000" pitchFamily="2" charset="0"/>
              </a:endParaRPr>
            </a:p>
            <a:p>
              <a:pPr algn="ctr">
                <a:defRPr/>
              </a:pPr>
              <a:endParaRPr lang="en-US" sz="3600" b="1" dirty="0">
                <a:latin typeface="Nikosh" panose="02000000000000000000" pitchFamily="2" charset="0"/>
                <a:cs typeface="Nikosh" panose="02000000000000000000" pitchFamily="2" charset="0"/>
              </a:endParaRPr>
            </a:p>
            <a:p>
              <a:pPr algn="ctr">
                <a:defRPr/>
              </a:pPr>
              <a:endParaRPr lang="en-US" sz="1400" b="1" dirty="0">
                <a:latin typeface="SutonnyMJ" pitchFamily="2" charset="0"/>
                <a:cs typeface="SutonnyMJ"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শ্রেণি</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ষষ্ঠ</a:t>
              </a:r>
              <a:endPar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বিষয়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বিজ্ঞান</a:t>
              </a:r>
              <a:endPar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algn="ctr">
                <a:defRPr/>
              </a:pP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অধ্যায়</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30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দ্বাদশ</a:t>
              </a:r>
              <a:r>
                <a:rPr lang="en-US"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BAN" pitchFamily="2" charset="0"/>
                  <a:cs typeface="NikoshBAN" pitchFamily="2" charset="0"/>
                </a:rPr>
                <a:t>  </a:t>
              </a:r>
              <a:endParaRPr lang="bn-IN" sz="3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BAN" pitchFamily="2" charset="0"/>
              </a:endParaRPr>
            </a:p>
          </p:txBody>
        </p:sp>
        <p:pic>
          <p:nvPicPr>
            <p:cNvPr id="6" name="Picture 5">
              <a:extLst>
                <a:ext uri="{FF2B5EF4-FFF2-40B4-BE49-F238E27FC236}">
                  <a16:creationId xmlns:a16="http://schemas.microsoft.com/office/drawing/2014/main" id="{61BB0C93-C80D-6A06-83EC-DBC307E060B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371205" y="1521267"/>
              <a:ext cx="4237190" cy="3615429"/>
            </a:xfrm>
            <a:prstGeom prst="rect">
              <a:avLst/>
            </a:prstGeom>
            <a:ln>
              <a:noFill/>
            </a:ln>
            <a:effectLst>
              <a:outerShdw blurRad="292100" dist="139700" dir="2700000" algn="tl" rotWithShape="0">
                <a:srgbClr val="333333">
                  <a:alpha val="65000"/>
                </a:srgbClr>
              </a:outerShdw>
            </a:effectLst>
          </p:spPr>
        </p:pic>
      </p:grpSp>
      <p:grpSp>
        <p:nvGrpSpPr>
          <p:cNvPr id="7" name="Group 6">
            <a:extLst>
              <a:ext uri="{FF2B5EF4-FFF2-40B4-BE49-F238E27FC236}">
                <a16:creationId xmlns:a16="http://schemas.microsoft.com/office/drawing/2014/main" id="{71800D4B-6682-A188-7511-9BFBBF19BB28}"/>
              </a:ext>
            </a:extLst>
          </p:cNvPr>
          <p:cNvGrpSpPr/>
          <p:nvPr/>
        </p:nvGrpSpPr>
        <p:grpSpPr>
          <a:xfrm>
            <a:off x="191656" y="1381278"/>
            <a:ext cx="4940421" cy="5240767"/>
            <a:chOff x="655707" y="1413934"/>
            <a:chExt cx="4940421" cy="5240767"/>
          </a:xfrm>
        </p:grpSpPr>
        <p:sp>
          <p:nvSpPr>
            <p:cNvPr id="8" name="Rounded Rectangle 11">
              <a:extLst>
                <a:ext uri="{FF2B5EF4-FFF2-40B4-BE49-F238E27FC236}">
                  <a16:creationId xmlns:a16="http://schemas.microsoft.com/office/drawing/2014/main" id="{5EDF0709-F7EF-7ED9-1B88-BCE2357F3C29}"/>
                </a:ext>
              </a:extLst>
            </p:cNvPr>
            <p:cNvSpPr/>
            <p:nvPr/>
          </p:nvSpPr>
          <p:spPr>
            <a:xfrm>
              <a:off x="655707" y="1413934"/>
              <a:ext cx="4940421" cy="5240767"/>
            </a:xfrm>
            <a:prstGeom prst="roundRect">
              <a:avLst>
                <a:gd name="adj" fmla="val 2691"/>
              </a:avLst>
            </a:prstGeom>
            <a:noFill/>
            <a:ln w="57150">
              <a:solidFill>
                <a:srgbClr val="FF0000"/>
              </a:solidFill>
            </a:ln>
          </p:spPr>
          <p:style>
            <a:lnRef idx="1">
              <a:schemeClr val="accent6"/>
            </a:lnRef>
            <a:fillRef idx="2">
              <a:schemeClr val="accent6"/>
            </a:fillRef>
            <a:effectRef idx="1">
              <a:schemeClr val="accent6"/>
            </a:effectRef>
            <a:fontRef idx="minor">
              <a:schemeClr val="dk1"/>
            </a:fontRef>
          </p:style>
          <p:txBody>
            <a:bodyPr rtlCol="0" anchor="ctr"/>
            <a:lstStyle/>
            <a:p>
              <a:pPr algn="ctr">
                <a:defRPr/>
              </a:pPr>
              <a:r>
                <a:rPr lang="en-US" sz="2800" b="1" dirty="0">
                  <a:latin typeface="NikoshBAN" pitchFamily="2" charset="0"/>
                  <a:cs typeface="NikoshBAN" pitchFamily="2" charset="0"/>
                </a:rPr>
                <a:t>     </a:t>
              </a:r>
            </a:p>
            <a:p>
              <a:pPr algn="ctr">
                <a:defRPr/>
              </a:pPr>
              <a:endParaRPr lang="en-US" sz="3600" b="1" dirty="0">
                <a:latin typeface="NikoshBAN" pitchFamily="2" charset="0"/>
                <a:cs typeface="NikoshBAN" pitchFamily="2" charset="0"/>
              </a:endParaRPr>
            </a:p>
            <a:p>
              <a:pPr lvl="0" algn="ctr">
                <a:defRPr/>
              </a:pPr>
              <a:endParaRPr lang="en-US" kern="0" dirty="0">
                <a:solidFill>
                  <a:srgbClr val="7030A0"/>
                </a:solidFill>
                <a:latin typeface="Nikosh" pitchFamily="2" charset="0"/>
                <a:cs typeface="Nikosh" pitchFamily="2" charset="0"/>
              </a:endParaRPr>
            </a:p>
            <a:p>
              <a:pPr lvl="0" algn="ctr">
                <a:defRPr/>
              </a:pPr>
              <a:endParaRPr lang="en-US" sz="2800" kern="0" dirty="0">
                <a:solidFill>
                  <a:srgbClr val="7030A0"/>
                </a:solidFill>
                <a:latin typeface="Nikosh" pitchFamily="2" charset="0"/>
                <a:cs typeface="Nikosh" pitchFamily="2" charset="0"/>
              </a:endParaRPr>
            </a:p>
            <a:p>
              <a:pPr lvl="0" algn="ctr">
                <a:defRPr/>
              </a:pPr>
              <a:endParaRPr lang="en-US" sz="2000" kern="0" dirty="0">
                <a:solidFill>
                  <a:srgbClr val="7030A0"/>
                </a:solidFill>
                <a:latin typeface="SutonnyMJ" pitchFamily="2" charset="0"/>
                <a:cs typeface="Nikosh" pitchFamily="2" charset="0"/>
              </a:endParaRPr>
            </a:p>
            <a:p>
              <a:pPr lvl="0" algn="ctr">
                <a:defRPr/>
              </a:pP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জুয়েল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হাসান</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সরকারি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রাজেন্দ্র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এম.এস.এস</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ঢাকা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কলেজ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বি.এড</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জাতীয়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বিশ্ববিদ্যালয়</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সহকারী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শিক্ষক</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গুনহার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সাদেক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মল্লিক</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স্মৃতি</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উচ্চ</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বিদ্যালয়</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endParaRP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মুকসুদপুর</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a:t>
              </a: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গোপালগঞ্জ</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a:t>
              </a:r>
            </a:p>
            <a:p>
              <a:pPr lvl="0" algn="ctr">
                <a:defRPr/>
              </a:pPr>
              <a:r>
                <a:rPr lang="en-US" sz="2000" b="1" kern="0"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মোবাইল</a:t>
              </a:r>
              <a:r>
                <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 ০১৭২৩-৭৩৮৩৭৭ </a:t>
              </a:r>
              <a:endParaRPr lang="en-US" sz="2000"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SutonnyMJ" pitchFamily="2" charset="0"/>
                <a:cs typeface="Nikosh" pitchFamily="2" charset="0"/>
              </a:endParaRPr>
            </a:p>
            <a:p>
              <a:pPr algn="ctr">
                <a:defRPr/>
              </a:pPr>
              <a:r>
                <a:rPr lang="en-US" b="1" kern="0"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Times New Roman" panose="02020603050405020304" pitchFamily="18" charset="0"/>
                  <a:cs typeface="Times New Roman" panose="02020603050405020304" pitchFamily="18" charset="0"/>
                </a:rPr>
                <a:t>E-mail:jewel01723@gmail.com</a:t>
              </a:r>
              <a:endParaRPr lang="en-US" b="1" dirty="0">
                <a:ln w="10160">
                  <a:solidFill>
                    <a:schemeClr val="accent5"/>
                  </a:solidFill>
                  <a:prstDash val="solid"/>
                </a:ln>
                <a:solidFill>
                  <a:srgbClr val="FFFFFF"/>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4534E76B-E6DC-8F58-2EFF-410696EEC02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54523" y="1528071"/>
              <a:ext cx="2173177" cy="2297792"/>
            </a:xfrm>
            <a:prstGeom prst="rect">
              <a:avLst/>
            </a:prstGeom>
            <a:ln>
              <a:solidFill>
                <a:srgbClr val="FF0000"/>
              </a:solidFill>
            </a:ln>
          </p:spPr>
        </p:pic>
      </p:grpSp>
      <p:pic>
        <p:nvPicPr>
          <p:cNvPr id="10" name="Picture 9">
            <a:extLst>
              <a:ext uri="{FF2B5EF4-FFF2-40B4-BE49-F238E27FC236}">
                <a16:creationId xmlns:a16="http://schemas.microsoft.com/office/drawing/2014/main" id="{A7DC3772-D0F5-A0D9-73C5-45FE66CB83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25045" y="1340456"/>
            <a:ext cx="1419225" cy="52407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itle 1">
            <a:extLst>
              <a:ext uri="{FF2B5EF4-FFF2-40B4-BE49-F238E27FC236}">
                <a16:creationId xmlns:a16="http://schemas.microsoft.com/office/drawing/2014/main" id="{BC8900E2-A86D-33FB-BF13-D4943E253D31}"/>
              </a:ext>
            </a:extLst>
          </p:cNvPr>
          <p:cNvSpPr>
            <a:spLocks noGrp="1"/>
          </p:cNvSpPr>
          <p:nvPr/>
        </p:nvSpPr>
        <p:spPr>
          <a:xfrm>
            <a:off x="4893725" y="235955"/>
            <a:ext cx="2659599" cy="795856"/>
          </a:xfrm>
          <a:prstGeom prst="rect">
            <a:avLst/>
          </a:prstGeom>
          <a:solidFill>
            <a:schemeClr val="accent5">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Nikosh" panose="02000000000000000000" pitchFamily="2" charset="0"/>
              <a:cs typeface="Nikosh" panose="02000000000000000000" pitchFamily="2" charset="0"/>
            </a:endParaRPr>
          </a:p>
          <a:p>
            <a:pPr algn="ctr"/>
            <a:r>
              <a:rPr lang="en-US" sz="56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Nikosh" panose="02000000000000000000" pitchFamily="2" charset="0"/>
                <a:cs typeface="Nikosh" panose="02000000000000000000" pitchFamily="2" charset="0"/>
              </a:rPr>
              <a:t>পরিচিতি</a:t>
            </a:r>
          </a:p>
        </p:txBody>
      </p:sp>
    </p:spTree>
    <p:extLst>
      <p:ext uri="{BB962C8B-B14F-4D97-AF65-F5344CB8AC3E}">
        <p14:creationId xmlns:p14="http://schemas.microsoft.com/office/powerpoint/2010/main" val="2792106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99B9369-497E-A3BE-3A67-3DCBAC4455BD}"/>
              </a:ext>
            </a:extLst>
          </p:cNvPr>
          <p:cNvSpPr>
            <a:spLocks noGrp="1"/>
          </p:cNvSpPr>
          <p:nvPr/>
        </p:nvSpPr>
        <p:spPr>
          <a:xfrm>
            <a:off x="3312317" y="238697"/>
            <a:ext cx="5567365" cy="76142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1900" b="1" dirty="0">
              <a:solidFill>
                <a:schemeClr val="accent4">
                  <a:lumMod val="75000"/>
                </a:schemeClr>
              </a:solidFill>
              <a:latin typeface="Nikosh" panose="02000000000000000000" pitchFamily="2" charset="0"/>
              <a:cs typeface="Nikosh" panose="02000000000000000000" pitchFamily="2" charset="0"/>
            </a:endParaRPr>
          </a:p>
          <a:p>
            <a:pPr algn="ctr"/>
            <a:r>
              <a:rPr lang="en-US" sz="6400" b="1" dirty="0" err="1">
                <a:solidFill>
                  <a:schemeClr val="accent4">
                    <a:lumMod val="75000"/>
                  </a:schemeClr>
                </a:solidFill>
                <a:latin typeface="Nikosh" panose="02000000000000000000" pitchFamily="2" charset="0"/>
                <a:cs typeface="Nikosh" panose="02000000000000000000" pitchFamily="2" charset="0"/>
              </a:rPr>
              <a:t>নিচের</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ছবিগুলো</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লক্ষ</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কর</a:t>
            </a:r>
            <a:r>
              <a:rPr lang="en-US" sz="6400" b="1" dirty="0">
                <a:solidFill>
                  <a:schemeClr val="accent4">
                    <a:lumMod val="75000"/>
                  </a:schemeClr>
                </a:solidFill>
                <a:latin typeface="Nikosh" panose="02000000000000000000" pitchFamily="2" charset="0"/>
                <a:cs typeface="Nikosh" panose="02000000000000000000" pitchFamily="2" charset="0"/>
              </a:rPr>
              <a:t>। </a:t>
            </a:r>
          </a:p>
        </p:txBody>
      </p:sp>
      <p:pic>
        <p:nvPicPr>
          <p:cNvPr id="3" name="Picture 2">
            <a:extLst>
              <a:ext uri="{FF2B5EF4-FFF2-40B4-BE49-F238E27FC236}">
                <a16:creationId xmlns:a16="http://schemas.microsoft.com/office/drawing/2014/main" id="{5219E943-B951-5D2A-DF75-608E2A2473AD}"/>
              </a:ext>
            </a:extLst>
          </p:cNvPr>
          <p:cNvPicPr>
            <a:picLocks noChangeAspect="1"/>
          </p:cNvPicPr>
          <p:nvPr/>
        </p:nvPicPr>
        <p:blipFill>
          <a:blip r:embed="rId2">
            <a:extLst>
              <a:ext uri="{28A0092B-C50C-407E-A947-70E740481C1C}">
                <a14:useLocalDpi xmlns:a14="http://schemas.microsoft.com/office/drawing/2010/main" val="0"/>
              </a:ext>
            </a:extLst>
          </a:blip>
          <a:srcRect t="2827" b="2827"/>
          <a:stretch/>
        </p:blipFill>
        <p:spPr>
          <a:xfrm>
            <a:off x="773483" y="1215923"/>
            <a:ext cx="5103442" cy="27083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F63D791F-6126-BBD3-DFB7-B8179324FD2D}"/>
              </a:ext>
            </a:extLst>
          </p:cNvPr>
          <p:cNvPicPr>
            <a:picLocks noChangeAspect="1"/>
          </p:cNvPicPr>
          <p:nvPr/>
        </p:nvPicPr>
        <p:blipFill>
          <a:blip r:embed="rId3">
            <a:extLst>
              <a:ext uri="{28A0092B-C50C-407E-A947-70E740481C1C}">
                <a14:useLocalDpi xmlns:a14="http://schemas.microsoft.com/office/drawing/2010/main" val="0"/>
              </a:ext>
            </a:extLst>
          </a:blip>
          <a:srcRect t="13810" b="13810"/>
          <a:stretch/>
        </p:blipFill>
        <p:spPr>
          <a:xfrm>
            <a:off x="6429374" y="1215923"/>
            <a:ext cx="4989143" cy="27083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5A406561-CFFF-2A59-70AF-7FBE51578CF6}"/>
              </a:ext>
            </a:extLst>
          </p:cNvPr>
          <p:cNvPicPr>
            <a:picLocks noChangeAspect="1"/>
          </p:cNvPicPr>
          <p:nvPr/>
        </p:nvPicPr>
        <p:blipFill>
          <a:blip r:embed="rId4">
            <a:extLst>
              <a:ext uri="{28A0092B-C50C-407E-A947-70E740481C1C}">
                <a14:useLocalDpi xmlns:a14="http://schemas.microsoft.com/office/drawing/2010/main" val="0"/>
              </a:ext>
            </a:extLst>
          </a:blip>
          <a:srcRect t="11404" b="11404"/>
          <a:stretch/>
        </p:blipFill>
        <p:spPr>
          <a:xfrm>
            <a:off x="773483" y="4044276"/>
            <a:ext cx="5103441" cy="2708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E08A6528-5FD4-3F8F-EC8E-EEE78D205BDE}"/>
              </a:ext>
            </a:extLst>
          </p:cNvPr>
          <p:cNvPicPr>
            <a:picLocks noChangeAspect="1"/>
          </p:cNvPicPr>
          <p:nvPr/>
        </p:nvPicPr>
        <p:blipFill>
          <a:blip r:embed="rId5">
            <a:extLst>
              <a:ext uri="{28A0092B-C50C-407E-A947-70E740481C1C}">
                <a14:useLocalDpi xmlns:a14="http://schemas.microsoft.com/office/drawing/2010/main" val="0"/>
              </a:ext>
            </a:extLst>
          </a:blip>
          <a:srcRect t="1746" b="1746"/>
          <a:stretch/>
        </p:blipFill>
        <p:spPr>
          <a:xfrm>
            <a:off x="6429374" y="4044276"/>
            <a:ext cx="4989143" cy="27083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36004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58A0D21-3153-3EF7-335B-9D5762676FD4}"/>
              </a:ext>
            </a:extLst>
          </p:cNvPr>
          <p:cNvSpPr>
            <a:spLocks noGrp="1"/>
          </p:cNvSpPr>
          <p:nvPr/>
        </p:nvSpPr>
        <p:spPr>
          <a:xfrm>
            <a:off x="4630641" y="159641"/>
            <a:ext cx="2930716" cy="685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25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2000" b="1" dirty="0">
              <a:solidFill>
                <a:schemeClr val="accent4">
                  <a:lumMod val="75000"/>
                </a:schemeClr>
              </a:solidFill>
              <a:latin typeface="Nikosh" panose="02000000000000000000" pitchFamily="2" charset="0"/>
              <a:cs typeface="Nikosh" panose="02000000000000000000" pitchFamily="2" charset="0"/>
            </a:endParaRPr>
          </a:p>
          <a:p>
            <a:pPr algn="ctr"/>
            <a:r>
              <a:rPr lang="as-IN" sz="16000" dirty="0">
                <a:latin typeface="Nikosh" panose="02000000000000000000" pitchFamily="2" charset="0"/>
                <a:cs typeface="Nikosh" panose="02000000000000000000" pitchFamily="2" charset="0"/>
              </a:rPr>
              <a:t>প্লেট</a:t>
            </a:r>
            <a:r>
              <a:rPr lang="en-US" sz="16000" dirty="0">
                <a:latin typeface="Nikosh" panose="02000000000000000000" pitchFamily="2" charset="0"/>
                <a:cs typeface="Nikosh" panose="02000000000000000000" pitchFamily="2" charset="0"/>
              </a:rPr>
              <a:t>-</a:t>
            </a:r>
            <a:r>
              <a:rPr lang="as-IN" sz="16000" dirty="0">
                <a:latin typeface="Nikosh" panose="02000000000000000000" pitchFamily="2" charset="0"/>
                <a:cs typeface="Nikosh" panose="02000000000000000000" pitchFamily="2" charset="0"/>
              </a:rPr>
              <a:t>টেকটোনিক</a:t>
            </a:r>
            <a:endParaRPr lang="en-US" sz="16000" b="1" dirty="0">
              <a:solidFill>
                <a:schemeClr val="accent4">
                  <a:lumMod val="75000"/>
                </a:schemeClr>
              </a:solidFill>
              <a:latin typeface="Nikosh" panose="02000000000000000000" pitchFamily="2" charset="0"/>
              <a:cs typeface="Nikosh" panose="02000000000000000000" pitchFamily="2" charset="0"/>
            </a:endParaRPr>
          </a:p>
        </p:txBody>
      </p:sp>
      <p:sp>
        <p:nvSpPr>
          <p:cNvPr id="6" name="Content Placeholder 2">
            <a:extLst>
              <a:ext uri="{FF2B5EF4-FFF2-40B4-BE49-F238E27FC236}">
                <a16:creationId xmlns:a16="http://schemas.microsoft.com/office/drawing/2014/main" id="{35D33088-B11B-9BED-EAEF-34FBE9843F4A}"/>
              </a:ext>
            </a:extLst>
          </p:cNvPr>
          <p:cNvSpPr txBox="1">
            <a:spLocks/>
          </p:cNvSpPr>
          <p:nvPr/>
        </p:nvSpPr>
        <p:spPr>
          <a:xfrm>
            <a:off x="144502" y="959168"/>
            <a:ext cx="11902996" cy="2930652"/>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400" dirty="0">
                <a:solidFill>
                  <a:srgbClr val="FF0000"/>
                </a:solidFill>
                <a:latin typeface="Nikosh" panose="02000000000000000000" pitchFamily="2" charset="0"/>
                <a:cs typeface="Nikosh" panose="02000000000000000000" pitchFamily="2" charset="0"/>
              </a:rPr>
              <a:t>প্লেট টেকটোনিক (</a:t>
            </a:r>
            <a:r>
              <a:rPr lang="en-US" sz="1400" dirty="0">
                <a:solidFill>
                  <a:srgbClr val="FF0000"/>
                </a:solidFill>
                <a:latin typeface="Nikosh" panose="02000000000000000000" pitchFamily="2" charset="0"/>
                <a:cs typeface="Nikosh" panose="02000000000000000000" pitchFamily="2" charset="0"/>
              </a:rPr>
              <a:t>Plate Tectonics): </a:t>
            </a:r>
            <a:r>
              <a:rPr lang="as-IN" sz="1400" dirty="0">
                <a:latin typeface="Nikosh" panose="02000000000000000000" pitchFamily="2" charset="0"/>
                <a:cs typeface="Nikosh" panose="02000000000000000000" pitchFamily="2" charset="0"/>
              </a:rPr>
              <a:t>প্লেট টেকটোনিক (</a:t>
            </a:r>
            <a:r>
              <a:rPr lang="en-US" sz="1400" dirty="0">
                <a:latin typeface="Nikosh" panose="02000000000000000000" pitchFamily="2" charset="0"/>
                <a:cs typeface="Nikosh" panose="02000000000000000000" pitchFamily="2" charset="0"/>
              </a:rPr>
              <a:t>Plate Tectonics) </a:t>
            </a:r>
            <a:r>
              <a:rPr lang="as-IN" sz="1400" dirty="0">
                <a:latin typeface="Nikosh" panose="02000000000000000000" pitchFamily="2" charset="0"/>
                <a:cs typeface="Nikosh" panose="02000000000000000000" pitchFamily="2" charset="0"/>
              </a:rPr>
              <a:t>বা ভূত্বকীয় পাত সংস্থান তত্ত্ব হলো ভূবিজ্ঞানের একটি বৈজ্ঞানিক তত্ত্ব, যা নির্দেশ করে যে পৃথিবীর স্থলভাগ বা বাহ্যিক শক্ত আবরণ (অশ্মমণ্ডল বা লিথোস্ফিয়ার) একটি একক খণ্ড নয়, বরং এটি কতগুলো বিশাল, অনমনীয় খণ্ডে বা পাতে বিভক্ত। এই খণ্ডগুলোকে একেকটি টেকটোনিক প্লেট বলা হয়।</a:t>
            </a:r>
            <a:endParaRPr lang="en-US" sz="1400" dirty="0">
              <a:latin typeface="Nikosh" panose="02000000000000000000" pitchFamily="2" charset="0"/>
              <a:cs typeface="Nikosh" panose="02000000000000000000" pitchFamily="2" charset="0"/>
            </a:endParaRPr>
          </a:p>
          <a:p>
            <a:pPr lvl="0" algn="just" defTabSz="914400" eaLnBrk="0" fontAlgn="base" hangingPunct="0">
              <a:spcBef>
                <a:spcPct val="0"/>
              </a:spcBef>
              <a:spcAft>
                <a:spcPct val="0"/>
              </a:spcAft>
              <a:buClrTx/>
              <a:buSzTx/>
            </a:pPr>
            <a:endParaRPr lang="en-US" altLang="en-US" sz="100" b="1" dirty="0">
              <a:solidFill>
                <a:srgbClr val="7030A0"/>
              </a:solidFill>
              <a:latin typeface="Nikosh" panose="02000000000000000000" pitchFamily="2" charset="0"/>
              <a:cs typeface="Nikosh" panose="02000000000000000000" pitchFamily="2" charset="0"/>
            </a:endParaRPr>
          </a:p>
          <a:p>
            <a:pPr marL="285750" indent="-285750">
              <a:spcBef>
                <a:spcPts val="0"/>
              </a:spcBef>
              <a:buFont typeface="Wingdings" panose="05000000000000000000" pitchFamily="2" charset="2"/>
              <a:buChar char="Ø"/>
            </a:pPr>
            <a:r>
              <a:rPr lang="as-IN" sz="1400" b="1" dirty="0">
                <a:solidFill>
                  <a:srgbClr val="7030A0"/>
                </a:solidFill>
                <a:latin typeface="Nikosh" panose="02000000000000000000" pitchFamily="2" charset="0"/>
                <a:cs typeface="Nikosh" panose="02000000000000000000" pitchFamily="2" charset="0"/>
              </a:rPr>
              <a:t>টেকটোনিক প্লেটের প্রকারভেদ</a:t>
            </a:r>
            <a:r>
              <a:rPr lang="en-US" sz="1400" b="1" dirty="0">
                <a:solidFill>
                  <a:srgbClr val="7030A0"/>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পৃথিবীর ভূত্বক প্রধানত </a:t>
            </a:r>
            <a:r>
              <a:rPr lang="as-IN" sz="1400" b="1" dirty="0">
                <a:latin typeface="Nikosh" panose="02000000000000000000" pitchFamily="2" charset="0"/>
                <a:cs typeface="Nikosh" panose="02000000000000000000" pitchFamily="2" charset="0"/>
              </a:rPr>
              <a:t>৭টি বড়</a:t>
            </a:r>
            <a:r>
              <a:rPr lang="as-IN" sz="1400" dirty="0">
                <a:latin typeface="Nikosh" panose="02000000000000000000" pitchFamily="2" charset="0"/>
                <a:cs typeface="Nikosh" panose="02000000000000000000" pitchFamily="2" charset="0"/>
              </a:rPr>
              <a:t> এবং বেশ কয়েকটি মাঝারি ও ছোট প্লেট নিয়ে গঠিত। প্লেটগুলো মূলত দুই ধরণের হয়ে থাকে:</a:t>
            </a:r>
            <a:br>
              <a:rPr lang="as-IN" sz="1400" dirty="0">
                <a:latin typeface="Nikosh" panose="02000000000000000000" pitchFamily="2" charset="0"/>
                <a:cs typeface="Nikosh" panose="02000000000000000000" pitchFamily="2" charset="0"/>
              </a:rPr>
            </a:br>
            <a:r>
              <a:rPr lang="as-IN" sz="1400" dirty="0">
                <a:solidFill>
                  <a:srgbClr val="FFFF00"/>
                </a:solidFill>
                <a:latin typeface="Nikosh" panose="02000000000000000000" pitchFamily="2" charset="0"/>
                <a:cs typeface="Nikosh" panose="02000000000000000000" pitchFamily="2" charset="0"/>
              </a:rPr>
              <a:t>১. </a:t>
            </a:r>
            <a:r>
              <a:rPr lang="as-IN" sz="1400" b="1" dirty="0">
                <a:solidFill>
                  <a:srgbClr val="FFFF00"/>
                </a:solidFill>
                <a:latin typeface="Nikosh" panose="02000000000000000000" pitchFamily="2" charset="0"/>
                <a:cs typeface="Nikosh" panose="02000000000000000000" pitchFamily="2" charset="0"/>
              </a:rPr>
              <a:t>মহাদেশীয় প্লেট (</a:t>
            </a:r>
            <a:r>
              <a:rPr lang="en-US" sz="1400" b="1" dirty="0">
                <a:solidFill>
                  <a:srgbClr val="FFFF00"/>
                </a:solidFill>
                <a:latin typeface="Nikosh" panose="02000000000000000000" pitchFamily="2" charset="0"/>
                <a:cs typeface="Nikosh" panose="02000000000000000000" pitchFamily="2" charset="0"/>
              </a:rPr>
              <a:t>Continental Plate):</a:t>
            </a:r>
            <a:r>
              <a:rPr lang="en-US" sz="1400" dirty="0">
                <a:solidFill>
                  <a:srgbClr val="FFFF00"/>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যা মূলত স্থলভাগ বা মহাদেশীয় অংশ গঠন করে এবং এগুলো তুলনামূলকভাবে পুরু ও হালকা।</a:t>
            </a:r>
            <a:br>
              <a:rPr lang="as-IN" sz="1400" dirty="0">
                <a:latin typeface="Nikosh" panose="02000000000000000000" pitchFamily="2" charset="0"/>
                <a:cs typeface="Nikosh" panose="02000000000000000000" pitchFamily="2" charset="0"/>
              </a:rPr>
            </a:br>
            <a:r>
              <a:rPr lang="as-IN" sz="1400" dirty="0">
                <a:solidFill>
                  <a:srgbClr val="FFFF00"/>
                </a:solidFill>
                <a:latin typeface="Nikosh" panose="02000000000000000000" pitchFamily="2" charset="0"/>
                <a:cs typeface="Nikosh" panose="02000000000000000000" pitchFamily="2" charset="0"/>
              </a:rPr>
              <a:t>২. </a:t>
            </a:r>
            <a:r>
              <a:rPr lang="as-IN" sz="1400" b="1" dirty="0">
                <a:solidFill>
                  <a:srgbClr val="FFFF00"/>
                </a:solidFill>
                <a:latin typeface="Nikosh" panose="02000000000000000000" pitchFamily="2" charset="0"/>
                <a:cs typeface="Nikosh" panose="02000000000000000000" pitchFamily="2" charset="0"/>
              </a:rPr>
              <a:t>মহাসাগরীয় প্লেট (</a:t>
            </a:r>
            <a:r>
              <a:rPr lang="en-US" sz="1400" b="1" dirty="0">
                <a:solidFill>
                  <a:srgbClr val="FFFF00"/>
                </a:solidFill>
                <a:latin typeface="Nikosh" panose="02000000000000000000" pitchFamily="2" charset="0"/>
                <a:cs typeface="Nikosh" panose="02000000000000000000" pitchFamily="2" charset="0"/>
              </a:rPr>
              <a:t>Oceanic Plate):</a:t>
            </a:r>
            <a:r>
              <a:rPr lang="en-US" sz="1400" dirty="0">
                <a:solidFill>
                  <a:srgbClr val="FFFF00"/>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যা সমুদ্রের তলদেশ গঠন করে এবং এগুলো পাতলা কিন্তু বেশ ভারী ও ঘন।</a:t>
            </a:r>
          </a:p>
          <a:p>
            <a:pPr marL="285750" indent="-285750">
              <a:spcBef>
                <a:spcPts val="0"/>
              </a:spcBef>
              <a:buFont typeface="Wingdings" panose="05000000000000000000" pitchFamily="2" charset="2"/>
              <a:buChar char="v"/>
            </a:pPr>
            <a:r>
              <a:rPr lang="as-IN" sz="1400" b="1" dirty="0">
                <a:solidFill>
                  <a:schemeClr val="tx1"/>
                </a:solidFill>
                <a:latin typeface="Nikosh" panose="02000000000000000000" pitchFamily="2" charset="0"/>
                <a:cs typeface="Nikosh" panose="02000000000000000000" pitchFamily="2" charset="0"/>
              </a:rPr>
              <a:t>প্লেটের সীমানা ও তাদের গতিবিধি (</a:t>
            </a:r>
            <a:r>
              <a:rPr lang="en-US" sz="1400" b="1" dirty="0">
                <a:solidFill>
                  <a:schemeClr val="tx1"/>
                </a:solidFill>
                <a:latin typeface="Nikosh" panose="02000000000000000000" pitchFamily="2" charset="0"/>
                <a:cs typeface="Nikosh" panose="02000000000000000000" pitchFamily="2" charset="0"/>
              </a:rPr>
              <a:t>Plate Boundaries): </a:t>
            </a:r>
            <a:r>
              <a:rPr lang="as-IN" sz="1400" dirty="0">
                <a:latin typeface="Nikosh" panose="02000000000000000000" pitchFamily="2" charset="0"/>
                <a:cs typeface="Nikosh" panose="02000000000000000000" pitchFamily="2" charset="0"/>
              </a:rPr>
              <a:t>প্লেটগুলো যখন একে অপরের সংস্পর্শে আসে, তখন তাদের সীমানায় তিন ধরণের গতিবিধি বা মিথস্ক্রিয়া দেখা যায়:</a:t>
            </a:r>
          </a:p>
          <a:p>
            <a:pPr marL="285750" indent="-285750">
              <a:spcBef>
                <a:spcPts val="0"/>
              </a:spcBef>
              <a:buFont typeface="Wingdings" panose="05000000000000000000" pitchFamily="2" charset="2"/>
              <a:buChar char="Ø"/>
            </a:pPr>
            <a:r>
              <a:rPr lang="as-IN" sz="1400" b="1" dirty="0">
                <a:solidFill>
                  <a:schemeClr val="tx1"/>
                </a:solidFill>
                <a:latin typeface="Nikosh" panose="02000000000000000000" pitchFamily="2" charset="0"/>
                <a:cs typeface="Nikosh" panose="02000000000000000000" pitchFamily="2" charset="0"/>
              </a:rPr>
              <a:t>অভিসারী বা ধ্বংসাত্মক সীমানা (</a:t>
            </a:r>
            <a:r>
              <a:rPr lang="en-US" sz="1400" b="1" dirty="0">
                <a:solidFill>
                  <a:schemeClr val="tx1"/>
                </a:solidFill>
                <a:latin typeface="Nikosh" panose="02000000000000000000" pitchFamily="2" charset="0"/>
                <a:cs typeface="Nikosh" panose="02000000000000000000" pitchFamily="2" charset="0"/>
              </a:rPr>
              <a:t>Convergent Boundary):</a:t>
            </a:r>
            <a:r>
              <a:rPr lang="en-US" sz="1400" dirty="0">
                <a:solidFill>
                  <a:schemeClr val="tx1"/>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এখানে দুটি প্লেট </a:t>
            </a:r>
            <a:r>
              <a:rPr lang="as-IN" sz="1400" b="1" dirty="0">
                <a:latin typeface="Nikosh" panose="02000000000000000000" pitchFamily="2" charset="0"/>
                <a:cs typeface="Nikosh" panose="02000000000000000000" pitchFamily="2" charset="0"/>
              </a:rPr>
              <a:t>একে অপরের দিকে এগিয়ে আসে</a:t>
            </a:r>
            <a:r>
              <a:rPr lang="as-IN" sz="1400" dirty="0">
                <a:latin typeface="Nikosh" panose="02000000000000000000" pitchFamily="2" charset="0"/>
                <a:cs typeface="Nikosh" panose="02000000000000000000" pitchFamily="2" charset="0"/>
              </a:rPr>
              <a:t> এবং সংঘর্ষ ঘটে। এর ফলে একটি প্লেট অন্যটির নিচে চলে যায় (সাবডাকশন) অথবা দুটি প্লেটই উপরে উঠে হিমালয়ের মতো বিশাল পর্বতমালা সৃষ্টি করে।</a:t>
            </a:r>
          </a:p>
          <a:p>
            <a:pPr marL="285750" indent="-285750">
              <a:spcBef>
                <a:spcPts val="0"/>
              </a:spcBef>
              <a:buFont typeface="Wingdings" panose="05000000000000000000" pitchFamily="2" charset="2"/>
              <a:buChar char="Ø"/>
            </a:pPr>
            <a:r>
              <a:rPr lang="as-IN" sz="1400" b="1" dirty="0">
                <a:solidFill>
                  <a:schemeClr val="tx1"/>
                </a:solidFill>
                <a:latin typeface="Nikosh" panose="02000000000000000000" pitchFamily="2" charset="0"/>
                <a:cs typeface="Nikosh" panose="02000000000000000000" pitchFamily="2" charset="0"/>
              </a:rPr>
              <a:t>অপসারী বা সৃজনশীল সীমানা (</a:t>
            </a:r>
            <a:r>
              <a:rPr lang="en-US" sz="1400" b="1" dirty="0">
                <a:solidFill>
                  <a:schemeClr val="tx1"/>
                </a:solidFill>
                <a:latin typeface="Nikosh" panose="02000000000000000000" pitchFamily="2" charset="0"/>
                <a:cs typeface="Nikosh" panose="02000000000000000000" pitchFamily="2" charset="0"/>
              </a:rPr>
              <a:t>Divergent Boundary):</a:t>
            </a:r>
            <a:r>
              <a:rPr lang="en-US" sz="1400" dirty="0">
                <a:solidFill>
                  <a:schemeClr val="tx1"/>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এখানে দুটি প্লেট </a:t>
            </a:r>
            <a:r>
              <a:rPr lang="as-IN" sz="1400" b="1" dirty="0">
                <a:latin typeface="Nikosh" panose="02000000000000000000" pitchFamily="2" charset="0"/>
                <a:cs typeface="Nikosh" panose="02000000000000000000" pitchFamily="2" charset="0"/>
              </a:rPr>
              <a:t>একে অপরের থেকে দূরে সরে যায়</a:t>
            </a:r>
            <a:r>
              <a:rPr lang="as-IN" sz="1400" dirty="0">
                <a:latin typeface="Nikosh" panose="02000000000000000000" pitchFamily="2" charset="0"/>
                <a:cs typeface="Nikosh" panose="02000000000000000000" pitchFamily="2" charset="0"/>
              </a:rPr>
              <a:t>। ফলে মাঝখানের ফাঁকা জায়গা দিয়ে ভূগর্ভস্থ ম্যাগমা বা গলিত লাভা ওপরে উঠে আসে এবং নতুন ভূত্বক বা সমুদ্রবক্ষের সৃষ্টি করে।</a:t>
            </a:r>
          </a:p>
          <a:p>
            <a:pPr marL="285750" indent="-285750">
              <a:spcBef>
                <a:spcPts val="0"/>
              </a:spcBef>
              <a:buFont typeface="Wingdings" panose="05000000000000000000" pitchFamily="2" charset="2"/>
              <a:buChar char="Ø"/>
            </a:pPr>
            <a:r>
              <a:rPr lang="as-IN" sz="1400" b="1" dirty="0">
                <a:solidFill>
                  <a:schemeClr val="tx1"/>
                </a:solidFill>
                <a:latin typeface="Nikosh" panose="02000000000000000000" pitchFamily="2" charset="0"/>
                <a:cs typeface="Nikosh" panose="02000000000000000000" pitchFamily="2" charset="0"/>
              </a:rPr>
              <a:t>নিরপেক্ষ বা রূপান্তর চ্যুতি সীমানা (</a:t>
            </a:r>
            <a:r>
              <a:rPr lang="en-US" sz="1400" b="1" dirty="0">
                <a:solidFill>
                  <a:schemeClr val="tx1"/>
                </a:solidFill>
                <a:latin typeface="Nikosh" panose="02000000000000000000" pitchFamily="2" charset="0"/>
                <a:cs typeface="Nikosh" panose="02000000000000000000" pitchFamily="2" charset="0"/>
              </a:rPr>
              <a:t>Transform Boundary):</a:t>
            </a:r>
            <a:r>
              <a:rPr lang="en-US" sz="1400" dirty="0">
                <a:solidFill>
                  <a:schemeClr val="tx1"/>
                </a:solidFill>
                <a:latin typeface="Nikosh" panose="02000000000000000000" pitchFamily="2" charset="0"/>
                <a:cs typeface="Nikosh" panose="02000000000000000000" pitchFamily="2" charset="0"/>
              </a:rPr>
              <a:t> </a:t>
            </a:r>
            <a:r>
              <a:rPr lang="as-IN" sz="1400" dirty="0">
                <a:latin typeface="Nikosh" panose="02000000000000000000" pitchFamily="2" charset="0"/>
                <a:cs typeface="Nikosh" panose="02000000000000000000" pitchFamily="2" charset="0"/>
              </a:rPr>
              <a:t>এখানে প্লেটগুলো পরস্পরের মুখোমুখি সংঘর্ষ না করে বা দূরে না গিয়ে </a:t>
            </a:r>
            <a:r>
              <a:rPr lang="as-IN" sz="1400" b="1" dirty="0">
                <a:latin typeface="Nikosh" panose="02000000000000000000" pitchFamily="2" charset="0"/>
                <a:cs typeface="Nikosh" panose="02000000000000000000" pitchFamily="2" charset="0"/>
              </a:rPr>
              <a:t>পাশ কাটিয়ে পাশাপাশি চলাচল করে</a:t>
            </a:r>
            <a:r>
              <a:rPr lang="as-IN" sz="1400" dirty="0">
                <a:latin typeface="Nikosh" panose="02000000000000000000" pitchFamily="2" charset="0"/>
                <a:cs typeface="Nikosh" panose="02000000000000000000" pitchFamily="2" charset="0"/>
              </a:rPr>
              <a:t>। এর ফলে তীব্র ঘর্ষণের সৃষ্টি হয়, যা বড় ধরণের ফল্ট লাইনের জন্ম দেয়।</a:t>
            </a:r>
          </a:p>
        </p:txBody>
      </p:sp>
      <p:pic>
        <p:nvPicPr>
          <p:cNvPr id="8" name="Picture 7">
            <a:extLst>
              <a:ext uri="{FF2B5EF4-FFF2-40B4-BE49-F238E27FC236}">
                <a16:creationId xmlns:a16="http://schemas.microsoft.com/office/drawing/2014/main" id="{4915A95F-2640-EEFB-D0AC-DE46F7D1C9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3917" y="4030789"/>
            <a:ext cx="3853581" cy="2697098"/>
          </a:xfrm>
          <a:prstGeom prst="rect">
            <a:avLst/>
          </a:prstGeom>
        </p:spPr>
      </p:pic>
      <p:pic>
        <p:nvPicPr>
          <p:cNvPr id="10" name="Picture 9">
            <a:extLst>
              <a:ext uri="{FF2B5EF4-FFF2-40B4-BE49-F238E27FC236}">
                <a16:creationId xmlns:a16="http://schemas.microsoft.com/office/drawing/2014/main" id="{C543FF6C-90F2-1D71-3C97-41ABFBD3AA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01" y="4030789"/>
            <a:ext cx="3853581" cy="2697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377DC934-67C9-003D-3B19-672459232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9209" y="4030979"/>
            <a:ext cx="3853581" cy="26970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773432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1000"/>
                                        <p:tgtEl>
                                          <p:spTgt spid="6">
                                            <p:bg/>
                                          </p:spTgt>
                                        </p:tgtEl>
                                      </p:cBhvr>
                                    </p:animEffect>
                                    <p:anim calcmode="lin" valueType="num">
                                      <p:cBhvr>
                                        <p:cTn id="15" dur="1000" fill="hold"/>
                                        <p:tgtEl>
                                          <p:spTgt spid="6">
                                            <p:bg/>
                                          </p:spTgt>
                                        </p:tgtEl>
                                        <p:attrNameLst>
                                          <p:attrName>ppt_x</p:attrName>
                                        </p:attrNameLst>
                                      </p:cBhvr>
                                      <p:tavLst>
                                        <p:tav tm="0">
                                          <p:val>
                                            <p:strVal val="#ppt_x"/>
                                          </p:val>
                                        </p:tav>
                                        <p:tav tm="100000">
                                          <p:val>
                                            <p:strVal val="#ppt_x"/>
                                          </p:val>
                                        </p:tav>
                                      </p:tavLst>
                                    </p:anim>
                                    <p:anim calcmode="lin" valueType="num">
                                      <p:cBhvr>
                                        <p:cTn id="16"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6" end="6"/>
                                            </p:txEl>
                                          </p:spTgt>
                                        </p:tgtEl>
                                        <p:attrNameLst>
                                          <p:attrName>style.visibility</p:attrName>
                                        </p:attrNameLst>
                                      </p:cBhvr>
                                      <p:to>
                                        <p:strVal val="visible"/>
                                      </p:to>
                                    </p:set>
                                    <p:animEffect transition="in" filter="fade">
                                      <p:cBhvr>
                                        <p:cTn id="56" dur="1000"/>
                                        <p:tgtEl>
                                          <p:spTgt spid="6">
                                            <p:txEl>
                                              <p:pRg st="6" end="6"/>
                                            </p:txEl>
                                          </p:spTgt>
                                        </p:tgtEl>
                                      </p:cBhvr>
                                    </p:animEffect>
                                    <p:anim calcmode="lin" valueType="num">
                                      <p:cBhvr>
                                        <p:cTn id="57"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1000"/>
                                        <p:tgtEl>
                                          <p:spTgt spid="12"/>
                                        </p:tgtEl>
                                      </p:cBhvr>
                                    </p:animEffect>
                                    <p:anim calcmode="lin" valueType="num">
                                      <p:cBhvr>
                                        <p:cTn id="71" dur="1000" fill="hold"/>
                                        <p:tgtEl>
                                          <p:spTgt spid="12"/>
                                        </p:tgtEl>
                                        <p:attrNameLst>
                                          <p:attrName>ppt_x</p:attrName>
                                        </p:attrNameLst>
                                      </p:cBhvr>
                                      <p:tavLst>
                                        <p:tav tm="0">
                                          <p:val>
                                            <p:strVal val="#ppt_x"/>
                                          </p:val>
                                        </p:tav>
                                        <p:tav tm="100000">
                                          <p:val>
                                            <p:strVal val="#ppt_x"/>
                                          </p:val>
                                        </p:tav>
                                      </p:tavLst>
                                    </p:anim>
                                    <p:anim calcmode="lin" valueType="num">
                                      <p:cBhvr>
                                        <p:cTn id="7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1000"/>
                                        <p:tgtEl>
                                          <p:spTgt spid="8"/>
                                        </p:tgtEl>
                                      </p:cBhvr>
                                    </p:animEffect>
                                    <p:anim calcmode="lin" valueType="num">
                                      <p:cBhvr>
                                        <p:cTn id="78" dur="1000" fill="hold"/>
                                        <p:tgtEl>
                                          <p:spTgt spid="8"/>
                                        </p:tgtEl>
                                        <p:attrNameLst>
                                          <p:attrName>ppt_x</p:attrName>
                                        </p:attrNameLst>
                                      </p:cBhvr>
                                      <p:tavLst>
                                        <p:tav tm="0">
                                          <p:val>
                                            <p:strVal val="#ppt_x"/>
                                          </p:val>
                                        </p:tav>
                                        <p:tav tm="100000">
                                          <p:val>
                                            <p:strVal val="#ppt_x"/>
                                          </p:val>
                                        </p:tav>
                                      </p:tavLst>
                                    </p:anim>
                                    <p:anim calcmode="lin" valueType="num">
                                      <p:cBhvr>
                                        <p:cTn id="7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543078B-CEA9-9304-4DFD-129DBD54B294}"/>
              </a:ext>
            </a:extLst>
          </p:cNvPr>
          <p:cNvSpPr>
            <a:spLocks noGrp="1"/>
          </p:cNvSpPr>
          <p:nvPr/>
        </p:nvSpPr>
        <p:spPr>
          <a:xfrm>
            <a:off x="4232513" y="150497"/>
            <a:ext cx="3726974" cy="6858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000" b="1" dirty="0" err="1">
                <a:solidFill>
                  <a:schemeClr val="accent4">
                    <a:lumMod val="75000"/>
                  </a:schemeClr>
                </a:solidFill>
                <a:latin typeface="Nikosh" panose="02000000000000000000" pitchFamily="2" charset="0"/>
                <a:cs typeface="Nikosh" panose="02000000000000000000" pitchFamily="2" charset="0"/>
              </a:rPr>
              <a:t>আগ্নেয়গিরির</a:t>
            </a:r>
            <a:r>
              <a:rPr lang="en-US" sz="4000" b="1" dirty="0">
                <a:solidFill>
                  <a:schemeClr val="accent4">
                    <a:lumMod val="75000"/>
                  </a:schemeClr>
                </a:solidFill>
                <a:latin typeface="Nikosh" panose="02000000000000000000" pitchFamily="2" charset="0"/>
                <a:cs typeface="Nikosh" panose="02000000000000000000" pitchFamily="2" charset="0"/>
              </a:rPr>
              <a:t> </a:t>
            </a:r>
            <a:r>
              <a:rPr lang="en-US" sz="4000" b="1" dirty="0" err="1">
                <a:solidFill>
                  <a:schemeClr val="accent4">
                    <a:lumMod val="75000"/>
                  </a:schemeClr>
                </a:solidFill>
                <a:latin typeface="Nikosh" panose="02000000000000000000" pitchFamily="2" charset="0"/>
                <a:cs typeface="Nikosh" panose="02000000000000000000" pitchFamily="2" charset="0"/>
              </a:rPr>
              <a:t>উদগীরণ</a:t>
            </a:r>
            <a:endParaRPr lang="en-US" sz="40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09992B55-96F4-9341-8BF2-98022A9AEF0B}"/>
              </a:ext>
            </a:extLst>
          </p:cNvPr>
          <p:cNvSpPr txBox="1">
            <a:spLocks/>
          </p:cNvSpPr>
          <p:nvPr/>
        </p:nvSpPr>
        <p:spPr>
          <a:xfrm>
            <a:off x="144502" y="894398"/>
            <a:ext cx="11902996" cy="3128200"/>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600" dirty="0">
                <a:solidFill>
                  <a:srgbClr val="FF0000"/>
                </a:solidFill>
                <a:latin typeface="Nikosh" panose="02000000000000000000" pitchFamily="2" charset="0"/>
                <a:cs typeface="Nikosh" panose="02000000000000000000" pitchFamily="2" charset="0"/>
              </a:rPr>
              <a:t>আগ্নেয়গিরির উদগীরণ</a:t>
            </a:r>
            <a:r>
              <a:rPr lang="en-US" sz="1600" dirty="0">
                <a:solidFill>
                  <a:srgbClr val="FF0000"/>
                </a:solidFill>
                <a:latin typeface="Nikosh" panose="02000000000000000000" pitchFamily="2" charset="0"/>
                <a:cs typeface="Nikosh" panose="02000000000000000000" pitchFamily="2" charset="0"/>
              </a:rPr>
              <a:t>: </a:t>
            </a:r>
            <a:r>
              <a:rPr lang="as-IN" sz="1600" b="1" dirty="0">
                <a:latin typeface="Nikosh" panose="02000000000000000000" pitchFamily="2" charset="0"/>
                <a:cs typeface="Nikosh" panose="02000000000000000000" pitchFamily="2" charset="0"/>
              </a:rPr>
              <a:t>আগ্নেয়গিরির উদগীরণ</a:t>
            </a:r>
            <a:r>
              <a:rPr lang="as-IN" sz="1600" dirty="0">
                <a:latin typeface="Nikosh" panose="02000000000000000000" pitchFamily="2" charset="0"/>
                <a:cs typeface="Nikosh" panose="02000000000000000000" pitchFamily="2" charset="0"/>
              </a:rPr>
              <a:t> (যা সাধারণত </a:t>
            </a:r>
            <a:r>
              <a:rPr lang="as-IN" sz="1600" b="1" dirty="0">
                <a:latin typeface="Nikosh" panose="02000000000000000000" pitchFamily="2" charset="0"/>
                <a:cs typeface="Nikosh" panose="02000000000000000000" pitchFamily="2" charset="0"/>
              </a:rPr>
              <a:t>অগ্ন্যুৎপাত</a:t>
            </a:r>
            <a:r>
              <a:rPr lang="as-IN" sz="1600" dirty="0">
                <a:latin typeface="Nikosh" panose="02000000000000000000" pitchFamily="2" charset="0"/>
                <a:cs typeface="Nikosh" panose="02000000000000000000" pitchFamily="2" charset="0"/>
              </a:rPr>
              <a:t> নামে পরিচিত) বলতে ভূ-অভ্যন্তরের প্রচণ্ড চাপের ফলে উত্তপ্ত গলিত শিলা (ম্যাগমা), গ্যাস, ছাই এবং শিলাখণ্ড ভূপৃষ্ঠের কোনো ফাটল বা আগ্নেয়গিরির জ্বালামুখ দিয়ে প্রবল বেগে বাইরে বেরিয়ে আসার প্রক্রিয়াকে বোঝায়।</a:t>
            </a:r>
            <a:endParaRPr lang="en-US" sz="1400" dirty="0">
              <a:latin typeface="Nikosh" panose="02000000000000000000" pitchFamily="2" charset="0"/>
              <a:cs typeface="Nikosh" panose="02000000000000000000" pitchFamily="2" charset="0"/>
            </a:endParaRPr>
          </a:p>
          <a:p>
            <a:pPr marL="285750" indent="-285750">
              <a:buFont typeface="Wingdings" panose="05000000000000000000" pitchFamily="2" charset="2"/>
              <a:buChar char="v"/>
            </a:pPr>
            <a:r>
              <a:rPr lang="as-IN" sz="1600" b="1" dirty="0">
                <a:solidFill>
                  <a:schemeClr val="tx1"/>
                </a:solidFill>
                <a:latin typeface="Nikosh" panose="02000000000000000000" pitchFamily="2" charset="0"/>
                <a:cs typeface="Nikosh" panose="02000000000000000000" pitchFamily="2" charset="0"/>
              </a:rPr>
              <a:t>উদগীরণ বা অগ্ন্যুৎপাতের মূল কারণ:</a:t>
            </a:r>
          </a:p>
          <a:p>
            <a:pPr marL="285750" indent="-285750">
              <a:spcBef>
                <a:spcPts val="0"/>
              </a:spcBef>
              <a:buFont typeface="Wingdings" panose="05000000000000000000" pitchFamily="2" charset="2"/>
              <a:buChar char="Ø"/>
            </a:pPr>
            <a:r>
              <a:rPr lang="as-IN" sz="1600" b="1" dirty="0">
                <a:solidFill>
                  <a:schemeClr val="tx1"/>
                </a:solidFill>
                <a:latin typeface="Nikosh" panose="02000000000000000000" pitchFamily="2" charset="0"/>
                <a:cs typeface="Nikosh" panose="02000000000000000000" pitchFamily="2" charset="0"/>
              </a:rPr>
              <a:t>ভূ-অভ্যন্তরের প্রচণ্ড চাপ:</a:t>
            </a:r>
            <a:r>
              <a:rPr lang="as-IN" sz="1600" dirty="0">
                <a:solidFill>
                  <a:schemeClr val="tx1"/>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মাটির নিচে টেকটোনিক প্লেটের নড়াচড়া বা ধাক্কার ফলে উৎপন্ন তাপে শিলা গলে ম্যাগমা তৈরি হয়। এই ম্যাগমা চারপাশের শক্ত শিলার চেয়ে হালকা হওয়ায় তা ওপরের দিকে ওঠার চেষ্টা করে।</a:t>
            </a:r>
          </a:p>
          <a:p>
            <a:pPr marL="285750" indent="-285750">
              <a:spcBef>
                <a:spcPts val="0"/>
              </a:spcBef>
              <a:buFont typeface="Wingdings" panose="05000000000000000000" pitchFamily="2" charset="2"/>
              <a:buChar char="Ø"/>
            </a:pPr>
            <a:r>
              <a:rPr lang="as-IN" sz="1600" b="1" dirty="0">
                <a:solidFill>
                  <a:schemeClr val="tx1"/>
                </a:solidFill>
                <a:latin typeface="Nikosh" panose="02000000000000000000" pitchFamily="2" charset="0"/>
                <a:cs typeface="Nikosh" panose="02000000000000000000" pitchFamily="2" charset="0"/>
              </a:rPr>
              <a:t>গ্যাসের চাপ:</a:t>
            </a:r>
            <a:r>
              <a:rPr lang="as-IN" sz="1600" dirty="0">
                <a:solidFill>
                  <a:schemeClr val="tx1"/>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ম্যাগমা যখন ভূপৃষ্ঠের দিকে এগোয়, তখন এর ভেতরে থাকা বিভিন্ন গ্যাস ও জলীয় বাষ্পের কারণে প্রচণ্ড চাপের সৃষ্টি হয়।</a:t>
            </a:r>
          </a:p>
          <a:p>
            <a:pPr marL="285750" indent="-285750">
              <a:spcBef>
                <a:spcPts val="0"/>
              </a:spcBef>
              <a:buFont typeface="Wingdings" panose="05000000000000000000" pitchFamily="2" charset="2"/>
              <a:buChar char="Ø"/>
            </a:pPr>
            <a:r>
              <a:rPr lang="as-IN" sz="1600" b="1" dirty="0">
                <a:solidFill>
                  <a:schemeClr val="tx1"/>
                </a:solidFill>
                <a:latin typeface="Nikosh" panose="02000000000000000000" pitchFamily="2" charset="0"/>
                <a:cs typeface="Nikosh" panose="02000000000000000000" pitchFamily="2" charset="0"/>
              </a:rPr>
              <a:t>দুর্বল ভূ-ত্বক:</a:t>
            </a:r>
            <a:r>
              <a:rPr lang="as-IN" sz="1600" dirty="0">
                <a:solidFill>
                  <a:schemeClr val="tx1"/>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ভূ-ত্বকের কোনো ফাটল, ছিদ্রপথ বা দুর্বল অংশ পেয়ে এই চাপ একসময় আকস্মিকভাবে বা শান্তভাবে বাইরে বেরিয়ে আসে।</a:t>
            </a:r>
          </a:p>
          <a:p>
            <a:pPr>
              <a:spcBef>
                <a:spcPts val="0"/>
              </a:spcBef>
            </a:pPr>
            <a:r>
              <a:rPr lang="as-IN" sz="1600" b="1" dirty="0">
                <a:solidFill>
                  <a:srgbClr val="7030A0"/>
                </a:solidFill>
                <a:latin typeface="Nikosh" panose="02000000000000000000" pitchFamily="2" charset="0"/>
                <a:cs typeface="Nikosh" panose="02000000000000000000" pitchFamily="2" charset="0"/>
              </a:rPr>
              <a:t>উদগীরণের সময় যা যা বের হয়:</a:t>
            </a:r>
          </a:p>
          <a:p>
            <a:pPr>
              <a:spcBef>
                <a:spcPts val="0"/>
              </a:spcBef>
            </a:pPr>
            <a:r>
              <a:rPr lang="as-IN" sz="1600" dirty="0">
                <a:solidFill>
                  <a:srgbClr val="7030A0"/>
                </a:solidFill>
                <a:latin typeface="Nikosh" panose="02000000000000000000" pitchFamily="2" charset="0"/>
                <a:cs typeface="Nikosh" panose="02000000000000000000" pitchFamily="2" charset="0"/>
              </a:rPr>
              <a:t>১. </a:t>
            </a:r>
            <a:r>
              <a:rPr lang="as-IN" sz="1600" b="1" dirty="0">
                <a:solidFill>
                  <a:srgbClr val="7030A0"/>
                </a:solidFill>
                <a:latin typeface="Nikosh" panose="02000000000000000000" pitchFamily="2" charset="0"/>
                <a:cs typeface="Nikosh" panose="02000000000000000000" pitchFamily="2" charset="0"/>
              </a:rPr>
              <a:t>লাভা (</a:t>
            </a:r>
            <a:r>
              <a:rPr lang="en-US" sz="1600" b="1" dirty="0">
                <a:solidFill>
                  <a:srgbClr val="7030A0"/>
                </a:solidFill>
                <a:latin typeface="Nikosh" panose="02000000000000000000" pitchFamily="2" charset="0"/>
                <a:cs typeface="Nikosh" panose="02000000000000000000" pitchFamily="2" charset="0"/>
              </a:rPr>
              <a:t>Lava):</a:t>
            </a:r>
            <a:r>
              <a:rPr lang="en-US" sz="1600" dirty="0">
                <a:solidFill>
                  <a:srgbClr val="7030A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ভূগর্ভের গলিত ম্যাগমা যখন ভূপৃষ্ঠের বাইরে চলে আসে, তখন তাকে লাভা বলে।</a:t>
            </a:r>
            <a:br>
              <a:rPr lang="as-IN" sz="1600" dirty="0">
                <a:latin typeface="Nikosh" panose="02000000000000000000" pitchFamily="2" charset="0"/>
                <a:cs typeface="Nikosh" panose="02000000000000000000" pitchFamily="2" charset="0"/>
              </a:rPr>
            </a:br>
            <a:r>
              <a:rPr lang="as-IN" sz="1600" dirty="0">
                <a:solidFill>
                  <a:srgbClr val="7030A0"/>
                </a:solidFill>
                <a:latin typeface="Nikosh" panose="02000000000000000000" pitchFamily="2" charset="0"/>
                <a:cs typeface="Nikosh" panose="02000000000000000000" pitchFamily="2" charset="0"/>
              </a:rPr>
              <a:t>২. </a:t>
            </a:r>
            <a:r>
              <a:rPr lang="as-IN" sz="1600" b="1" dirty="0">
                <a:solidFill>
                  <a:srgbClr val="7030A0"/>
                </a:solidFill>
                <a:latin typeface="Nikosh" panose="02000000000000000000" pitchFamily="2" charset="0"/>
                <a:cs typeface="Nikosh" panose="02000000000000000000" pitchFamily="2" charset="0"/>
              </a:rPr>
              <a:t>গ্যাস ও জলীয় বাষ্প:</a:t>
            </a:r>
            <a:r>
              <a:rPr lang="as-IN" sz="1600" dirty="0">
                <a:solidFill>
                  <a:srgbClr val="7030A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প্রচুর পরিমাণে কার্বন ডাই-অক্সাইড, সালফার ডাই-অক্সাইড এবং জলীয় বাষ্প নির্গত হয়।</a:t>
            </a:r>
            <a:br>
              <a:rPr lang="as-IN" sz="1600" dirty="0">
                <a:latin typeface="Nikosh" panose="02000000000000000000" pitchFamily="2" charset="0"/>
                <a:cs typeface="Nikosh" panose="02000000000000000000" pitchFamily="2" charset="0"/>
              </a:rPr>
            </a:br>
            <a:r>
              <a:rPr lang="as-IN" sz="1600" dirty="0">
                <a:solidFill>
                  <a:srgbClr val="7030A0"/>
                </a:solidFill>
                <a:latin typeface="Nikosh" panose="02000000000000000000" pitchFamily="2" charset="0"/>
                <a:cs typeface="Nikosh" panose="02000000000000000000" pitchFamily="2" charset="0"/>
              </a:rPr>
              <a:t>৩. </a:t>
            </a:r>
            <a:r>
              <a:rPr lang="as-IN" sz="1600" b="1" dirty="0">
                <a:solidFill>
                  <a:srgbClr val="7030A0"/>
                </a:solidFill>
                <a:latin typeface="Nikosh" panose="02000000000000000000" pitchFamily="2" charset="0"/>
                <a:cs typeface="Nikosh" panose="02000000000000000000" pitchFamily="2" charset="0"/>
              </a:rPr>
              <a:t>পাইরোক্লাস্টিক উপাদান:</a:t>
            </a:r>
            <a:r>
              <a:rPr lang="en-US" sz="1600" dirty="0">
                <a:solidFill>
                  <a:srgbClr val="7030A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আগ্নেয় ছাই (</a:t>
            </a:r>
            <a:r>
              <a:rPr lang="en-US" sz="1600" dirty="0">
                <a:latin typeface="Nikosh" panose="02000000000000000000" pitchFamily="2" charset="0"/>
                <a:cs typeface="Nikosh" panose="02000000000000000000" pitchFamily="2" charset="0"/>
              </a:rPr>
              <a:t>Volcanic Ash), </a:t>
            </a:r>
            <a:r>
              <a:rPr lang="as-IN" sz="1600" dirty="0">
                <a:latin typeface="Nikosh" panose="02000000000000000000" pitchFamily="2" charset="0"/>
                <a:cs typeface="Nikosh" panose="02000000000000000000" pitchFamily="2" charset="0"/>
              </a:rPr>
              <a:t>ছোট-বড় পাথরের টুকরো ও ধূলিকণা বাতাসে উড়ে আসে।</a:t>
            </a:r>
          </a:p>
        </p:txBody>
      </p:sp>
      <p:pic>
        <p:nvPicPr>
          <p:cNvPr id="7" name="Picture 6">
            <a:extLst>
              <a:ext uri="{FF2B5EF4-FFF2-40B4-BE49-F238E27FC236}">
                <a16:creationId xmlns:a16="http://schemas.microsoft.com/office/drawing/2014/main" id="{0554DD4D-1487-15FD-6D60-35A8E0FC0B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4161" y="4130989"/>
            <a:ext cx="3923677" cy="26538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96F60992-E51F-F45D-31AD-3563B7A15E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02" y="4130989"/>
            <a:ext cx="3932198" cy="26538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5D2F8309-3E20-E68A-1416-EE1E59F218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5300" y="4130988"/>
            <a:ext cx="3932198" cy="26538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46924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1000"/>
                                        <p:tgtEl>
                                          <p:spTgt spid="5">
                                            <p:txEl>
                                              <p:pRg st="2" end="2"/>
                                            </p:txEl>
                                          </p:spTgt>
                                        </p:tgtEl>
                                      </p:cBhvr>
                                    </p:animEffect>
                                    <p:anim calcmode="lin" valueType="num">
                                      <p:cBhvr>
                                        <p:cTn id="36"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1000"/>
                                        <p:tgtEl>
                                          <p:spTgt spid="5">
                                            <p:txEl>
                                              <p:pRg st="3" end="3"/>
                                            </p:txEl>
                                          </p:spTgt>
                                        </p:tgtEl>
                                      </p:cBhvr>
                                    </p:animEffect>
                                    <p:anim calcmode="lin" valueType="num">
                                      <p:cBhvr>
                                        <p:cTn id="4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1000"/>
                                        <p:tgtEl>
                                          <p:spTgt spid="5">
                                            <p:txEl>
                                              <p:pRg st="4" end="4"/>
                                            </p:txEl>
                                          </p:spTgt>
                                        </p:tgtEl>
                                      </p:cBhvr>
                                    </p:animEffect>
                                    <p:anim calcmode="lin" valueType="num">
                                      <p:cBhvr>
                                        <p:cTn id="5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fade">
                                      <p:cBhvr>
                                        <p:cTn id="56" dur="1000"/>
                                        <p:tgtEl>
                                          <p:spTgt spid="5">
                                            <p:txEl>
                                              <p:pRg st="5" end="5"/>
                                            </p:txEl>
                                          </p:spTgt>
                                        </p:tgtEl>
                                      </p:cBhvr>
                                    </p:animEffect>
                                    <p:anim calcmode="lin" valueType="num">
                                      <p:cBhvr>
                                        <p:cTn id="5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6" end="6"/>
                                            </p:txEl>
                                          </p:spTgt>
                                        </p:tgtEl>
                                        <p:attrNameLst>
                                          <p:attrName>style.visibility</p:attrName>
                                        </p:attrNameLst>
                                      </p:cBhvr>
                                      <p:to>
                                        <p:strVal val="visible"/>
                                      </p:to>
                                    </p:set>
                                    <p:animEffect transition="in" filter="fade">
                                      <p:cBhvr>
                                        <p:cTn id="63" dur="1000"/>
                                        <p:tgtEl>
                                          <p:spTgt spid="5">
                                            <p:txEl>
                                              <p:pRg st="6" end="6"/>
                                            </p:txEl>
                                          </p:spTgt>
                                        </p:tgtEl>
                                      </p:cBhvr>
                                    </p:animEffect>
                                    <p:anim calcmode="lin" valueType="num">
                                      <p:cBhvr>
                                        <p:cTn id="64"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anim calcmode="lin" valueType="num">
                                      <p:cBhvr>
                                        <p:cTn id="71" dur="1000" fill="hold"/>
                                        <p:tgtEl>
                                          <p:spTgt spid="9"/>
                                        </p:tgtEl>
                                        <p:attrNameLst>
                                          <p:attrName>ppt_x</p:attrName>
                                        </p:attrNameLst>
                                      </p:cBhvr>
                                      <p:tavLst>
                                        <p:tav tm="0">
                                          <p:val>
                                            <p:strVal val="#ppt_x"/>
                                          </p:val>
                                        </p:tav>
                                        <p:tav tm="100000">
                                          <p:val>
                                            <p:strVal val="#ppt_x"/>
                                          </p:val>
                                        </p:tav>
                                      </p:tavLst>
                                    </p:anim>
                                    <p:anim calcmode="lin" valueType="num">
                                      <p:cBhvr>
                                        <p:cTn id="7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1000"/>
                                        <p:tgtEl>
                                          <p:spTgt spid="11"/>
                                        </p:tgtEl>
                                      </p:cBhvr>
                                    </p:animEffect>
                                    <p:anim calcmode="lin" valueType="num">
                                      <p:cBhvr>
                                        <p:cTn id="85" dur="1000" fill="hold"/>
                                        <p:tgtEl>
                                          <p:spTgt spid="11"/>
                                        </p:tgtEl>
                                        <p:attrNameLst>
                                          <p:attrName>ppt_x</p:attrName>
                                        </p:attrNameLst>
                                      </p:cBhvr>
                                      <p:tavLst>
                                        <p:tav tm="0">
                                          <p:val>
                                            <p:strVal val="#ppt_x"/>
                                          </p:val>
                                        </p:tav>
                                        <p:tav tm="100000">
                                          <p:val>
                                            <p:strVal val="#ppt_x"/>
                                          </p:val>
                                        </p:tav>
                                      </p:tavLst>
                                    </p:anim>
                                    <p:anim calcmode="lin" valueType="num">
                                      <p:cBhvr>
                                        <p:cTn id="8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AC84043-49B0-AD3A-3565-69596E5F76D9}"/>
              </a:ext>
            </a:extLst>
          </p:cNvPr>
          <p:cNvSpPr>
            <a:spLocks noGrp="1"/>
          </p:cNvSpPr>
          <p:nvPr/>
        </p:nvSpPr>
        <p:spPr>
          <a:xfrm>
            <a:off x="3861395" y="514350"/>
            <a:ext cx="4320580" cy="83172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625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1900" b="1" dirty="0">
              <a:solidFill>
                <a:schemeClr val="accent4">
                  <a:lumMod val="75000"/>
                </a:schemeClr>
              </a:solidFill>
              <a:latin typeface="Nikosh" panose="02000000000000000000" pitchFamily="2" charset="0"/>
              <a:cs typeface="Nikosh" panose="02000000000000000000" pitchFamily="2" charset="0"/>
            </a:endParaRPr>
          </a:p>
          <a:p>
            <a:pPr algn="ctr"/>
            <a:r>
              <a:rPr lang="en-US" sz="6400" b="1" dirty="0" err="1">
                <a:solidFill>
                  <a:schemeClr val="accent4">
                    <a:lumMod val="75000"/>
                  </a:schemeClr>
                </a:solidFill>
                <a:latin typeface="Nikosh" panose="02000000000000000000" pitchFamily="2" charset="0"/>
                <a:cs typeface="Nikosh" panose="02000000000000000000" pitchFamily="2" charset="0"/>
              </a:rPr>
              <a:t>একক</a:t>
            </a:r>
            <a:r>
              <a:rPr lang="en-US" sz="6400" b="1" dirty="0">
                <a:solidFill>
                  <a:schemeClr val="accent4">
                    <a:lumMod val="75000"/>
                  </a:schemeClr>
                </a:solidFill>
                <a:latin typeface="Nikosh" panose="02000000000000000000" pitchFamily="2" charset="0"/>
                <a:cs typeface="Nikosh" panose="02000000000000000000" pitchFamily="2" charset="0"/>
              </a:rPr>
              <a:t> </a:t>
            </a:r>
            <a:r>
              <a:rPr lang="en-US" sz="6400" b="1" dirty="0" err="1">
                <a:solidFill>
                  <a:schemeClr val="accent4">
                    <a:lumMod val="75000"/>
                  </a:schemeClr>
                </a:solidFill>
                <a:latin typeface="Nikosh" panose="02000000000000000000" pitchFamily="2" charset="0"/>
                <a:cs typeface="Nikosh" panose="02000000000000000000" pitchFamily="2" charset="0"/>
              </a:rPr>
              <a:t>কাজ</a:t>
            </a:r>
            <a:r>
              <a:rPr lang="en-US" sz="6400" b="1" dirty="0">
                <a:solidFill>
                  <a:schemeClr val="accent4">
                    <a:lumMod val="75000"/>
                  </a:schemeClr>
                </a:solidFill>
                <a:latin typeface="Nikosh" panose="02000000000000000000" pitchFamily="2" charset="0"/>
                <a:cs typeface="Nikosh" panose="02000000000000000000" pitchFamily="2" charset="0"/>
              </a:rPr>
              <a:t> </a:t>
            </a:r>
          </a:p>
        </p:txBody>
      </p:sp>
      <p:pic>
        <p:nvPicPr>
          <p:cNvPr id="5" name="Picture 4">
            <a:extLst>
              <a:ext uri="{FF2B5EF4-FFF2-40B4-BE49-F238E27FC236}">
                <a16:creationId xmlns:a16="http://schemas.microsoft.com/office/drawing/2014/main" id="{5A8DD5F0-D26A-D25E-B4D1-12942B0603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50709" y="1804316"/>
            <a:ext cx="3146612" cy="253613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3">
            <a:extLst>
              <a:ext uri="{FF2B5EF4-FFF2-40B4-BE49-F238E27FC236}">
                <a16:creationId xmlns:a16="http://schemas.microsoft.com/office/drawing/2014/main" id="{471D8B1D-9B7E-F3B0-68DE-4EF7A60F802E}"/>
              </a:ext>
            </a:extLst>
          </p:cNvPr>
          <p:cNvSpPr txBox="1"/>
          <p:nvPr/>
        </p:nvSpPr>
        <p:spPr>
          <a:xfrm>
            <a:off x="2098754" y="4605530"/>
            <a:ext cx="8854995" cy="630942"/>
          </a:xfrm>
          <a:prstGeom prst="rect">
            <a:avLst/>
          </a:prstGeom>
          <a:noFill/>
          <a:ln>
            <a:solidFill>
              <a:srgbClr val="7030A0"/>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Font typeface="Wingdings" panose="05000000000000000000" pitchFamily="2" charset="2"/>
              <a:buChar char="v"/>
            </a:pPr>
            <a:r>
              <a:rPr lang="en-US" sz="3500" dirty="0" err="1">
                <a:solidFill>
                  <a:srgbClr val="FFFF00"/>
                </a:solidFill>
                <a:latin typeface="Nikosh" panose="02000000000000000000" pitchFamily="2" charset="0"/>
                <a:cs typeface="Nikosh" panose="02000000000000000000" pitchFamily="2" charset="0"/>
              </a:rPr>
              <a:t>আগ্নেয়গিরির</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উদগীরণের</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ফলে</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কি</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কি</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ক্ষতি</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হয়</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ব্যাখ্যা</a:t>
            </a:r>
            <a:r>
              <a:rPr lang="en-US" sz="3500" dirty="0">
                <a:solidFill>
                  <a:srgbClr val="FFFF00"/>
                </a:solidFill>
                <a:latin typeface="Nikosh" panose="02000000000000000000" pitchFamily="2" charset="0"/>
                <a:cs typeface="Nikosh" panose="02000000000000000000" pitchFamily="2" charset="0"/>
              </a:rPr>
              <a:t> </a:t>
            </a:r>
            <a:r>
              <a:rPr lang="en-US" sz="3500" dirty="0" err="1">
                <a:solidFill>
                  <a:srgbClr val="FFFF00"/>
                </a:solidFill>
                <a:latin typeface="Nikosh" panose="02000000000000000000" pitchFamily="2" charset="0"/>
                <a:cs typeface="Nikosh" panose="02000000000000000000" pitchFamily="2" charset="0"/>
              </a:rPr>
              <a:t>কর</a:t>
            </a:r>
            <a:r>
              <a:rPr lang="en-US" sz="3500" dirty="0">
                <a:solidFill>
                  <a:srgbClr val="FFFF00"/>
                </a:solidFill>
                <a:latin typeface="Nikosh" panose="02000000000000000000" pitchFamily="2" charset="0"/>
                <a:cs typeface="Nikosh" panose="02000000000000000000" pitchFamily="2" charset="0"/>
              </a:rPr>
              <a:t>।</a:t>
            </a:r>
          </a:p>
        </p:txBody>
      </p:sp>
    </p:spTree>
    <p:extLst>
      <p:ext uri="{BB962C8B-B14F-4D97-AF65-F5344CB8AC3E}">
        <p14:creationId xmlns:p14="http://schemas.microsoft.com/office/powerpoint/2010/main" val="42827908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7882330-F33C-C3FD-BC32-35931EF7F622}"/>
              </a:ext>
            </a:extLst>
          </p:cNvPr>
          <p:cNvSpPr>
            <a:spLocks noGrp="1"/>
          </p:cNvSpPr>
          <p:nvPr/>
        </p:nvSpPr>
        <p:spPr>
          <a:xfrm>
            <a:off x="4888412" y="65569"/>
            <a:ext cx="2415175" cy="71323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400" b="1" dirty="0" err="1">
                <a:solidFill>
                  <a:schemeClr val="accent4">
                    <a:lumMod val="75000"/>
                  </a:schemeClr>
                </a:solidFill>
                <a:latin typeface="Nikosh" panose="02000000000000000000" pitchFamily="2" charset="0"/>
                <a:cs typeface="Nikosh" panose="02000000000000000000" pitchFamily="2" charset="0"/>
              </a:rPr>
              <a:t>ভূমিকম্প</a:t>
            </a:r>
            <a:endParaRPr lang="en-US" sz="4400" b="1" dirty="0">
              <a:solidFill>
                <a:schemeClr val="accent4">
                  <a:lumMod val="75000"/>
                </a:schemeClr>
              </a:solidFill>
              <a:latin typeface="Nikosh" panose="02000000000000000000" pitchFamily="2" charset="0"/>
              <a:cs typeface="Nikosh" panose="02000000000000000000" pitchFamily="2" charset="0"/>
            </a:endParaRPr>
          </a:p>
        </p:txBody>
      </p:sp>
      <p:sp>
        <p:nvSpPr>
          <p:cNvPr id="6" name="Content Placeholder 2">
            <a:extLst>
              <a:ext uri="{FF2B5EF4-FFF2-40B4-BE49-F238E27FC236}">
                <a16:creationId xmlns:a16="http://schemas.microsoft.com/office/drawing/2014/main" id="{C733141E-2880-9AD2-1EAB-C4CF3853C69D}"/>
              </a:ext>
            </a:extLst>
          </p:cNvPr>
          <p:cNvSpPr txBox="1">
            <a:spLocks/>
          </p:cNvSpPr>
          <p:nvPr/>
        </p:nvSpPr>
        <p:spPr>
          <a:xfrm>
            <a:off x="342899" y="875020"/>
            <a:ext cx="11506200" cy="2906405"/>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600" dirty="0">
                <a:solidFill>
                  <a:srgbClr val="FF0000"/>
                </a:solidFill>
                <a:latin typeface="Nikosh" panose="02000000000000000000" pitchFamily="2" charset="0"/>
                <a:cs typeface="Nikosh" panose="02000000000000000000" pitchFamily="2" charset="0"/>
              </a:rPr>
              <a:t>ভূমিকম্প</a:t>
            </a:r>
            <a:r>
              <a:rPr lang="en-US" sz="1600" dirty="0">
                <a:solidFill>
                  <a:srgbClr val="FF000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ভূ-অভ্যন্তরে হঠাৎ কোনো কারণে শক্তির মুক্তি ঘটলে বা শিলাস্তরে আলোড়ন সৃষ্টি হলে ভূপৃষ্ঠে যে আকস্মিক কম্পন বা আন্দোলন অনুভূত হয়, তাকে ভূমিকম্প বলে।</a:t>
            </a:r>
            <a:endParaRPr lang="en-US" sz="1600" dirty="0">
              <a:latin typeface="Nikosh" panose="02000000000000000000" pitchFamily="2" charset="0"/>
              <a:cs typeface="Nikosh" panose="02000000000000000000" pitchFamily="2" charset="0"/>
            </a:endParaRPr>
          </a:p>
          <a:p>
            <a:pPr lvl="0" algn="just" defTabSz="914400" eaLnBrk="0" fontAlgn="base" hangingPunct="0">
              <a:spcBef>
                <a:spcPct val="0"/>
              </a:spcBef>
              <a:spcAft>
                <a:spcPct val="0"/>
              </a:spcAft>
              <a:buClrTx/>
              <a:buSzTx/>
            </a:pPr>
            <a:endParaRPr lang="en-US" sz="1000" dirty="0">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600" b="1" dirty="0">
                <a:solidFill>
                  <a:srgbClr val="7030A0"/>
                </a:solidFill>
                <a:latin typeface="Nikosh" panose="02000000000000000000" pitchFamily="2" charset="0"/>
                <a:cs typeface="Nikosh" panose="02000000000000000000" pitchFamily="2" charset="0"/>
              </a:rPr>
              <a:t>ভূমিকম্পের মূল বিষয়সমূহ</a:t>
            </a:r>
            <a:endParaRPr lang="en-US" altLang="en-US" sz="1600" dirty="0">
              <a:solidFill>
                <a:srgbClr val="7030A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FFFF00"/>
                </a:solidFill>
                <a:latin typeface="Nikosh" panose="02000000000000000000" pitchFamily="2" charset="0"/>
                <a:cs typeface="Nikosh" panose="02000000000000000000" pitchFamily="2" charset="0"/>
              </a:rPr>
              <a:t>কেন্দ্র বা ফোকাস </a:t>
            </a:r>
            <a:r>
              <a:rPr lang="en-US" altLang="en-US" sz="1600" b="1" dirty="0">
                <a:solidFill>
                  <a:srgbClr val="FFFF00"/>
                </a:solidFill>
                <a:latin typeface="Nikosh" panose="02000000000000000000" pitchFamily="2" charset="0"/>
                <a:cs typeface="Nikosh" panose="02000000000000000000" pitchFamily="2" charset="0"/>
              </a:rPr>
              <a:t>(Focus):</a:t>
            </a:r>
            <a:r>
              <a:rPr lang="bn-IN" altLang="en-US" sz="1600" dirty="0">
                <a:solidFill>
                  <a:srgbClr val="FFFF0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ভূত্বকের ঠিক যে স্থান থেকে ভূমিকম্পের উৎপত্তি হয়।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FFFF00"/>
                </a:solidFill>
                <a:latin typeface="Nikosh" panose="02000000000000000000" pitchFamily="2" charset="0"/>
                <a:cs typeface="Nikosh" panose="02000000000000000000" pitchFamily="2" charset="0"/>
              </a:rPr>
              <a:t>উপকেন্দ্র বা এপিসেন্টার </a:t>
            </a:r>
            <a:r>
              <a:rPr lang="en-US" altLang="en-US" sz="1600" b="1" dirty="0">
                <a:solidFill>
                  <a:srgbClr val="FFFF00"/>
                </a:solidFill>
                <a:latin typeface="Nikosh" panose="02000000000000000000" pitchFamily="2" charset="0"/>
                <a:cs typeface="Nikosh" panose="02000000000000000000" pitchFamily="2" charset="0"/>
              </a:rPr>
              <a:t>(Epicenter):</a:t>
            </a:r>
            <a:r>
              <a:rPr lang="bn-IN" altLang="en-US" sz="1600" dirty="0">
                <a:solidFill>
                  <a:srgbClr val="FFFF0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ভূগর্ভস্থ কেন্দ্রের ঠিক সোজাসুজি ওপরে ভূপৃষ্ঠের যে বিন্দুতে প্রথম কম্পন অনুভূত হয়।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FFFF00"/>
                </a:solidFill>
                <a:latin typeface="Nikosh" panose="02000000000000000000" pitchFamily="2" charset="0"/>
                <a:cs typeface="Nikosh" panose="02000000000000000000" pitchFamily="2" charset="0"/>
              </a:rPr>
              <a:t>সৈস্মিক তরঙ্গ </a:t>
            </a:r>
            <a:r>
              <a:rPr lang="en-US" altLang="en-US" sz="1600" b="1" dirty="0">
                <a:solidFill>
                  <a:srgbClr val="FFFF00"/>
                </a:solidFill>
                <a:latin typeface="Nikosh" panose="02000000000000000000" pitchFamily="2" charset="0"/>
                <a:cs typeface="Nikosh" panose="02000000000000000000" pitchFamily="2" charset="0"/>
              </a:rPr>
              <a:t>(Seismic Wave):</a:t>
            </a:r>
            <a:r>
              <a:rPr lang="bn-IN" altLang="en-US" sz="1600" dirty="0">
                <a:solidFill>
                  <a:srgbClr val="FFFF0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শক্তি মুক্তির ফলে যে তরঙ্গ চারদিকে ছড়িয়ে পড়ে।</a:t>
            </a:r>
            <a:endParaRPr lang="en-US" altLang="en-US" sz="16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endParaRPr lang="en-US" altLang="en-US" sz="1000" dirty="0">
              <a:solidFill>
                <a:schemeClr val="tx1"/>
              </a:solidFill>
              <a:latin typeface="Nikosh" panose="02000000000000000000" pitchFamily="2" charset="0"/>
              <a:cs typeface="Nikosh" panose="02000000000000000000" pitchFamily="2" charset="0"/>
            </a:endParaRPr>
          </a:p>
          <a:p>
            <a:pPr marL="342900" lvl="0" indent="-342900" defTabSz="914400" eaLnBrk="0" fontAlgn="base" hangingPunct="0">
              <a:spcBef>
                <a:spcPct val="0"/>
              </a:spcBef>
              <a:spcAft>
                <a:spcPct val="0"/>
              </a:spcAft>
              <a:buClrTx/>
              <a:buSzTx/>
              <a:buFont typeface="Wingdings" panose="05000000000000000000" pitchFamily="2" charset="2"/>
              <a:buChar char="v"/>
            </a:pPr>
            <a:r>
              <a:rPr lang="bn-IN" altLang="en-US" sz="2000" b="1" dirty="0">
                <a:solidFill>
                  <a:srgbClr val="FF0000"/>
                </a:solidFill>
                <a:latin typeface="Nikosh" panose="02000000000000000000" pitchFamily="2" charset="0"/>
                <a:cs typeface="Nikosh" panose="02000000000000000000" pitchFamily="2" charset="0"/>
              </a:rPr>
              <a:t>ভূমিকম্পের প্রধান কারণসমূহ</a:t>
            </a:r>
            <a:endParaRPr lang="en-US" altLang="en-US" sz="100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টেকটনিক প্লেটের আন্দোলন</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পৃথিবীর উপরিভাগ কয়েকটি বিশাল শিলাখণ্ড বা প্লেটে বিভক্ত। এই প্লেটগুলো সর্বদা ধীরগতিতে নড়াচড়া করে।</a:t>
            </a:r>
            <a:r>
              <a:rPr lang="en-US" altLang="en-US" sz="16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ঘর্ষণ ও চাপ সৃষ্টি</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প্লেটগুলো যখন একে অপরের পাশ দিয়ে যেতে চায় বা সংঘর্ষ ঘটে</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তখন সীমানায় প্রচণ্ড ঘর্ষণ ও চাপের সৃষ্টি হয় এবং শক্তি জমতে থাকে।</a:t>
            </a:r>
            <a:r>
              <a:rPr lang="en-US" altLang="en-US" sz="1600" dirty="0">
                <a:solidFill>
                  <a:schemeClr val="tx1"/>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শক্তির মুক্তি </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b="1" dirty="0">
                <a:solidFill>
                  <a:srgbClr val="7030A0"/>
                </a:solidFill>
                <a:latin typeface="Nikosh" panose="02000000000000000000" pitchFamily="2" charset="0"/>
                <a:cs typeface="Nikosh" panose="02000000000000000000" pitchFamily="2" charset="0"/>
              </a:rPr>
              <a:t>সিসমিক ওয়েভ</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শিলার সহনশীলতার সীমা পার হলে তা হঠাৎ ভেঙে বা পিছলে যায়। ফলে সঞ্চিত শক্তি তরঙ্গাকারে চারদিকে ছড়িয়ে পড়ে</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যা আমরা ভূকম্পন হিসেবে অনুভব করি।</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dirty="0"/>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dirty="0"/>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dirty="0"/>
          </a:p>
          <a:p>
            <a:pPr marL="285750" lvl="0" indent="-285750" algn="just" defTabSz="914400" eaLnBrk="0" fontAlgn="base" hangingPunct="0">
              <a:spcBef>
                <a:spcPct val="0"/>
              </a:spcBef>
              <a:spcAft>
                <a:spcPct val="0"/>
              </a:spcAft>
              <a:buClrTx/>
              <a:buSzTx/>
              <a:buFont typeface="Wingdings" panose="05000000000000000000" pitchFamily="2" charset="2"/>
              <a:buChar char="v"/>
            </a:pPr>
            <a:endParaRPr lang="en-US" sz="1600" b="1" dirty="0">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AE55BE34-1B34-0487-3365-D2538F8B4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898" y="3930583"/>
            <a:ext cx="3810000" cy="2808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9CBCDDA1-6EEF-2E96-B046-D2487B692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2437" y="3930583"/>
            <a:ext cx="3667124" cy="2808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AFC9FF78-E3E6-1632-8A7D-67886AB77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9100" y="3930583"/>
            <a:ext cx="3886200" cy="2808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8130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bg/>
                                          </p:spTgt>
                                        </p:tgtEl>
                                        <p:attrNameLst>
                                          <p:attrName>style.visibility</p:attrName>
                                        </p:attrNameLst>
                                      </p:cBhvr>
                                      <p:to>
                                        <p:strVal val="visible"/>
                                      </p:to>
                                    </p:set>
                                    <p:animEffect transition="in" filter="fade">
                                      <p:cBhvr>
                                        <p:cTn id="14" dur="1000"/>
                                        <p:tgtEl>
                                          <p:spTgt spid="6">
                                            <p:bg/>
                                          </p:spTgt>
                                        </p:tgtEl>
                                      </p:cBhvr>
                                    </p:animEffect>
                                    <p:anim calcmode="lin" valueType="num">
                                      <p:cBhvr>
                                        <p:cTn id="15" dur="1000" fill="hold"/>
                                        <p:tgtEl>
                                          <p:spTgt spid="6">
                                            <p:bg/>
                                          </p:spTgt>
                                        </p:tgtEl>
                                        <p:attrNameLst>
                                          <p:attrName>ppt_x</p:attrName>
                                        </p:attrNameLst>
                                      </p:cBhvr>
                                      <p:tavLst>
                                        <p:tav tm="0">
                                          <p:val>
                                            <p:strVal val="#ppt_x"/>
                                          </p:val>
                                        </p:tav>
                                        <p:tav tm="100000">
                                          <p:val>
                                            <p:strVal val="#ppt_x"/>
                                          </p:val>
                                        </p:tav>
                                      </p:tavLst>
                                    </p:anim>
                                    <p:anim calcmode="lin" valueType="num">
                                      <p:cBhvr>
                                        <p:cTn id="16" dur="1000" fill="hold"/>
                                        <p:tgtEl>
                                          <p:spTgt spid="6">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1000"/>
                                        <p:tgtEl>
                                          <p:spTgt spid="6">
                                            <p:txEl>
                                              <p:pRg st="4" end="4"/>
                                            </p:txEl>
                                          </p:spTgt>
                                        </p:tgtEl>
                                      </p:cBhvr>
                                    </p:animEffect>
                                    <p:anim calcmode="lin" valueType="num">
                                      <p:cBhvr>
                                        <p:cTn id="4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1000"/>
                                        <p:tgtEl>
                                          <p:spTgt spid="6">
                                            <p:txEl>
                                              <p:pRg st="5" end="5"/>
                                            </p:txEl>
                                          </p:spTgt>
                                        </p:tgtEl>
                                      </p:cBhvr>
                                    </p:animEffect>
                                    <p:anim calcmode="lin" valueType="num">
                                      <p:cBhvr>
                                        <p:cTn id="50"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7" end="7"/>
                                            </p:txEl>
                                          </p:spTgt>
                                        </p:tgtEl>
                                        <p:attrNameLst>
                                          <p:attrName>style.visibility</p:attrName>
                                        </p:attrNameLst>
                                      </p:cBhvr>
                                      <p:to>
                                        <p:strVal val="visible"/>
                                      </p:to>
                                    </p:set>
                                    <p:animEffect transition="in" filter="fade">
                                      <p:cBhvr>
                                        <p:cTn id="56" dur="1000"/>
                                        <p:tgtEl>
                                          <p:spTgt spid="6">
                                            <p:txEl>
                                              <p:pRg st="7" end="7"/>
                                            </p:txEl>
                                          </p:spTgt>
                                        </p:tgtEl>
                                      </p:cBhvr>
                                    </p:animEffect>
                                    <p:anim calcmode="lin" valueType="num">
                                      <p:cBhvr>
                                        <p:cTn id="57"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8" end="8"/>
                                            </p:txEl>
                                          </p:spTgt>
                                        </p:tgtEl>
                                        <p:attrNameLst>
                                          <p:attrName>style.visibility</p:attrName>
                                        </p:attrNameLst>
                                      </p:cBhvr>
                                      <p:to>
                                        <p:strVal val="visible"/>
                                      </p:to>
                                    </p:set>
                                    <p:animEffect transition="in" filter="fade">
                                      <p:cBhvr>
                                        <p:cTn id="63" dur="1000"/>
                                        <p:tgtEl>
                                          <p:spTgt spid="6">
                                            <p:txEl>
                                              <p:pRg st="8" end="8"/>
                                            </p:txEl>
                                          </p:spTgt>
                                        </p:tgtEl>
                                      </p:cBhvr>
                                    </p:animEffect>
                                    <p:anim calcmode="lin" valueType="num">
                                      <p:cBhvr>
                                        <p:cTn id="64"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
                                            <p:txEl>
                                              <p:pRg st="9" end="9"/>
                                            </p:txEl>
                                          </p:spTgt>
                                        </p:tgtEl>
                                        <p:attrNameLst>
                                          <p:attrName>style.visibility</p:attrName>
                                        </p:attrNameLst>
                                      </p:cBhvr>
                                      <p:to>
                                        <p:strVal val="visible"/>
                                      </p:to>
                                    </p:set>
                                    <p:animEffect transition="in" filter="fade">
                                      <p:cBhvr>
                                        <p:cTn id="70" dur="1000"/>
                                        <p:tgtEl>
                                          <p:spTgt spid="6">
                                            <p:txEl>
                                              <p:pRg st="9" end="9"/>
                                            </p:txEl>
                                          </p:spTgt>
                                        </p:tgtEl>
                                      </p:cBhvr>
                                    </p:animEffect>
                                    <p:anim calcmode="lin" valueType="num">
                                      <p:cBhvr>
                                        <p:cTn id="71"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
                                            <p:txEl>
                                              <p:pRg st="10" end="10"/>
                                            </p:txEl>
                                          </p:spTgt>
                                        </p:tgtEl>
                                        <p:attrNameLst>
                                          <p:attrName>style.visibility</p:attrName>
                                        </p:attrNameLst>
                                      </p:cBhvr>
                                      <p:to>
                                        <p:strVal val="visible"/>
                                      </p:to>
                                    </p:set>
                                    <p:animEffect transition="in" filter="fade">
                                      <p:cBhvr>
                                        <p:cTn id="77" dur="1000"/>
                                        <p:tgtEl>
                                          <p:spTgt spid="6">
                                            <p:txEl>
                                              <p:pRg st="10" end="10"/>
                                            </p:txEl>
                                          </p:spTgt>
                                        </p:tgtEl>
                                      </p:cBhvr>
                                    </p:animEffect>
                                    <p:anim calcmode="lin" valueType="num">
                                      <p:cBhvr>
                                        <p:cTn id="78" dur="1000" fill="hold"/>
                                        <p:tgtEl>
                                          <p:spTgt spid="6">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6">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fade">
                                      <p:cBhvr>
                                        <p:cTn id="84" dur="1000"/>
                                        <p:tgtEl>
                                          <p:spTgt spid="5"/>
                                        </p:tgtEl>
                                      </p:cBhvr>
                                    </p:animEffect>
                                    <p:anim calcmode="lin" valueType="num">
                                      <p:cBhvr>
                                        <p:cTn id="85" dur="1000" fill="hold"/>
                                        <p:tgtEl>
                                          <p:spTgt spid="5"/>
                                        </p:tgtEl>
                                        <p:attrNameLst>
                                          <p:attrName>ppt_x</p:attrName>
                                        </p:attrNameLst>
                                      </p:cBhvr>
                                      <p:tavLst>
                                        <p:tav tm="0">
                                          <p:val>
                                            <p:strVal val="#ppt_x"/>
                                          </p:val>
                                        </p:tav>
                                        <p:tav tm="100000">
                                          <p:val>
                                            <p:strVal val="#ppt_x"/>
                                          </p:val>
                                        </p:tav>
                                      </p:tavLst>
                                    </p:anim>
                                    <p:anim calcmode="lin" valueType="num">
                                      <p:cBhvr>
                                        <p:cTn id="8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fade">
                                      <p:cBhvr>
                                        <p:cTn id="91" dur="1000"/>
                                        <p:tgtEl>
                                          <p:spTgt spid="8"/>
                                        </p:tgtEl>
                                      </p:cBhvr>
                                    </p:animEffect>
                                    <p:anim calcmode="lin" valueType="num">
                                      <p:cBhvr>
                                        <p:cTn id="92" dur="1000" fill="hold"/>
                                        <p:tgtEl>
                                          <p:spTgt spid="8"/>
                                        </p:tgtEl>
                                        <p:attrNameLst>
                                          <p:attrName>ppt_x</p:attrName>
                                        </p:attrNameLst>
                                      </p:cBhvr>
                                      <p:tavLst>
                                        <p:tav tm="0">
                                          <p:val>
                                            <p:strVal val="#ppt_x"/>
                                          </p:val>
                                        </p:tav>
                                        <p:tav tm="100000">
                                          <p:val>
                                            <p:strVal val="#ppt_x"/>
                                          </p:val>
                                        </p:tav>
                                      </p:tavLst>
                                    </p:anim>
                                    <p:anim calcmode="lin" valueType="num">
                                      <p:cBhvr>
                                        <p:cTn id="9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fade">
                                      <p:cBhvr>
                                        <p:cTn id="98" dur="1000"/>
                                        <p:tgtEl>
                                          <p:spTgt spid="10"/>
                                        </p:tgtEl>
                                      </p:cBhvr>
                                    </p:animEffect>
                                    <p:anim calcmode="lin" valueType="num">
                                      <p:cBhvr>
                                        <p:cTn id="99" dur="1000" fill="hold"/>
                                        <p:tgtEl>
                                          <p:spTgt spid="10"/>
                                        </p:tgtEl>
                                        <p:attrNameLst>
                                          <p:attrName>ppt_x</p:attrName>
                                        </p:attrNameLst>
                                      </p:cBhvr>
                                      <p:tavLst>
                                        <p:tav tm="0">
                                          <p:val>
                                            <p:strVal val="#ppt_x"/>
                                          </p:val>
                                        </p:tav>
                                        <p:tav tm="100000">
                                          <p:val>
                                            <p:strVal val="#ppt_x"/>
                                          </p:val>
                                        </p:tav>
                                      </p:tavLst>
                                    </p:anim>
                                    <p:anim calcmode="lin" valueType="num">
                                      <p:cBhvr>
                                        <p:cTn id="10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652A03-9C41-0526-3BCF-53C248D2BEFD}"/>
              </a:ext>
            </a:extLst>
          </p:cNvPr>
          <p:cNvSpPr>
            <a:spLocks noGrp="1"/>
          </p:cNvSpPr>
          <p:nvPr/>
        </p:nvSpPr>
        <p:spPr>
          <a:xfrm>
            <a:off x="4609896" y="687761"/>
            <a:ext cx="2972208" cy="90196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fontScale="55000" lnSpcReduction="200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3200" b="1" dirty="0">
              <a:solidFill>
                <a:schemeClr val="accent4">
                  <a:lumMod val="75000"/>
                </a:schemeClr>
              </a:solidFill>
              <a:latin typeface="Nikosh" panose="02000000000000000000" pitchFamily="2" charset="0"/>
              <a:cs typeface="Nikosh" panose="02000000000000000000" pitchFamily="2" charset="0"/>
            </a:endParaRPr>
          </a:p>
          <a:p>
            <a:pPr algn="ctr"/>
            <a:r>
              <a:rPr lang="en-US" sz="7300" b="1" dirty="0" err="1">
                <a:solidFill>
                  <a:schemeClr val="accent4">
                    <a:lumMod val="75000"/>
                  </a:schemeClr>
                </a:solidFill>
                <a:latin typeface="Nikosh" panose="02000000000000000000" pitchFamily="2" charset="0"/>
                <a:cs typeface="Nikosh" panose="02000000000000000000" pitchFamily="2" charset="0"/>
              </a:rPr>
              <a:t>দলীয়</a:t>
            </a:r>
            <a:r>
              <a:rPr lang="en-US" sz="7300" b="1" dirty="0">
                <a:solidFill>
                  <a:schemeClr val="accent4">
                    <a:lumMod val="75000"/>
                  </a:schemeClr>
                </a:solidFill>
                <a:latin typeface="Nikosh" panose="02000000000000000000" pitchFamily="2" charset="0"/>
                <a:cs typeface="Nikosh" panose="02000000000000000000" pitchFamily="2" charset="0"/>
              </a:rPr>
              <a:t> </a:t>
            </a:r>
            <a:r>
              <a:rPr lang="en-US" sz="7300" b="1" dirty="0" err="1">
                <a:solidFill>
                  <a:schemeClr val="accent4">
                    <a:lumMod val="75000"/>
                  </a:schemeClr>
                </a:solidFill>
                <a:latin typeface="Nikosh" panose="02000000000000000000" pitchFamily="2" charset="0"/>
                <a:cs typeface="Nikosh" panose="02000000000000000000" pitchFamily="2" charset="0"/>
              </a:rPr>
              <a:t>কাজ</a:t>
            </a:r>
            <a:endParaRPr lang="en-US" sz="7300" b="1" dirty="0">
              <a:solidFill>
                <a:schemeClr val="accent4">
                  <a:lumMod val="75000"/>
                </a:schemeClr>
              </a:solidFill>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C2ECCA7C-927B-C510-28EE-243DDC2BEBE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07916" y="2710802"/>
            <a:ext cx="4812030" cy="2757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6" name="Group 5">
            <a:extLst>
              <a:ext uri="{FF2B5EF4-FFF2-40B4-BE49-F238E27FC236}">
                <a16:creationId xmlns:a16="http://schemas.microsoft.com/office/drawing/2014/main" id="{8E9A2540-E3AD-EA56-2CBA-07B6CDFCBCF5}"/>
              </a:ext>
            </a:extLst>
          </p:cNvPr>
          <p:cNvGrpSpPr/>
          <p:nvPr/>
        </p:nvGrpSpPr>
        <p:grpSpPr>
          <a:xfrm>
            <a:off x="6360802" y="2710802"/>
            <a:ext cx="5104257" cy="2757501"/>
            <a:chOff x="5911127" y="2601885"/>
            <a:chExt cx="5061673" cy="2419003"/>
          </a:xfrm>
        </p:grpSpPr>
        <p:sp>
          <p:nvSpPr>
            <p:cNvPr id="7" name="Frame 6">
              <a:extLst>
                <a:ext uri="{FF2B5EF4-FFF2-40B4-BE49-F238E27FC236}">
                  <a16:creationId xmlns:a16="http://schemas.microsoft.com/office/drawing/2014/main" id="{5BE5FC17-F3AC-6255-D6BA-6F565414EA26}"/>
                </a:ext>
              </a:extLst>
            </p:cNvPr>
            <p:cNvSpPr/>
            <p:nvPr/>
          </p:nvSpPr>
          <p:spPr>
            <a:xfrm>
              <a:off x="5911127" y="2601885"/>
              <a:ext cx="5061673" cy="2419003"/>
            </a:xfrm>
            <a:prstGeom prst="frame">
              <a:avLst>
                <a:gd name="adj1" fmla="val 4001"/>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8" name="TextBox 7">
              <a:extLst>
                <a:ext uri="{FF2B5EF4-FFF2-40B4-BE49-F238E27FC236}">
                  <a16:creationId xmlns:a16="http://schemas.microsoft.com/office/drawing/2014/main" id="{597A4E55-E681-FD30-24D9-6EE94DBA04BF}"/>
                </a:ext>
              </a:extLst>
            </p:cNvPr>
            <p:cNvSpPr txBox="1"/>
            <p:nvPr/>
          </p:nvSpPr>
          <p:spPr>
            <a:xfrm>
              <a:off x="6470327" y="3271395"/>
              <a:ext cx="3943271" cy="1079981"/>
            </a:xfrm>
            <a:prstGeom prst="rect">
              <a:avLst/>
            </a:prstGeom>
            <a:noFill/>
          </p:spPr>
          <p:txBody>
            <a:bodyPr wrap="square">
              <a:spAutoFit/>
            </a:bodyPr>
            <a:lstStyle/>
            <a:p>
              <a:pPr marL="285750" indent="-285750">
                <a:buFont typeface="Wingdings" panose="05000000000000000000" pitchFamily="2" charset="2"/>
                <a:buChar char="v"/>
              </a:pPr>
              <a:r>
                <a:rPr lang="en-US" sz="2800" dirty="0" err="1">
                  <a:solidFill>
                    <a:srgbClr val="FFFF00"/>
                  </a:solidFill>
                  <a:latin typeface="NikoshBAN" pitchFamily="2" charset="0"/>
                  <a:cs typeface="NikoshBAN" pitchFamily="2" charset="0"/>
                </a:rPr>
                <a:t>ভূমিকম্পের</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ফলে</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সৃষ্ট</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ক্ষয়ক্ষতির</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তালিকা</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প্রস্তুত</a:t>
              </a:r>
              <a:r>
                <a:rPr lang="en-US" sz="2800" dirty="0">
                  <a:solidFill>
                    <a:srgbClr val="FFFF00"/>
                  </a:solidFill>
                  <a:latin typeface="NikoshBAN" pitchFamily="2" charset="0"/>
                  <a:cs typeface="NikoshBAN" pitchFamily="2" charset="0"/>
                </a:rPr>
                <a:t> </a:t>
              </a:r>
              <a:r>
                <a:rPr lang="en-US" sz="2800" dirty="0" err="1">
                  <a:solidFill>
                    <a:srgbClr val="FFFF00"/>
                  </a:solidFill>
                  <a:latin typeface="NikoshBAN" pitchFamily="2" charset="0"/>
                  <a:cs typeface="NikoshBAN" pitchFamily="2" charset="0"/>
                </a:rPr>
                <a:t>কর</a:t>
              </a:r>
              <a:r>
                <a:rPr lang="en-US" sz="2800" dirty="0">
                  <a:solidFill>
                    <a:srgbClr val="FFFF00"/>
                  </a:solidFill>
                  <a:latin typeface="NikoshBAN" pitchFamily="2" charset="0"/>
                  <a:cs typeface="NikoshBAN" pitchFamily="2" charset="0"/>
                </a:rPr>
                <a:t>। </a:t>
              </a:r>
            </a:p>
            <a:p>
              <a:endParaRPr lang="en-US" sz="1800" dirty="0">
                <a:solidFill>
                  <a:srgbClr val="00B050"/>
                </a:solidFill>
                <a:highlight>
                  <a:srgbClr val="FFFF00"/>
                </a:highlight>
              </a:endParaRPr>
            </a:p>
          </p:txBody>
        </p:sp>
      </p:grpSp>
    </p:spTree>
    <p:extLst>
      <p:ext uri="{BB962C8B-B14F-4D97-AF65-F5344CB8AC3E}">
        <p14:creationId xmlns:p14="http://schemas.microsoft.com/office/powerpoint/2010/main" val="1899897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382E6F1-3B84-A7EC-A324-C479E221003B}"/>
              </a:ext>
            </a:extLst>
          </p:cNvPr>
          <p:cNvSpPr>
            <a:spLocks noGrp="1"/>
          </p:cNvSpPr>
          <p:nvPr/>
        </p:nvSpPr>
        <p:spPr>
          <a:xfrm>
            <a:off x="4926513" y="67978"/>
            <a:ext cx="2064837" cy="71082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000" b="1" dirty="0" err="1">
                <a:solidFill>
                  <a:schemeClr val="accent4">
                    <a:lumMod val="75000"/>
                  </a:schemeClr>
                </a:solidFill>
                <a:latin typeface="Nikosh" panose="02000000000000000000" pitchFamily="2" charset="0"/>
                <a:cs typeface="Nikosh" panose="02000000000000000000" pitchFamily="2" charset="0"/>
              </a:rPr>
              <a:t>ভূত্বক</a:t>
            </a:r>
            <a:endParaRPr lang="en-US" sz="40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017D766A-AC19-F7FD-F796-94BE9A9D2AD6}"/>
              </a:ext>
            </a:extLst>
          </p:cNvPr>
          <p:cNvSpPr txBox="1">
            <a:spLocks/>
          </p:cNvSpPr>
          <p:nvPr/>
        </p:nvSpPr>
        <p:spPr>
          <a:xfrm>
            <a:off x="342899" y="855970"/>
            <a:ext cx="11506200" cy="3315980"/>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600" dirty="0">
                <a:solidFill>
                  <a:srgbClr val="FF0000"/>
                </a:solidFill>
                <a:latin typeface="Nikosh" panose="02000000000000000000" pitchFamily="2" charset="0"/>
                <a:cs typeface="Nikosh" panose="02000000000000000000" pitchFamily="2" charset="0"/>
              </a:rPr>
              <a:t>ভূত্বক (</a:t>
            </a:r>
            <a:r>
              <a:rPr lang="en-US" sz="1500" dirty="0">
                <a:solidFill>
                  <a:srgbClr val="FF0000"/>
                </a:solidFill>
                <a:latin typeface="Nikosh" panose="02000000000000000000" pitchFamily="2" charset="0"/>
                <a:cs typeface="Nikosh" panose="02000000000000000000" pitchFamily="2" charset="0"/>
              </a:rPr>
              <a:t>Earth's Crust</a:t>
            </a:r>
            <a:r>
              <a:rPr lang="en-US" sz="1600" dirty="0">
                <a:solidFill>
                  <a:srgbClr val="FF000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ভূত্বক (</a:t>
            </a:r>
            <a:r>
              <a:rPr lang="en-US" sz="1500" dirty="0">
                <a:latin typeface="Nikosh" panose="02000000000000000000" pitchFamily="2" charset="0"/>
                <a:cs typeface="Nikosh" panose="02000000000000000000" pitchFamily="2" charset="0"/>
              </a:rPr>
              <a:t>Earth's Crust</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হলো পৃথিবীর বাইরের দিকের সবচেয়ে পাতলা এবং কঠিন পাথুরে আবরণ। এটি পৃথিবীর সামগ্রিক আয়তনের ১% এরও কম অংশ দখল করে আছে। কোটি কোটি বছর ধরে উত্তপ্ত পৃথিবী শীতল ও ঘনীভূত হওয়ার প্রক্রিয়ায় এই কঠিন বহিরাবরণটি তৈরি হয়েছে।</a:t>
            </a:r>
            <a:endParaRPr lang="en-US" sz="1600" dirty="0">
              <a:solidFill>
                <a:srgbClr val="FF0000"/>
              </a:solidFill>
              <a:latin typeface="Nikosh" panose="02000000000000000000" pitchFamily="2" charset="0"/>
              <a:cs typeface="Nikosh" panose="02000000000000000000" pitchFamily="2" charset="0"/>
            </a:endParaRPr>
          </a:p>
          <a:p>
            <a:pPr marL="285750" indent="-285750">
              <a:buFont typeface="Wingdings" panose="05000000000000000000" pitchFamily="2" charset="2"/>
              <a:buChar char="v"/>
            </a:pPr>
            <a:r>
              <a:rPr lang="as-IN" sz="1600" dirty="0">
                <a:solidFill>
                  <a:schemeClr val="tx1"/>
                </a:solidFill>
                <a:latin typeface="Nikosh" panose="02000000000000000000" pitchFamily="2" charset="0"/>
                <a:cs typeface="Nikosh" panose="02000000000000000000" pitchFamily="2" charset="0"/>
              </a:rPr>
              <a:t>ভূত্বকের প্রধান বৈশিষ্ট্যসমূহ</a:t>
            </a:r>
          </a:p>
          <a:p>
            <a:pPr marL="285750" indent="-285750">
              <a:buFont typeface="Wingdings" panose="05000000000000000000" pitchFamily="2" charset="2"/>
              <a:buChar char="Ø"/>
            </a:pPr>
            <a:r>
              <a:rPr lang="as-IN" sz="1600" dirty="0">
                <a:solidFill>
                  <a:schemeClr val="tx1"/>
                </a:solidFill>
                <a:latin typeface="Nikosh" panose="02000000000000000000" pitchFamily="2" charset="0"/>
                <a:cs typeface="Nikosh" panose="02000000000000000000" pitchFamily="2" charset="0"/>
              </a:rPr>
              <a:t>গভীরতা বা পুরুত্ব: </a:t>
            </a:r>
            <a:r>
              <a:rPr lang="as-IN" sz="1600" dirty="0">
                <a:latin typeface="Nikosh" panose="02000000000000000000" pitchFamily="2" charset="0"/>
                <a:cs typeface="Nikosh" panose="02000000000000000000" pitchFamily="2" charset="0"/>
              </a:rPr>
              <a:t>ভূত্বকের গভীরতা সব জায়গায় সমান নয়। এর গড় গভীরতা প্রায় ১৭ থেকে ২০ কিলোমিটার। তবে সমুদ্রের তলদেশে এটি গড়ে মাত্র ৫ কিলোমিটার এবং মহাদেশের তলদেশে এটি গড়ে প্রায় ৩৫ থেকে ৭০ কিলোমিটার পর্যন্ত পুরু হতে পারে।</a:t>
            </a:r>
          </a:p>
          <a:p>
            <a:pPr marL="285750" indent="-285750">
              <a:buFont typeface="Wingdings" panose="05000000000000000000" pitchFamily="2" charset="2"/>
              <a:buChar char="v"/>
            </a:pPr>
            <a:r>
              <a:rPr lang="as-IN" sz="1600" dirty="0">
                <a:solidFill>
                  <a:schemeClr val="tx1"/>
                </a:solidFill>
                <a:latin typeface="Nikosh" panose="02000000000000000000" pitchFamily="2" charset="0"/>
                <a:cs typeface="Nikosh" panose="02000000000000000000" pitchFamily="2" charset="0"/>
              </a:rPr>
              <a:t>প্রধান স্তরসমূহ: </a:t>
            </a:r>
            <a:r>
              <a:rPr lang="as-IN" sz="1600" dirty="0">
                <a:latin typeface="Nikosh" panose="02000000000000000000" pitchFamily="2" charset="0"/>
                <a:cs typeface="Nikosh" panose="02000000000000000000" pitchFamily="2" charset="0"/>
              </a:rPr>
              <a:t>রাসায়নিক গঠন ও বৈশিষ্ট্যের ভিত্তিতে ভূত্বককে প্রধানত দুটি স্তরে ভাগ করা হয়:</a:t>
            </a:r>
            <a:br>
              <a:rPr lang="as-IN" sz="1600" dirty="0">
                <a:latin typeface="Nikosh" panose="02000000000000000000" pitchFamily="2" charset="0"/>
                <a:cs typeface="Nikosh" panose="02000000000000000000" pitchFamily="2" charset="0"/>
              </a:rPr>
            </a:br>
            <a:r>
              <a:rPr lang="as-IN" sz="1600" dirty="0">
                <a:solidFill>
                  <a:srgbClr val="7030A0"/>
                </a:solidFill>
                <a:latin typeface="Nikosh" panose="02000000000000000000" pitchFamily="2" charset="0"/>
                <a:cs typeface="Nikosh" panose="02000000000000000000" pitchFamily="2" charset="0"/>
              </a:rPr>
              <a:t>১. সিয়াল (</a:t>
            </a:r>
            <a:r>
              <a:rPr lang="en-US" sz="1500" dirty="0">
                <a:solidFill>
                  <a:srgbClr val="7030A0"/>
                </a:solidFill>
                <a:latin typeface="Nikosh" panose="02000000000000000000" pitchFamily="2" charset="0"/>
                <a:cs typeface="Nikosh" panose="02000000000000000000" pitchFamily="2" charset="0"/>
              </a:rPr>
              <a:t>SIAL</a:t>
            </a:r>
            <a:r>
              <a:rPr lang="en-US" sz="1600" dirty="0">
                <a:solidFill>
                  <a:srgbClr val="7030A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মহাদেশীয় অঞ্চলের ভূত্বক প্রধানত সিলিকন (</a:t>
            </a:r>
            <a:r>
              <a:rPr lang="en-US" sz="1500" dirty="0">
                <a:latin typeface="Nikosh" panose="02000000000000000000" pitchFamily="2" charset="0"/>
                <a:cs typeface="Nikosh" panose="02000000000000000000" pitchFamily="2" charset="0"/>
              </a:rPr>
              <a:t>Si</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ও অ্যালুমিনিয়াম (</a:t>
            </a:r>
            <a:r>
              <a:rPr lang="en-US" sz="1500" dirty="0">
                <a:latin typeface="Nikosh" panose="02000000000000000000" pitchFamily="2" charset="0"/>
                <a:cs typeface="Nikosh" panose="02000000000000000000" pitchFamily="2" charset="0"/>
              </a:rPr>
              <a:t>Al</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দ্বারা গঠিত বলে একে 'সিয়াল' স্তর বলা হয়।</a:t>
            </a:r>
            <a:br>
              <a:rPr lang="as-IN" sz="1600" dirty="0">
                <a:latin typeface="Nikosh" panose="02000000000000000000" pitchFamily="2" charset="0"/>
                <a:cs typeface="Nikosh" panose="02000000000000000000" pitchFamily="2" charset="0"/>
              </a:rPr>
            </a:br>
            <a:r>
              <a:rPr lang="as-IN" sz="1600" dirty="0">
                <a:solidFill>
                  <a:srgbClr val="7030A0"/>
                </a:solidFill>
                <a:latin typeface="Nikosh" panose="02000000000000000000" pitchFamily="2" charset="0"/>
                <a:cs typeface="Nikosh" panose="02000000000000000000" pitchFamily="2" charset="0"/>
              </a:rPr>
              <a:t>২. সিমা (</a:t>
            </a:r>
            <a:r>
              <a:rPr lang="en-US" sz="1500" dirty="0">
                <a:solidFill>
                  <a:srgbClr val="7030A0"/>
                </a:solidFill>
                <a:latin typeface="Nikosh" panose="02000000000000000000" pitchFamily="2" charset="0"/>
                <a:cs typeface="Nikosh" panose="02000000000000000000" pitchFamily="2" charset="0"/>
              </a:rPr>
              <a:t>SIMA</a:t>
            </a:r>
            <a:r>
              <a:rPr lang="en-US" sz="1600" dirty="0">
                <a:solidFill>
                  <a:srgbClr val="7030A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সমুদ্রের তলদেশের ভূত্বক মূলত সিলিকন (</a:t>
            </a:r>
            <a:r>
              <a:rPr lang="en-US" sz="1500" dirty="0">
                <a:latin typeface="Nikosh" panose="02000000000000000000" pitchFamily="2" charset="0"/>
                <a:cs typeface="Nikosh" panose="02000000000000000000" pitchFamily="2" charset="0"/>
              </a:rPr>
              <a:t>Si</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ও ম্যাগনেসিয়াম (</a:t>
            </a:r>
            <a:r>
              <a:rPr lang="en-US" sz="1500" dirty="0">
                <a:latin typeface="Nikosh" panose="02000000000000000000" pitchFamily="2" charset="0"/>
                <a:cs typeface="Nikosh" panose="02000000000000000000" pitchFamily="2" charset="0"/>
              </a:rPr>
              <a:t>Mg</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দ্বারা গঠিত, যা 'সিমা' স্তর নামে পরিচিত। </a:t>
            </a:r>
          </a:p>
          <a:p>
            <a:pPr marL="285750" indent="-285750">
              <a:buFont typeface="Wingdings" panose="05000000000000000000" pitchFamily="2" charset="2"/>
              <a:buChar char="Ø"/>
            </a:pPr>
            <a:r>
              <a:rPr lang="as-IN" sz="1600" dirty="0">
                <a:solidFill>
                  <a:schemeClr val="tx1"/>
                </a:solidFill>
                <a:latin typeface="Nikosh" panose="02000000000000000000" pitchFamily="2" charset="0"/>
                <a:cs typeface="Nikosh" panose="02000000000000000000" pitchFamily="2" charset="0"/>
              </a:rPr>
              <a:t>রাসায়নিক উপাদান: </a:t>
            </a:r>
            <a:r>
              <a:rPr lang="as-IN" sz="1600" dirty="0">
                <a:latin typeface="Nikosh" panose="02000000000000000000" pitchFamily="2" charset="0"/>
                <a:cs typeface="Nikosh" panose="02000000000000000000" pitchFamily="2" charset="0"/>
              </a:rPr>
              <a:t>ভূত্বকে প্রধান রাসায়নিক উপাদানগুলোর মধ্যে রয়েছে অক্সিজেন (৪২.৭%), সিলিকন (২৭.৭%), অ্যালুমিনিয়াম (৮.১%), লোহা (৫.১%), এবং ক্যালসিয়াম (৩.৭%)। এছাড়া ফেল্ডস্পার ও কোয়ার্টজের মতো খনিজ উপাদানও এখানে প্রচুর পরিমাণে পাওয়া যায়। </a:t>
            </a:r>
          </a:p>
          <a:p>
            <a:pPr marL="285750" indent="-285750">
              <a:buFont typeface="Wingdings" panose="05000000000000000000" pitchFamily="2" charset="2"/>
              <a:buChar char="Ø"/>
            </a:pPr>
            <a:r>
              <a:rPr lang="as-IN" sz="1600" dirty="0">
                <a:solidFill>
                  <a:schemeClr val="tx1"/>
                </a:solidFill>
                <a:latin typeface="Nikosh" panose="02000000000000000000" pitchFamily="2" charset="0"/>
                <a:cs typeface="Nikosh" panose="02000000000000000000" pitchFamily="2" charset="0"/>
              </a:rPr>
              <a:t>টেকটোনিক প্লেট: </a:t>
            </a:r>
            <a:r>
              <a:rPr lang="as-IN" sz="1600" dirty="0">
                <a:latin typeface="Nikosh" panose="02000000000000000000" pitchFamily="2" charset="0"/>
                <a:cs typeface="Nikosh" panose="02000000000000000000" pitchFamily="2" charset="0"/>
              </a:rPr>
              <a:t>ভূত্বকটি কয়েকটি চলমান খণ্ডে বা টেকটোনিক প্লেটে বিভক্ত। এই প্লেটগুলোর নড়াচড়ার কারণেই পৃথিবীতে ভূমিকম্প ও আগ্নেয়গিরির অগ্ন্যুৎপাতের মতো ঘটনা ঘটে।</a:t>
            </a:r>
          </a:p>
        </p:txBody>
      </p:sp>
      <p:pic>
        <p:nvPicPr>
          <p:cNvPr id="7" name="Picture 6">
            <a:extLst>
              <a:ext uri="{FF2B5EF4-FFF2-40B4-BE49-F238E27FC236}">
                <a16:creationId xmlns:a16="http://schemas.microsoft.com/office/drawing/2014/main" id="{06537681-DDE7-2B32-343C-11D8BE2528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8153" y="4249118"/>
            <a:ext cx="3800475" cy="252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D201D3A7-5DE6-D0AD-2115-04A626C1D5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3404" y="4249118"/>
            <a:ext cx="3695695" cy="252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709E9011-25E9-B522-82E1-C706349182D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2899" y="4249119"/>
            <a:ext cx="3800475" cy="2526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10675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1000"/>
                                        <p:tgtEl>
                                          <p:spTgt spid="5">
                                            <p:txEl>
                                              <p:pRg st="2" end="2"/>
                                            </p:txEl>
                                          </p:spTgt>
                                        </p:tgtEl>
                                      </p:cBhvr>
                                    </p:animEffect>
                                    <p:anim calcmode="lin" valueType="num">
                                      <p:cBhvr>
                                        <p:cTn id="36"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1000"/>
                                        <p:tgtEl>
                                          <p:spTgt spid="5">
                                            <p:txEl>
                                              <p:pRg st="3" end="3"/>
                                            </p:txEl>
                                          </p:spTgt>
                                        </p:tgtEl>
                                      </p:cBhvr>
                                    </p:animEffect>
                                    <p:anim calcmode="lin" valueType="num">
                                      <p:cBhvr>
                                        <p:cTn id="4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1000"/>
                                        <p:tgtEl>
                                          <p:spTgt spid="5">
                                            <p:txEl>
                                              <p:pRg st="4" end="4"/>
                                            </p:txEl>
                                          </p:spTgt>
                                        </p:tgtEl>
                                      </p:cBhvr>
                                    </p:animEffect>
                                    <p:anim calcmode="lin" valueType="num">
                                      <p:cBhvr>
                                        <p:cTn id="5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fade">
                                      <p:cBhvr>
                                        <p:cTn id="56" dur="1000"/>
                                        <p:tgtEl>
                                          <p:spTgt spid="5">
                                            <p:txEl>
                                              <p:pRg st="5" end="5"/>
                                            </p:txEl>
                                          </p:spTgt>
                                        </p:tgtEl>
                                      </p:cBhvr>
                                    </p:animEffect>
                                    <p:anim calcmode="lin" valueType="num">
                                      <p:cBhvr>
                                        <p:cTn id="5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1000"/>
                                        <p:tgtEl>
                                          <p:spTgt spid="11"/>
                                        </p:tgtEl>
                                      </p:cBhvr>
                                    </p:animEffect>
                                    <p:anim calcmode="lin" valueType="num">
                                      <p:cBhvr>
                                        <p:cTn id="64" dur="1000" fill="hold"/>
                                        <p:tgtEl>
                                          <p:spTgt spid="11"/>
                                        </p:tgtEl>
                                        <p:attrNameLst>
                                          <p:attrName>ppt_x</p:attrName>
                                        </p:attrNameLst>
                                      </p:cBhvr>
                                      <p:tavLst>
                                        <p:tav tm="0">
                                          <p:val>
                                            <p:strVal val="#ppt_x"/>
                                          </p:val>
                                        </p:tav>
                                        <p:tav tm="100000">
                                          <p:val>
                                            <p:strVal val="#ppt_x"/>
                                          </p:val>
                                        </p:tav>
                                      </p:tavLst>
                                    </p:anim>
                                    <p:anim calcmode="lin" valueType="num">
                                      <p:cBhvr>
                                        <p:cTn id="6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1000"/>
                                        <p:tgtEl>
                                          <p:spTgt spid="7"/>
                                        </p:tgtEl>
                                      </p:cBhvr>
                                    </p:animEffect>
                                    <p:anim calcmode="lin" valueType="num">
                                      <p:cBhvr>
                                        <p:cTn id="71" dur="1000" fill="hold"/>
                                        <p:tgtEl>
                                          <p:spTgt spid="7"/>
                                        </p:tgtEl>
                                        <p:attrNameLst>
                                          <p:attrName>ppt_x</p:attrName>
                                        </p:attrNameLst>
                                      </p:cBhvr>
                                      <p:tavLst>
                                        <p:tav tm="0">
                                          <p:val>
                                            <p:strVal val="#ppt_x"/>
                                          </p:val>
                                        </p:tav>
                                        <p:tav tm="100000">
                                          <p:val>
                                            <p:strVal val="#ppt_x"/>
                                          </p:val>
                                        </p:tav>
                                      </p:tavLst>
                                    </p:anim>
                                    <p:anim calcmode="lin" valueType="num">
                                      <p:cBhvr>
                                        <p:cTn id="7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fade">
                                      <p:cBhvr>
                                        <p:cTn id="77" dur="1000"/>
                                        <p:tgtEl>
                                          <p:spTgt spid="9"/>
                                        </p:tgtEl>
                                      </p:cBhvr>
                                    </p:animEffect>
                                    <p:anim calcmode="lin" valueType="num">
                                      <p:cBhvr>
                                        <p:cTn id="78" dur="1000" fill="hold"/>
                                        <p:tgtEl>
                                          <p:spTgt spid="9"/>
                                        </p:tgtEl>
                                        <p:attrNameLst>
                                          <p:attrName>ppt_x</p:attrName>
                                        </p:attrNameLst>
                                      </p:cBhvr>
                                      <p:tavLst>
                                        <p:tav tm="0">
                                          <p:val>
                                            <p:strVal val="#ppt_x"/>
                                          </p:val>
                                        </p:tav>
                                        <p:tav tm="100000">
                                          <p:val>
                                            <p:strVal val="#ppt_x"/>
                                          </p:val>
                                        </p:tav>
                                      </p:tavLst>
                                    </p:anim>
                                    <p:anim calcmode="lin" valueType="num">
                                      <p:cBhvr>
                                        <p:cTn id="7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EA4C62-3643-970E-A7A1-D5431CBD16CF}"/>
              </a:ext>
            </a:extLst>
          </p:cNvPr>
          <p:cNvSpPr>
            <a:spLocks noGrp="1"/>
          </p:cNvSpPr>
          <p:nvPr/>
        </p:nvSpPr>
        <p:spPr>
          <a:xfrm>
            <a:off x="5077868" y="146209"/>
            <a:ext cx="2036262" cy="59165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400" b="1" dirty="0" err="1">
                <a:solidFill>
                  <a:schemeClr val="accent4">
                    <a:lumMod val="75000"/>
                  </a:schemeClr>
                </a:solidFill>
                <a:latin typeface="Nikosh" panose="02000000000000000000" pitchFamily="2" charset="0"/>
                <a:cs typeface="Nikosh" panose="02000000000000000000" pitchFamily="2" charset="0"/>
              </a:rPr>
              <a:t>মাটি</a:t>
            </a:r>
            <a:endParaRPr lang="en-US" sz="44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EACAEC51-33D4-820F-5C30-7D9174D9CAFF}"/>
              </a:ext>
            </a:extLst>
          </p:cNvPr>
          <p:cNvSpPr txBox="1">
            <a:spLocks/>
          </p:cNvSpPr>
          <p:nvPr/>
        </p:nvSpPr>
        <p:spPr>
          <a:xfrm>
            <a:off x="342899" y="855970"/>
            <a:ext cx="11506200" cy="3049280"/>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600" b="1" dirty="0">
                <a:solidFill>
                  <a:srgbClr val="FF0000"/>
                </a:solidFill>
                <a:latin typeface="Nikosh" panose="02000000000000000000" pitchFamily="2" charset="0"/>
                <a:cs typeface="Nikosh" panose="02000000000000000000" pitchFamily="2" charset="0"/>
              </a:rPr>
              <a:t>মাটি</a:t>
            </a:r>
            <a:r>
              <a:rPr lang="as-IN" sz="1600" dirty="0">
                <a:solidFill>
                  <a:srgbClr val="FF0000"/>
                </a:solidFill>
                <a:latin typeface="Nikosh" panose="02000000000000000000" pitchFamily="2" charset="0"/>
                <a:cs typeface="Nikosh" panose="02000000000000000000" pitchFamily="2" charset="0"/>
              </a:rPr>
              <a:t> বা মৃত্তিকা</a:t>
            </a:r>
            <a:r>
              <a:rPr lang="en-US" sz="1600" dirty="0">
                <a:solidFill>
                  <a:srgbClr val="FF0000"/>
                </a:solidFill>
                <a:latin typeface="Nikosh" panose="02000000000000000000" pitchFamily="2" charset="0"/>
                <a:cs typeface="Nikosh" panose="02000000000000000000" pitchFamily="2" charset="0"/>
              </a:rPr>
              <a:t>:</a:t>
            </a:r>
            <a:r>
              <a:rPr lang="as-IN" sz="1600" dirty="0">
                <a:solidFill>
                  <a:srgbClr val="FF000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মাটি বা মৃত্তিকা হলো পৃথিবীর উপরিভাগের সেই নরম আবরণ যা খনিজ পদার্থ, জৈব পদার্থ, পানি এবং বায়ুর মিশ্রণে গঠিত এবং যা উদ্ভিদ জন্মানোর প্রধান মাধ্যম হিসেবে কাজ করে। মৃত্তিকা বিজ্ঞানের জনক বলা হয় ভি. ভি. ডকুশেভ-কে।</a:t>
            </a:r>
            <a:endParaRPr lang="en-US" sz="1600" dirty="0">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600" b="1" dirty="0">
                <a:solidFill>
                  <a:srgbClr val="FFFF00"/>
                </a:solidFill>
                <a:latin typeface="Nikosh" panose="02000000000000000000" pitchFamily="2" charset="0"/>
                <a:cs typeface="Nikosh" panose="02000000000000000000" pitchFamily="2" charset="0"/>
              </a:rPr>
              <a:t>মাটির প্রধান উপাদানসমূহ</a:t>
            </a:r>
            <a:r>
              <a:rPr lang="en-US" altLang="en-US" sz="1600" dirty="0">
                <a:solidFill>
                  <a:srgbClr val="FFFF0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মাটির মোট আয়তনের শতকরা হার অনুযায়ী উপাদানগুলো নিচে দেওয়া হলো</a:t>
            </a:r>
            <a:r>
              <a:rPr lang="en-US" altLang="en-US" sz="1600" dirty="0">
                <a:solidFill>
                  <a:schemeClr val="tx1"/>
                </a:solidFill>
                <a:latin typeface="Nikosh" panose="02000000000000000000" pitchFamily="2" charset="0"/>
                <a:cs typeface="Nikosh" panose="02000000000000000000" pitchFamily="2" charset="0"/>
              </a:rPr>
              <a:t>:</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খনিজ বা অজৈব পদার্থ </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b="1" dirty="0">
                <a:solidFill>
                  <a:srgbClr val="7030A0"/>
                </a:solidFill>
                <a:latin typeface="Nikosh" panose="02000000000000000000" pitchFamily="2" charset="0"/>
                <a:cs typeface="Nikosh" panose="02000000000000000000" pitchFamily="2" charset="0"/>
              </a:rPr>
              <a:t>৪৫</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শিলা চূর্ণ</a:t>
            </a:r>
            <a:r>
              <a:rPr lang="en-US" altLang="en-US" sz="1600" dirty="0">
                <a:solidFill>
                  <a:schemeClr val="tx1"/>
                </a:solidFill>
                <a:latin typeface="Nikosh" panose="02000000000000000000" pitchFamily="2" charset="0"/>
                <a:cs typeface="Nikosh" panose="02000000000000000000" pitchFamily="2" charset="0"/>
              </a:rPr>
              <a:t>-</a:t>
            </a:r>
            <a:r>
              <a:rPr lang="bn-IN" altLang="en-US" sz="1600" dirty="0">
                <a:solidFill>
                  <a:schemeClr val="tx1"/>
                </a:solidFill>
                <a:latin typeface="Nikosh" panose="02000000000000000000" pitchFamily="2" charset="0"/>
                <a:cs typeface="Nikosh" panose="02000000000000000000" pitchFamily="2" charset="0"/>
              </a:rPr>
              <a:t>বিচূর্ণ হয়ে খনিজ পদার্থ তৈরি হয়। এটি মাটির সবচেয়ে বড় অংশ।</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জৈব পদার্থ </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b="1" dirty="0">
                <a:solidFill>
                  <a:srgbClr val="7030A0"/>
                </a:solidFill>
                <a:latin typeface="Nikosh" panose="02000000000000000000" pitchFamily="2" charset="0"/>
                <a:cs typeface="Nikosh" panose="02000000000000000000" pitchFamily="2" charset="0"/>
              </a:rPr>
              <a:t>৫</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পচে যাওয়া উদ্ভিদ ও প্রাণীর দেহাবশেষ। এটি মাটির উর্বরতা বাড়ায়।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পানি </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b="1" dirty="0">
                <a:solidFill>
                  <a:srgbClr val="7030A0"/>
                </a:solidFill>
                <a:latin typeface="Nikosh" panose="02000000000000000000" pitchFamily="2" charset="0"/>
                <a:cs typeface="Nikosh" panose="02000000000000000000" pitchFamily="2" charset="0"/>
              </a:rPr>
              <a:t>২৫</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মাটির কণার ফাঁকে ফাঁকে পানি থাকে। এটি উদ্ভিদের পুষ্টি জোগায়।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বায়ু </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b="1" dirty="0">
                <a:solidFill>
                  <a:srgbClr val="7030A0"/>
                </a:solidFill>
                <a:latin typeface="Nikosh" panose="02000000000000000000" pitchFamily="2" charset="0"/>
                <a:cs typeface="Nikosh" panose="02000000000000000000" pitchFamily="2" charset="0"/>
              </a:rPr>
              <a:t>২৫</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মাটির ভেতরের খালি জায়গায় বাতাস থাকে। এটি গাছের শিকড় ও অণুজীবের প্রাণের জন্য জরুরি।</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FF0000"/>
                </a:solidFill>
                <a:latin typeface="Nikosh" panose="02000000000000000000" pitchFamily="2" charset="0"/>
                <a:cs typeface="Nikosh" panose="02000000000000000000" pitchFamily="2" charset="0"/>
              </a:rPr>
              <a:t>মাটির প্রকারভেদ</a:t>
            </a:r>
            <a:endParaRPr lang="en-US" altLang="en-US" sz="1600" dirty="0">
              <a:solidFill>
                <a:srgbClr val="FF00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v"/>
            </a:pPr>
            <a:r>
              <a:rPr lang="bn-IN" altLang="en-US" sz="1600" dirty="0">
                <a:solidFill>
                  <a:srgbClr val="FFFF00"/>
                </a:solidFill>
                <a:latin typeface="Nikosh" panose="02000000000000000000" pitchFamily="2" charset="0"/>
                <a:cs typeface="Nikosh" panose="02000000000000000000" pitchFamily="2" charset="0"/>
              </a:rPr>
              <a:t>বাংলাদেশে সাধারণ</a:t>
            </a:r>
            <a:r>
              <a:rPr lang="en-US" altLang="en-US" sz="1600" dirty="0">
                <a:solidFill>
                  <a:srgbClr val="FFFF00"/>
                </a:solidFill>
                <a:latin typeface="Nikosh" panose="02000000000000000000" pitchFamily="2" charset="0"/>
                <a:cs typeface="Nikosh" panose="02000000000000000000" pitchFamily="2" charset="0"/>
              </a:rPr>
              <a:t> </a:t>
            </a:r>
            <a:r>
              <a:rPr lang="en-US" altLang="en-US" sz="1600" dirty="0" err="1">
                <a:solidFill>
                  <a:srgbClr val="FFFF00"/>
                </a:solidFill>
                <a:latin typeface="Nikosh" panose="02000000000000000000" pitchFamily="2" charset="0"/>
                <a:cs typeface="Nikosh" panose="02000000000000000000" pitchFamily="2" charset="0"/>
              </a:rPr>
              <a:t>মাটি</a:t>
            </a:r>
            <a:r>
              <a:rPr lang="en-US" altLang="en-US" sz="1600" dirty="0">
                <a:solidFill>
                  <a:srgbClr val="FFFF00"/>
                </a:solidFill>
                <a:latin typeface="Nikosh" panose="02000000000000000000" pitchFamily="2" charset="0"/>
                <a:cs typeface="Nikosh" panose="02000000000000000000" pitchFamily="2" charset="0"/>
              </a:rPr>
              <a:t> </a:t>
            </a:r>
            <a:r>
              <a:rPr lang="en-US" altLang="en-US" sz="1600" dirty="0" err="1">
                <a:solidFill>
                  <a:srgbClr val="FFFF00"/>
                </a:solidFill>
                <a:latin typeface="Nikosh" panose="02000000000000000000" pitchFamily="2" charset="0"/>
                <a:cs typeface="Nikosh" panose="02000000000000000000" pitchFamily="2" charset="0"/>
              </a:rPr>
              <a:t>প্রধানত</a:t>
            </a:r>
            <a:r>
              <a:rPr lang="en-US" altLang="en-US" sz="1600" dirty="0">
                <a:solidFill>
                  <a:srgbClr val="FFFF00"/>
                </a:solidFill>
                <a:latin typeface="Nikosh" panose="02000000000000000000" pitchFamily="2" charset="0"/>
                <a:cs typeface="Nikosh" panose="02000000000000000000" pitchFamily="2" charset="0"/>
              </a:rPr>
              <a:t> ৩ </a:t>
            </a:r>
            <a:r>
              <a:rPr lang="en-US" altLang="en-US" sz="1600" dirty="0" err="1">
                <a:solidFill>
                  <a:srgbClr val="FFFF00"/>
                </a:solidFill>
                <a:latin typeface="Nikosh" panose="02000000000000000000" pitchFamily="2" charset="0"/>
                <a:cs typeface="Nikosh" panose="02000000000000000000" pitchFamily="2" charset="0"/>
              </a:rPr>
              <a:t>প্রকার</a:t>
            </a:r>
            <a:r>
              <a:rPr lang="en-US" altLang="en-US" sz="1600" dirty="0">
                <a:solidFill>
                  <a:srgbClr val="FFFF00"/>
                </a:solidFill>
                <a:latin typeface="Nikosh" panose="02000000000000000000" pitchFamily="2" charset="0"/>
                <a:cs typeface="Nikosh" panose="02000000000000000000" pitchFamily="2" charset="0"/>
              </a:rPr>
              <a:t>: </a:t>
            </a: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এঁটেল মাটি</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কাদা ও পলি বেশি থাকে। এটি পানি ধরে রাখতে পারে এবং ধান চাষের জন্য উপযোগী।</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বেলে মাটি</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বালুর পরিমাণ বেশি থাকে। পানি ধারণ ক্ষমতা কম হলেও তরমুজ বা শসার জন্য ভালো।</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দোআঁশ মাটি</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বালি</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পলি ও কাদার সুষম মিশ্রণ থাকে। চাষাবাদের জন্য এই মাটি সবচেয়ে সেরা।</a:t>
            </a:r>
            <a:endParaRPr lang="en-US" altLang="en-US" sz="16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buFontTx/>
              <a:buChar char="•"/>
            </a:pPr>
            <a:endParaRPr lang="en-US" altLang="en-US" sz="1600" dirty="0">
              <a:solidFill>
                <a:schemeClr val="tx1"/>
              </a:solidFill>
              <a:latin typeface="Google Sans"/>
            </a:endParaRPr>
          </a:p>
          <a:p>
            <a:pPr lvl="0" defTabSz="914400" eaLnBrk="0" fontAlgn="base" hangingPunct="0">
              <a:spcBef>
                <a:spcPct val="0"/>
              </a:spcBef>
              <a:spcAft>
                <a:spcPct val="0"/>
              </a:spcAft>
              <a:buClrTx/>
              <a:buSzTx/>
              <a:buFontTx/>
              <a:buChar char="•"/>
            </a:pPr>
            <a:endParaRPr lang="en-US" altLang="en-US" sz="1600" dirty="0">
              <a:solidFill>
                <a:schemeClr val="tx1"/>
              </a:solidFill>
              <a:latin typeface="Google Sans"/>
            </a:endParaRPr>
          </a:p>
          <a:p>
            <a:pPr lvl="0" defTabSz="914400" eaLnBrk="0" fontAlgn="base" hangingPunct="0">
              <a:spcBef>
                <a:spcPct val="0"/>
              </a:spcBef>
              <a:spcAft>
                <a:spcPct val="0"/>
              </a:spcAft>
              <a:buClrTx/>
              <a:buSzTx/>
              <a:buFontTx/>
              <a:buChar char="•"/>
            </a:pPr>
            <a:endParaRPr lang="en-US" altLang="en-US" sz="1600" dirty="0">
              <a:solidFill>
                <a:schemeClr val="tx1"/>
              </a:solidFill>
              <a:latin typeface="Google Sans"/>
            </a:endParaRPr>
          </a:p>
          <a:p>
            <a:pPr lvl="0" algn="just" defTabSz="914400" eaLnBrk="0" fontAlgn="base" hangingPunct="0">
              <a:spcBef>
                <a:spcPct val="0"/>
              </a:spcBef>
              <a:spcAft>
                <a:spcPct val="0"/>
              </a:spcAft>
              <a:buClrTx/>
              <a:buSzTx/>
            </a:pPr>
            <a:endParaRPr lang="en-US" sz="1600" b="1" dirty="0">
              <a:latin typeface="Nikosh" panose="02000000000000000000" pitchFamily="2" charset="0"/>
              <a:cs typeface="Nikosh" panose="02000000000000000000" pitchFamily="2" charset="0"/>
            </a:endParaRPr>
          </a:p>
        </p:txBody>
      </p:sp>
      <p:pic>
        <p:nvPicPr>
          <p:cNvPr id="9" name="Picture 8">
            <a:extLst>
              <a:ext uri="{FF2B5EF4-FFF2-40B4-BE49-F238E27FC236}">
                <a16:creationId xmlns:a16="http://schemas.microsoft.com/office/drawing/2014/main" id="{D3B45F98-5B66-DF25-E7F3-A042D23FF0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1638" y="4023355"/>
            <a:ext cx="3827004" cy="2720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a:extLst>
              <a:ext uri="{FF2B5EF4-FFF2-40B4-BE49-F238E27FC236}">
                <a16:creationId xmlns:a16="http://schemas.microsoft.com/office/drawing/2014/main" id="{564D0EF4-3860-9022-D1FD-C989DBEB83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143" y="4023356"/>
            <a:ext cx="3715956" cy="27203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a:extLst>
              <a:ext uri="{FF2B5EF4-FFF2-40B4-BE49-F238E27FC236}">
                <a16:creationId xmlns:a16="http://schemas.microsoft.com/office/drawing/2014/main" id="{38136F11-07ED-BE31-BEFA-CBE920D4A9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137" y="4023355"/>
            <a:ext cx="3827005" cy="27203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3717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1000"/>
                                        <p:tgtEl>
                                          <p:spTgt spid="5">
                                            <p:txEl>
                                              <p:pRg st="1" end="1"/>
                                            </p:txEl>
                                          </p:spTgt>
                                        </p:tgtEl>
                                      </p:cBhvr>
                                    </p:animEffect>
                                    <p:anim calcmode="lin" valueType="num">
                                      <p:cBhvr>
                                        <p:cTn id="29"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1000"/>
                                        <p:tgtEl>
                                          <p:spTgt spid="5">
                                            <p:txEl>
                                              <p:pRg st="2" end="2"/>
                                            </p:txEl>
                                          </p:spTgt>
                                        </p:tgtEl>
                                      </p:cBhvr>
                                    </p:animEffect>
                                    <p:anim calcmode="lin" valueType="num">
                                      <p:cBhvr>
                                        <p:cTn id="36"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fade">
                                      <p:cBhvr>
                                        <p:cTn id="42" dur="1000"/>
                                        <p:tgtEl>
                                          <p:spTgt spid="5">
                                            <p:txEl>
                                              <p:pRg st="3" end="3"/>
                                            </p:txEl>
                                          </p:spTgt>
                                        </p:tgtEl>
                                      </p:cBhvr>
                                    </p:animEffect>
                                    <p:anim calcmode="lin" valueType="num">
                                      <p:cBhvr>
                                        <p:cTn id="4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Effect transition="in" filter="fade">
                                      <p:cBhvr>
                                        <p:cTn id="49" dur="1000"/>
                                        <p:tgtEl>
                                          <p:spTgt spid="5">
                                            <p:txEl>
                                              <p:pRg st="4" end="4"/>
                                            </p:txEl>
                                          </p:spTgt>
                                        </p:tgtEl>
                                      </p:cBhvr>
                                    </p:animEffect>
                                    <p:anim calcmode="lin" valueType="num">
                                      <p:cBhvr>
                                        <p:cTn id="5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5" end="5"/>
                                            </p:txEl>
                                          </p:spTgt>
                                        </p:tgtEl>
                                        <p:attrNameLst>
                                          <p:attrName>style.visibility</p:attrName>
                                        </p:attrNameLst>
                                      </p:cBhvr>
                                      <p:to>
                                        <p:strVal val="visible"/>
                                      </p:to>
                                    </p:set>
                                    <p:animEffect transition="in" filter="fade">
                                      <p:cBhvr>
                                        <p:cTn id="56" dur="1000"/>
                                        <p:tgtEl>
                                          <p:spTgt spid="5">
                                            <p:txEl>
                                              <p:pRg st="5" end="5"/>
                                            </p:txEl>
                                          </p:spTgt>
                                        </p:tgtEl>
                                      </p:cBhvr>
                                    </p:animEffect>
                                    <p:anim calcmode="lin" valueType="num">
                                      <p:cBhvr>
                                        <p:cTn id="57"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6" end="6"/>
                                            </p:txEl>
                                          </p:spTgt>
                                        </p:tgtEl>
                                        <p:attrNameLst>
                                          <p:attrName>style.visibility</p:attrName>
                                        </p:attrNameLst>
                                      </p:cBhvr>
                                      <p:to>
                                        <p:strVal val="visible"/>
                                      </p:to>
                                    </p:set>
                                    <p:animEffect transition="in" filter="fade">
                                      <p:cBhvr>
                                        <p:cTn id="63" dur="1000"/>
                                        <p:tgtEl>
                                          <p:spTgt spid="5">
                                            <p:txEl>
                                              <p:pRg st="6" end="6"/>
                                            </p:txEl>
                                          </p:spTgt>
                                        </p:tgtEl>
                                      </p:cBhvr>
                                    </p:animEffect>
                                    <p:anim calcmode="lin" valueType="num">
                                      <p:cBhvr>
                                        <p:cTn id="64"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7" end="7"/>
                                            </p:txEl>
                                          </p:spTgt>
                                        </p:tgtEl>
                                        <p:attrNameLst>
                                          <p:attrName>style.visibility</p:attrName>
                                        </p:attrNameLst>
                                      </p:cBhvr>
                                      <p:to>
                                        <p:strVal val="visible"/>
                                      </p:to>
                                    </p:set>
                                    <p:animEffect transition="in" filter="fade">
                                      <p:cBhvr>
                                        <p:cTn id="70" dur="1000"/>
                                        <p:tgtEl>
                                          <p:spTgt spid="5">
                                            <p:txEl>
                                              <p:pRg st="7" end="7"/>
                                            </p:txEl>
                                          </p:spTgt>
                                        </p:tgtEl>
                                      </p:cBhvr>
                                    </p:animEffect>
                                    <p:anim calcmode="lin" valueType="num">
                                      <p:cBhvr>
                                        <p:cTn id="71"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8" end="8"/>
                                            </p:txEl>
                                          </p:spTgt>
                                        </p:tgtEl>
                                        <p:attrNameLst>
                                          <p:attrName>style.visibility</p:attrName>
                                        </p:attrNameLst>
                                      </p:cBhvr>
                                      <p:to>
                                        <p:strVal val="visible"/>
                                      </p:to>
                                    </p:set>
                                    <p:animEffect transition="in" filter="fade">
                                      <p:cBhvr>
                                        <p:cTn id="77" dur="1000"/>
                                        <p:tgtEl>
                                          <p:spTgt spid="5">
                                            <p:txEl>
                                              <p:pRg st="8" end="8"/>
                                            </p:txEl>
                                          </p:spTgt>
                                        </p:tgtEl>
                                      </p:cBhvr>
                                    </p:animEffect>
                                    <p:anim calcmode="lin" valueType="num">
                                      <p:cBhvr>
                                        <p:cTn id="78"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9" end="9"/>
                                            </p:txEl>
                                          </p:spTgt>
                                        </p:tgtEl>
                                        <p:attrNameLst>
                                          <p:attrName>style.visibility</p:attrName>
                                        </p:attrNameLst>
                                      </p:cBhvr>
                                      <p:to>
                                        <p:strVal val="visible"/>
                                      </p:to>
                                    </p:set>
                                    <p:animEffect transition="in" filter="fade">
                                      <p:cBhvr>
                                        <p:cTn id="84" dur="1000"/>
                                        <p:tgtEl>
                                          <p:spTgt spid="5">
                                            <p:txEl>
                                              <p:pRg st="9" end="9"/>
                                            </p:txEl>
                                          </p:spTgt>
                                        </p:tgtEl>
                                      </p:cBhvr>
                                    </p:animEffect>
                                    <p:anim calcmode="lin" valueType="num">
                                      <p:cBhvr>
                                        <p:cTn id="85"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5">
                                            <p:txEl>
                                              <p:pRg st="10" end="10"/>
                                            </p:txEl>
                                          </p:spTgt>
                                        </p:tgtEl>
                                        <p:attrNameLst>
                                          <p:attrName>style.visibility</p:attrName>
                                        </p:attrNameLst>
                                      </p:cBhvr>
                                      <p:to>
                                        <p:strVal val="visible"/>
                                      </p:to>
                                    </p:set>
                                    <p:animEffect transition="in" filter="fade">
                                      <p:cBhvr>
                                        <p:cTn id="91" dur="1000"/>
                                        <p:tgtEl>
                                          <p:spTgt spid="5">
                                            <p:txEl>
                                              <p:pRg st="10" end="10"/>
                                            </p:txEl>
                                          </p:spTgt>
                                        </p:tgtEl>
                                      </p:cBhvr>
                                    </p:animEffect>
                                    <p:anim calcmode="lin" valueType="num">
                                      <p:cBhvr>
                                        <p:cTn id="92"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93"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fade">
                                      <p:cBhvr>
                                        <p:cTn id="98" dur="1000"/>
                                        <p:tgtEl>
                                          <p:spTgt spid="13"/>
                                        </p:tgtEl>
                                      </p:cBhvr>
                                    </p:animEffect>
                                    <p:anim calcmode="lin" valueType="num">
                                      <p:cBhvr>
                                        <p:cTn id="99" dur="1000" fill="hold"/>
                                        <p:tgtEl>
                                          <p:spTgt spid="13"/>
                                        </p:tgtEl>
                                        <p:attrNameLst>
                                          <p:attrName>ppt_x</p:attrName>
                                        </p:attrNameLst>
                                      </p:cBhvr>
                                      <p:tavLst>
                                        <p:tav tm="0">
                                          <p:val>
                                            <p:strVal val="#ppt_x"/>
                                          </p:val>
                                        </p:tav>
                                        <p:tav tm="100000">
                                          <p:val>
                                            <p:strVal val="#ppt_x"/>
                                          </p:val>
                                        </p:tav>
                                      </p:tavLst>
                                    </p:anim>
                                    <p:anim calcmode="lin" valueType="num">
                                      <p:cBhvr>
                                        <p:cTn id="10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9"/>
                                        </p:tgtEl>
                                        <p:attrNameLst>
                                          <p:attrName>style.visibility</p:attrName>
                                        </p:attrNameLst>
                                      </p:cBhvr>
                                      <p:to>
                                        <p:strVal val="visible"/>
                                      </p:to>
                                    </p:set>
                                    <p:animEffect transition="in" filter="fade">
                                      <p:cBhvr>
                                        <p:cTn id="105" dur="1000"/>
                                        <p:tgtEl>
                                          <p:spTgt spid="9"/>
                                        </p:tgtEl>
                                      </p:cBhvr>
                                    </p:animEffect>
                                    <p:anim calcmode="lin" valueType="num">
                                      <p:cBhvr>
                                        <p:cTn id="106" dur="1000" fill="hold"/>
                                        <p:tgtEl>
                                          <p:spTgt spid="9"/>
                                        </p:tgtEl>
                                        <p:attrNameLst>
                                          <p:attrName>ppt_x</p:attrName>
                                        </p:attrNameLst>
                                      </p:cBhvr>
                                      <p:tavLst>
                                        <p:tav tm="0">
                                          <p:val>
                                            <p:strVal val="#ppt_x"/>
                                          </p:val>
                                        </p:tav>
                                        <p:tav tm="100000">
                                          <p:val>
                                            <p:strVal val="#ppt_x"/>
                                          </p:val>
                                        </p:tav>
                                      </p:tavLst>
                                    </p:anim>
                                    <p:anim calcmode="lin" valueType="num">
                                      <p:cBhvr>
                                        <p:cTn id="10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nodeType="click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71B607-8548-E299-006E-DC33860A975A}"/>
              </a:ext>
            </a:extLst>
          </p:cNvPr>
          <p:cNvSpPr>
            <a:spLocks noGrp="1"/>
          </p:cNvSpPr>
          <p:nvPr/>
        </p:nvSpPr>
        <p:spPr>
          <a:xfrm>
            <a:off x="4958806" y="103376"/>
            <a:ext cx="2274388" cy="64775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en-US" sz="4400" b="1" dirty="0" err="1">
                <a:solidFill>
                  <a:schemeClr val="accent4">
                    <a:lumMod val="75000"/>
                  </a:schemeClr>
                </a:solidFill>
                <a:latin typeface="Nikosh" panose="02000000000000000000" pitchFamily="2" charset="0"/>
                <a:cs typeface="Nikosh" panose="02000000000000000000" pitchFamily="2" charset="0"/>
              </a:rPr>
              <a:t>খনিজ</a:t>
            </a:r>
            <a:r>
              <a:rPr lang="en-US" sz="4400" b="1" dirty="0">
                <a:solidFill>
                  <a:schemeClr val="accent4">
                    <a:lumMod val="75000"/>
                  </a:schemeClr>
                </a:solidFill>
                <a:latin typeface="Nikosh" panose="02000000000000000000" pitchFamily="2" charset="0"/>
                <a:cs typeface="Nikosh" panose="02000000000000000000" pitchFamily="2" charset="0"/>
              </a:rPr>
              <a:t> </a:t>
            </a:r>
            <a:r>
              <a:rPr lang="en-US" sz="4400" b="1" dirty="0" err="1">
                <a:solidFill>
                  <a:schemeClr val="accent4">
                    <a:lumMod val="75000"/>
                  </a:schemeClr>
                </a:solidFill>
                <a:latin typeface="Nikosh" panose="02000000000000000000" pitchFamily="2" charset="0"/>
                <a:cs typeface="Nikosh" panose="02000000000000000000" pitchFamily="2" charset="0"/>
              </a:rPr>
              <a:t>পদার্থ</a:t>
            </a:r>
            <a:endParaRPr lang="en-US" sz="4400" b="1" dirty="0">
              <a:solidFill>
                <a:schemeClr val="accent4">
                  <a:lumMod val="75000"/>
                </a:schemeClr>
              </a:solidFill>
              <a:latin typeface="Nikosh" panose="02000000000000000000" pitchFamily="2" charset="0"/>
              <a:cs typeface="Nikosh" panose="02000000000000000000" pitchFamily="2" charset="0"/>
            </a:endParaRPr>
          </a:p>
        </p:txBody>
      </p:sp>
      <p:sp>
        <p:nvSpPr>
          <p:cNvPr id="5" name="Content Placeholder 2">
            <a:extLst>
              <a:ext uri="{FF2B5EF4-FFF2-40B4-BE49-F238E27FC236}">
                <a16:creationId xmlns:a16="http://schemas.microsoft.com/office/drawing/2014/main" id="{B956F825-EE7F-9E79-2C20-7957DEBF2E41}"/>
              </a:ext>
            </a:extLst>
          </p:cNvPr>
          <p:cNvSpPr txBox="1">
            <a:spLocks/>
          </p:cNvSpPr>
          <p:nvPr/>
        </p:nvSpPr>
        <p:spPr>
          <a:xfrm>
            <a:off x="342899" y="855970"/>
            <a:ext cx="11506200" cy="2849255"/>
          </a:xfrm>
          <a:prstGeom prst="rect">
            <a:avLst/>
          </a:prstGeom>
          <a:ln>
            <a:solidFill>
              <a:srgbClr val="FFFF00"/>
            </a:solidFill>
          </a:ln>
        </p:spPr>
        <p:txBody>
          <a:bodyPr vert="horz" lIns="91440" tIns="45720" rIns="91440" bIns="45720" rtlCol="0" anchor="t">
            <a:no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pPr marL="285750" lvl="0" indent="-285750" algn="just" defTabSz="914400" eaLnBrk="0" fontAlgn="base" hangingPunct="0">
              <a:spcBef>
                <a:spcPct val="0"/>
              </a:spcBef>
              <a:spcAft>
                <a:spcPct val="0"/>
              </a:spcAft>
              <a:buClrTx/>
              <a:buSzTx/>
              <a:buFont typeface="Wingdings" panose="05000000000000000000" pitchFamily="2" charset="2"/>
              <a:buChar char="v"/>
            </a:pPr>
            <a:r>
              <a:rPr lang="as-IN" sz="1600" b="1" dirty="0">
                <a:solidFill>
                  <a:srgbClr val="FF0000"/>
                </a:solidFill>
                <a:latin typeface="Nikosh" panose="02000000000000000000" pitchFamily="2" charset="0"/>
                <a:cs typeface="Nikosh" panose="02000000000000000000" pitchFamily="2" charset="0"/>
              </a:rPr>
              <a:t>খনিজ পদার্থ</a:t>
            </a:r>
            <a:r>
              <a:rPr lang="as-IN" sz="1600" dirty="0">
                <a:solidFill>
                  <a:srgbClr val="FF0000"/>
                </a:solidFill>
                <a:latin typeface="Nikosh" panose="02000000000000000000" pitchFamily="2" charset="0"/>
                <a:cs typeface="Nikosh" panose="02000000000000000000" pitchFamily="2" charset="0"/>
              </a:rPr>
              <a:t> (</a:t>
            </a:r>
            <a:r>
              <a:rPr lang="en-US" sz="1500" dirty="0">
                <a:solidFill>
                  <a:srgbClr val="FF0000"/>
                </a:solidFill>
                <a:latin typeface="Nikosh" panose="02000000000000000000" pitchFamily="2" charset="0"/>
                <a:cs typeface="Nikosh" panose="02000000000000000000" pitchFamily="2" charset="0"/>
              </a:rPr>
              <a:t>Mineral</a:t>
            </a:r>
            <a:r>
              <a:rPr lang="en-US" sz="1600" dirty="0">
                <a:solidFill>
                  <a:srgbClr val="FF0000"/>
                </a:solidFill>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খনিজ পদার্থ (</a:t>
            </a:r>
            <a:r>
              <a:rPr lang="en-US" sz="1500" dirty="0">
                <a:latin typeface="Nikosh" panose="02000000000000000000" pitchFamily="2" charset="0"/>
                <a:cs typeface="Nikosh" panose="02000000000000000000" pitchFamily="2" charset="0"/>
              </a:rPr>
              <a:t>Mineral</a:t>
            </a:r>
            <a:r>
              <a:rPr lang="en-US" sz="1600" dirty="0">
                <a:latin typeface="Nikosh" panose="02000000000000000000" pitchFamily="2" charset="0"/>
                <a:cs typeface="Nikosh" panose="02000000000000000000" pitchFamily="2" charset="0"/>
              </a:rPr>
              <a:t>) </a:t>
            </a:r>
            <a:r>
              <a:rPr lang="as-IN" sz="1600" dirty="0">
                <a:latin typeface="Nikosh" panose="02000000000000000000" pitchFamily="2" charset="0"/>
                <a:cs typeface="Nikosh" panose="02000000000000000000" pitchFamily="2" charset="0"/>
              </a:rPr>
              <a:t>হলো প্রকৃতির স্বাভাবিক প্রক্রিয়ায় তৈরি এক ধরনের অজৈব কঠিন পদার্থ, যার একটি নির্দিষ্ট রাসায়নিক গঠন এবং সুশৃঙ্খল পারমাণবিক বা স্ফটিক রূপ থাকে। সহজ কথায়, ভূপৃষ্ঠে বা ভূগর্ভে শিলাস্তূপ থেকে প্রাকৃতিকভাবে যেসব মুক্ত মৌল বা যৌগ পাওয়া যায়, সেগুলোকে খনিজ পদার্থ বলে।</a:t>
            </a:r>
            <a:endParaRPr lang="en-US" sz="1600" dirty="0">
              <a:latin typeface="Nikosh" panose="02000000000000000000" pitchFamily="2" charset="0"/>
              <a:cs typeface="Nikosh" panose="02000000000000000000" pitchFamily="2" charset="0"/>
            </a:endParaRPr>
          </a:p>
          <a:p>
            <a:pPr lvl="0" algn="just" defTabSz="914400" eaLnBrk="0" fontAlgn="base" hangingPunct="0">
              <a:spcBef>
                <a:spcPct val="0"/>
              </a:spcBef>
              <a:spcAft>
                <a:spcPct val="0"/>
              </a:spcAft>
              <a:buClrTx/>
              <a:buSzTx/>
            </a:pPr>
            <a:endParaRPr lang="en-US" sz="500" dirty="0">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pPr>
            <a:r>
              <a:rPr lang="bn-IN" altLang="en-US" sz="1600" b="1" dirty="0">
                <a:solidFill>
                  <a:srgbClr val="FFFF00"/>
                </a:solidFill>
                <a:latin typeface="Nikosh" panose="02000000000000000000" pitchFamily="2" charset="0"/>
                <a:cs typeface="Nikosh" panose="02000000000000000000" pitchFamily="2" charset="0"/>
              </a:rPr>
              <a:t>খনিজ পদার্থের প্রধান বৈশিষ্ট্য</a:t>
            </a:r>
            <a:endParaRPr lang="en-US" altLang="en-US" sz="1600" dirty="0">
              <a:solidFill>
                <a:srgbClr val="FFFF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প্রাকৃতিক</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এগুলো প্রকৃতিতে নিজে থেকেই সৃষ্টি হয়</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মানুষের তৈরি নয়।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অজৈব</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জীবদেহ থেকে উৎপন্ন নয়</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বরং জড় পদার্থ।</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নির্দিষ্ট রাসায়নিক গঠন</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প্রতিটি খনিজের নিজস্ব সুনির্দিষ্ট রাসায়নিক সংকেত ও উপাদান থাকে।</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কেলাস গঠন</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এদের অভ্যন্তরীণ পরমাণুগুলো একটি সুশৃঙ্খল বিন্যাসে সাজানো থাকে।</a:t>
            </a:r>
            <a:r>
              <a:rPr lang="en-US" altLang="en-US" sz="1600" dirty="0">
                <a:solidFill>
                  <a:schemeClr val="tx1"/>
                </a:solidFill>
                <a:latin typeface="Nikosh" panose="02000000000000000000" pitchFamily="2" charset="0"/>
                <a:cs typeface="Nikosh" panose="02000000000000000000" pitchFamily="2" charset="0"/>
              </a:rPr>
              <a:t> </a:t>
            </a:r>
          </a:p>
          <a:p>
            <a:pPr lvl="0" defTabSz="914400" eaLnBrk="0" fontAlgn="base" hangingPunct="0">
              <a:spcBef>
                <a:spcPct val="0"/>
              </a:spcBef>
              <a:spcAft>
                <a:spcPct val="0"/>
              </a:spcAft>
              <a:buClrTx/>
              <a:buSzTx/>
              <a:buFontTx/>
              <a:buChar char="•"/>
            </a:pPr>
            <a:r>
              <a:rPr lang="bn-IN" altLang="en-US" sz="1600" b="1" dirty="0">
                <a:solidFill>
                  <a:srgbClr val="FFFF00"/>
                </a:solidFill>
                <a:latin typeface="Nikosh" panose="02000000000000000000" pitchFamily="2" charset="0"/>
                <a:cs typeface="Nikosh" panose="02000000000000000000" pitchFamily="2" charset="0"/>
              </a:rPr>
              <a:t>সাধারণ উদাহরণ</a:t>
            </a:r>
            <a:endParaRPr lang="en-US" altLang="en-US" sz="1600" dirty="0">
              <a:solidFill>
                <a:srgbClr val="FFFF00"/>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ধাতু ও কঠিন খনিজ</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লোহা</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সোনা</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তামা</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রূপা</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হেমাটাইট।</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অধাতু ও অন্যান্য</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কয়না</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চুনাপাথর</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গন্ধক।</a:t>
            </a:r>
            <a:endParaRPr lang="en-US" altLang="en-US" sz="1600" dirty="0">
              <a:solidFill>
                <a:schemeClr val="tx1"/>
              </a:solidFill>
              <a:latin typeface="Nikosh" panose="02000000000000000000" pitchFamily="2" charset="0"/>
              <a:cs typeface="Nikosh" panose="02000000000000000000" pitchFamily="2" charset="0"/>
            </a:endParaRPr>
          </a:p>
          <a:p>
            <a:pPr marL="285750" lvl="0" indent="-285750" defTabSz="914400" eaLnBrk="0" fontAlgn="base" hangingPunct="0">
              <a:spcBef>
                <a:spcPct val="0"/>
              </a:spcBef>
              <a:spcAft>
                <a:spcPct val="0"/>
              </a:spcAft>
              <a:buClrTx/>
              <a:buSzTx/>
              <a:buFont typeface="Wingdings" panose="05000000000000000000" pitchFamily="2" charset="2"/>
              <a:buChar char="Ø"/>
            </a:pPr>
            <a:r>
              <a:rPr lang="bn-IN" altLang="en-US" sz="1600" b="1" dirty="0">
                <a:solidFill>
                  <a:srgbClr val="7030A0"/>
                </a:solidFill>
                <a:latin typeface="Nikosh" panose="02000000000000000000" pitchFamily="2" charset="0"/>
                <a:cs typeface="Nikosh" panose="02000000000000000000" pitchFamily="2" charset="0"/>
              </a:rPr>
              <a:t>তরল ও গ্যাসীয় খনিজ</a:t>
            </a:r>
            <a:r>
              <a:rPr lang="en-US" altLang="en-US" sz="1600" b="1" dirty="0">
                <a:solidFill>
                  <a:srgbClr val="7030A0"/>
                </a:solidFill>
                <a:latin typeface="Nikosh" panose="02000000000000000000" pitchFamily="2" charset="0"/>
                <a:cs typeface="Nikosh" panose="02000000000000000000" pitchFamily="2" charset="0"/>
              </a:rPr>
              <a:t>:</a:t>
            </a:r>
            <a:r>
              <a:rPr lang="bn-IN" altLang="en-US" sz="1600" dirty="0">
                <a:solidFill>
                  <a:srgbClr val="7030A0"/>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খনিজ তেল বা পেট্রোলিয়াম</a:t>
            </a:r>
            <a:r>
              <a:rPr lang="en-US" altLang="en-US" sz="1600" dirty="0">
                <a:solidFill>
                  <a:schemeClr val="tx1"/>
                </a:solidFill>
                <a:latin typeface="Nikosh" panose="02000000000000000000" pitchFamily="2" charset="0"/>
                <a:cs typeface="Nikosh" panose="02000000000000000000" pitchFamily="2" charset="0"/>
              </a:rPr>
              <a:t>, </a:t>
            </a:r>
            <a:r>
              <a:rPr lang="bn-IN" altLang="en-US" sz="1600" dirty="0">
                <a:solidFill>
                  <a:schemeClr val="tx1"/>
                </a:solidFill>
                <a:latin typeface="Nikosh" panose="02000000000000000000" pitchFamily="2" charset="0"/>
                <a:cs typeface="Nikosh" panose="02000000000000000000" pitchFamily="2" charset="0"/>
              </a:rPr>
              <a:t>প্রাকৃতিক গ্যাস।</a:t>
            </a:r>
            <a:endParaRPr lang="en-US" altLang="en-US" sz="1600" dirty="0">
              <a:solidFill>
                <a:schemeClr val="tx1"/>
              </a:solidFill>
              <a:latin typeface="Nikosh" panose="02000000000000000000" pitchFamily="2" charset="0"/>
              <a:cs typeface="Nikosh" panose="02000000000000000000" pitchFamily="2" charset="0"/>
            </a:endParaRPr>
          </a:p>
          <a:p>
            <a:pPr lvl="0" defTabSz="914400" eaLnBrk="0" fontAlgn="base" hangingPunct="0">
              <a:spcBef>
                <a:spcPct val="0"/>
              </a:spcBef>
              <a:spcAft>
                <a:spcPct val="0"/>
              </a:spcAft>
              <a:buClrTx/>
              <a:buSzTx/>
              <a:buFontTx/>
              <a:buChar char="•"/>
            </a:pPr>
            <a:endParaRPr lang="en-US" altLang="en-US" sz="1600" dirty="0">
              <a:solidFill>
                <a:schemeClr val="tx1"/>
              </a:solidFill>
              <a:latin typeface="Google Sans"/>
            </a:endParaRPr>
          </a:p>
          <a:p>
            <a:pPr lvl="0" defTabSz="914400" eaLnBrk="0" fontAlgn="base" hangingPunct="0">
              <a:spcBef>
                <a:spcPct val="0"/>
              </a:spcBef>
              <a:spcAft>
                <a:spcPct val="0"/>
              </a:spcAft>
              <a:buClrTx/>
              <a:buSzTx/>
              <a:buFontTx/>
              <a:buChar char="•"/>
            </a:pPr>
            <a:endParaRPr lang="en-US" altLang="en-US" sz="1600" dirty="0">
              <a:solidFill>
                <a:schemeClr val="tx1"/>
              </a:solidFill>
              <a:latin typeface="Google Sans"/>
            </a:endParaRPr>
          </a:p>
          <a:p>
            <a:pPr lvl="0" algn="just" defTabSz="914400" eaLnBrk="0" fontAlgn="base" hangingPunct="0">
              <a:spcBef>
                <a:spcPct val="0"/>
              </a:spcBef>
              <a:spcAft>
                <a:spcPct val="0"/>
              </a:spcAft>
              <a:buClrTx/>
              <a:buSzTx/>
            </a:pPr>
            <a:endParaRPr lang="en-US" sz="1600" b="1" dirty="0">
              <a:latin typeface="Nikosh" panose="02000000000000000000" pitchFamily="2" charset="0"/>
              <a:cs typeface="Nikosh" panose="02000000000000000000" pitchFamily="2" charset="0"/>
            </a:endParaRPr>
          </a:p>
        </p:txBody>
      </p:sp>
      <p:pic>
        <p:nvPicPr>
          <p:cNvPr id="8" name="Picture 7">
            <a:extLst>
              <a:ext uri="{FF2B5EF4-FFF2-40B4-BE49-F238E27FC236}">
                <a16:creationId xmlns:a16="http://schemas.microsoft.com/office/drawing/2014/main" id="{C034C7C0-383F-CA51-B971-85BAABF30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3971" y="3943350"/>
            <a:ext cx="3864055" cy="2677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a:extLst>
              <a:ext uri="{FF2B5EF4-FFF2-40B4-BE49-F238E27FC236}">
                <a16:creationId xmlns:a16="http://schemas.microsoft.com/office/drawing/2014/main" id="{59F0CE6D-647B-769C-4B04-C0F2C0302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54" y="3943350"/>
            <a:ext cx="3771480" cy="2677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a:extLst>
              <a:ext uri="{FF2B5EF4-FFF2-40B4-BE49-F238E27FC236}">
                <a16:creationId xmlns:a16="http://schemas.microsoft.com/office/drawing/2014/main" id="{846BFDC3-74A6-47AD-5301-0A9407042F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19463" y="3943350"/>
            <a:ext cx="3729636" cy="26775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541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bg/>
                                          </p:spTgt>
                                        </p:tgtEl>
                                        <p:attrNameLst>
                                          <p:attrName>style.visibility</p:attrName>
                                        </p:attrNameLst>
                                      </p:cBhvr>
                                      <p:to>
                                        <p:strVal val="visible"/>
                                      </p:to>
                                    </p:set>
                                    <p:animEffect transition="in" filter="fade">
                                      <p:cBhvr>
                                        <p:cTn id="14" dur="1000"/>
                                        <p:tgtEl>
                                          <p:spTgt spid="5">
                                            <p:bg/>
                                          </p:spTgt>
                                        </p:tgtEl>
                                      </p:cBhvr>
                                    </p:animEffect>
                                    <p:anim calcmode="lin" valueType="num">
                                      <p:cBhvr>
                                        <p:cTn id="15" dur="1000" fill="hold"/>
                                        <p:tgtEl>
                                          <p:spTgt spid="5">
                                            <p:bg/>
                                          </p:spTgt>
                                        </p:tgtEl>
                                        <p:attrNameLst>
                                          <p:attrName>ppt_x</p:attrName>
                                        </p:attrNameLst>
                                      </p:cBhvr>
                                      <p:tavLst>
                                        <p:tav tm="0">
                                          <p:val>
                                            <p:strVal val="#ppt_x"/>
                                          </p:val>
                                        </p:tav>
                                        <p:tav tm="100000">
                                          <p:val>
                                            <p:strVal val="#ppt_x"/>
                                          </p:val>
                                        </p:tav>
                                      </p:tavLst>
                                    </p:anim>
                                    <p:anim calcmode="lin" valueType="num">
                                      <p:cBhvr>
                                        <p:cTn id="16"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Effect transition="in" filter="fade">
                                      <p:cBhvr>
                                        <p:cTn id="35" dur="1000"/>
                                        <p:tgtEl>
                                          <p:spTgt spid="5">
                                            <p:txEl>
                                              <p:pRg st="3" end="3"/>
                                            </p:txEl>
                                          </p:spTgt>
                                        </p:tgtEl>
                                      </p:cBhvr>
                                    </p:animEffect>
                                    <p:anim calcmode="lin" valueType="num">
                                      <p:cBhvr>
                                        <p:cTn id="36"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Effect transition="in" filter="fade">
                                      <p:cBhvr>
                                        <p:cTn id="42" dur="1000"/>
                                        <p:tgtEl>
                                          <p:spTgt spid="5">
                                            <p:txEl>
                                              <p:pRg st="4" end="4"/>
                                            </p:txEl>
                                          </p:spTgt>
                                        </p:tgtEl>
                                      </p:cBhvr>
                                    </p:animEffect>
                                    <p:anim calcmode="lin" valueType="num">
                                      <p:cBhvr>
                                        <p:cTn id="43"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5" end="5"/>
                                            </p:txEl>
                                          </p:spTgt>
                                        </p:tgtEl>
                                        <p:attrNameLst>
                                          <p:attrName>style.visibility</p:attrName>
                                        </p:attrNameLst>
                                      </p:cBhvr>
                                      <p:to>
                                        <p:strVal val="visible"/>
                                      </p:to>
                                    </p:set>
                                    <p:animEffect transition="in" filter="fade">
                                      <p:cBhvr>
                                        <p:cTn id="49" dur="1000"/>
                                        <p:tgtEl>
                                          <p:spTgt spid="5">
                                            <p:txEl>
                                              <p:pRg st="5" end="5"/>
                                            </p:txEl>
                                          </p:spTgt>
                                        </p:tgtEl>
                                      </p:cBhvr>
                                    </p:animEffect>
                                    <p:anim calcmode="lin" valueType="num">
                                      <p:cBhvr>
                                        <p:cTn id="5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6" end="6"/>
                                            </p:txEl>
                                          </p:spTgt>
                                        </p:tgtEl>
                                        <p:attrNameLst>
                                          <p:attrName>style.visibility</p:attrName>
                                        </p:attrNameLst>
                                      </p:cBhvr>
                                      <p:to>
                                        <p:strVal val="visible"/>
                                      </p:to>
                                    </p:set>
                                    <p:animEffect transition="in" filter="fade">
                                      <p:cBhvr>
                                        <p:cTn id="56" dur="1000"/>
                                        <p:tgtEl>
                                          <p:spTgt spid="5">
                                            <p:txEl>
                                              <p:pRg st="6" end="6"/>
                                            </p:txEl>
                                          </p:spTgt>
                                        </p:tgtEl>
                                      </p:cBhvr>
                                    </p:animEffect>
                                    <p:anim calcmode="lin" valueType="num">
                                      <p:cBhvr>
                                        <p:cTn id="57"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7" end="7"/>
                                            </p:txEl>
                                          </p:spTgt>
                                        </p:tgtEl>
                                        <p:attrNameLst>
                                          <p:attrName>style.visibility</p:attrName>
                                        </p:attrNameLst>
                                      </p:cBhvr>
                                      <p:to>
                                        <p:strVal val="visible"/>
                                      </p:to>
                                    </p:set>
                                    <p:animEffect transition="in" filter="fade">
                                      <p:cBhvr>
                                        <p:cTn id="63" dur="1000"/>
                                        <p:tgtEl>
                                          <p:spTgt spid="5">
                                            <p:txEl>
                                              <p:pRg st="7" end="7"/>
                                            </p:txEl>
                                          </p:spTgt>
                                        </p:tgtEl>
                                      </p:cBhvr>
                                    </p:animEffect>
                                    <p:anim calcmode="lin" valueType="num">
                                      <p:cBhvr>
                                        <p:cTn id="6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5">
                                            <p:txEl>
                                              <p:pRg st="8" end="8"/>
                                            </p:txEl>
                                          </p:spTgt>
                                        </p:tgtEl>
                                        <p:attrNameLst>
                                          <p:attrName>style.visibility</p:attrName>
                                        </p:attrNameLst>
                                      </p:cBhvr>
                                      <p:to>
                                        <p:strVal val="visible"/>
                                      </p:to>
                                    </p:set>
                                    <p:animEffect transition="in" filter="fade">
                                      <p:cBhvr>
                                        <p:cTn id="70" dur="1000"/>
                                        <p:tgtEl>
                                          <p:spTgt spid="5">
                                            <p:txEl>
                                              <p:pRg st="8" end="8"/>
                                            </p:txEl>
                                          </p:spTgt>
                                        </p:tgtEl>
                                      </p:cBhvr>
                                    </p:animEffect>
                                    <p:anim calcmode="lin" valueType="num">
                                      <p:cBhvr>
                                        <p:cTn id="71"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5">
                                            <p:txEl>
                                              <p:pRg st="9" end="9"/>
                                            </p:txEl>
                                          </p:spTgt>
                                        </p:tgtEl>
                                        <p:attrNameLst>
                                          <p:attrName>style.visibility</p:attrName>
                                        </p:attrNameLst>
                                      </p:cBhvr>
                                      <p:to>
                                        <p:strVal val="visible"/>
                                      </p:to>
                                    </p:set>
                                    <p:animEffect transition="in" filter="fade">
                                      <p:cBhvr>
                                        <p:cTn id="77" dur="1000"/>
                                        <p:tgtEl>
                                          <p:spTgt spid="5">
                                            <p:txEl>
                                              <p:pRg st="9" end="9"/>
                                            </p:txEl>
                                          </p:spTgt>
                                        </p:tgtEl>
                                      </p:cBhvr>
                                    </p:animEffect>
                                    <p:anim calcmode="lin" valueType="num">
                                      <p:cBhvr>
                                        <p:cTn id="78" dur="1000" fill="hold"/>
                                        <p:tgtEl>
                                          <p:spTgt spid="5">
                                            <p:txEl>
                                              <p:pRg st="9" end="9"/>
                                            </p:txEl>
                                          </p:spTgt>
                                        </p:tgtEl>
                                        <p:attrNameLst>
                                          <p:attrName>ppt_x</p:attrName>
                                        </p:attrNameLst>
                                      </p:cBhvr>
                                      <p:tavLst>
                                        <p:tav tm="0">
                                          <p:val>
                                            <p:strVal val="#ppt_x"/>
                                          </p:val>
                                        </p:tav>
                                        <p:tav tm="100000">
                                          <p:val>
                                            <p:strVal val="#ppt_x"/>
                                          </p:val>
                                        </p:tav>
                                      </p:tavLst>
                                    </p:anim>
                                    <p:anim calcmode="lin" valueType="num">
                                      <p:cBhvr>
                                        <p:cTn id="79" dur="1000" fill="hold"/>
                                        <p:tgtEl>
                                          <p:spTgt spid="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5">
                                            <p:txEl>
                                              <p:pRg st="10" end="10"/>
                                            </p:txEl>
                                          </p:spTgt>
                                        </p:tgtEl>
                                        <p:attrNameLst>
                                          <p:attrName>style.visibility</p:attrName>
                                        </p:attrNameLst>
                                      </p:cBhvr>
                                      <p:to>
                                        <p:strVal val="visible"/>
                                      </p:to>
                                    </p:set>
                                    <p:animEffect transition="in" filter="fade">
                                      <p:cBhvr>
                                        <p:cTn id="84" dur="1000"/>
                                        <p:tgtEl>
                                          <p:spTgt spid="5">
                                            <p:txEl>
                                              <p:pRg st="10" end="10"/>
                                            </p:txEl>
                                          </p:spTgt>
                                        </p:tgtEl>
                                      </p:cBhvr>
                                    </p:animEffect>
                                    <p:anim calcmode="lin" valueType="num">
                                      <p:cBhvr>
                                        <p:cTn id="85" dur="1000" fill="hold"/>
                                        <p:tgtEl>
                                          <p:spTgt spid="5">
                                            <p:txEl>
                                              <p:pRg st="10" end="10"/>
                                            </p:txEl>
                                          </p:spTgt>
                                        </p:tgtEl>
                                        <p:attrNameLst>
                                          <p:attrName>ppt_x</p:attrName>
                                        </p:attrNameLst>
                                      </p:cBhvr>
                                      <p:tavLst>
                                        <p:tav tm="0">
                                          <p:val>
                                            <p:strVal val="#ppt_x"/>
                                          </p:val>
                                        </p:tav>
                                        <p:tav tm="100000">
                                          <p:val>
                                            <p:strVal val="#ppt_x"/>
                                          </p:val>
                                        </p:tav>
                                      </p:tavLst>
                                    </p:anim>
                                    <p:anim calcmode="lin" valueType="num">
                                      <p:cBhvr>
                                        <p:cTn id="86" dur="1000" fill="hold"/>
                                        <p:tgtEl>
                                          <p:spTgt spid="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1000"/>
                                        <p:tgtEl>
                                          <p:spTgt spid="10"/>
                                        </p:tgtEl>
                                      </p:cBhvr>
                                    </p:animEffect>
                                    <p:anim calcmode="lin" valueType="num">
                                      <p:cBhvr>
                                        <p:cTn id="92" dur="1000" fill="hold"/>
                                        <p:tgtEl>
                                          <p:spTgt spid="10"/>
                                        </p:tgtEl>
                                        <p:attrNameLst>
                                          <p:attrName>ppt_x</p:attrName>
                                        </p:attrNameLst>
                                      </p:cBhvr>
                                      <p:tavLst>
                                        <p:tav tm="0">
                                          <p:val>
                                            <p:strVal val="#ppt_x"/>
                                          </p:val>
                                        </p:tav>
                                        <p:tav tm="100000">
                                          <p:val>
                                            <p:strVal val="#ppt_x"/>
                                          </p:val>
                                        </p:tav>
                                      </p:tavLst>
                                    </p:anim>
                                    <p:anim calcmode="lin" valueType="num">
                                      <p:cBhvr>
                                        <p:cTn id="9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1000"/>
                                        <p:tgtEl>
                                          <p:spTgt spid="8"/>
                                        </p:tgtEl>
                                      </p:cBhvr>
                                    </p:animEffect>
                                    <p:anim calcmode="lin" valueType="num">
                                      <p:cBhvr>
                                        <p:cTn id="99" dur="1000" fill="hold"/>
                                        <p:tgtEl>
                                          <p:spTgt spid="8"/>
                                        </p:tgtEl>
                                        <p:attrNameLst>
                                          <p:attrName>ppt_x</p:attrName>
                                        </p:attrNameLst>
                                      </p:cBhvr>
                                      <p:tavLst>
                                        <p:tav tm="0">
                                          <p:val>
                                            <p:strVal val="#ppt_x"/>
                                          </p:val>
                                        </p:tav>
                                        <p:tav tm="100000">
                                          <p:val>
                                            <p:strVal val="#ppt_x"/>
                                          </p:val>
                                        </p:tav>
                                      </p:tavLst>
                                    </p:anim>
                                    <p:anim calcmode="lin" valueType="num">
                                      <p:cBhvr>
                                        <p:cTn id="10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nodeType="clickEffect">
                                  <p:stCondLst>
                                    <p:cond delay="0"/>
                                  </p:stCondLst>
                                  <p:childTnLst>
                                    <p:set>
                                      <p:cBhvr>
                                        <p:cTn id="104" dur="1" fill="hold">
                                          <p:stCondLst>
                                            <p:cond delay="0"/>
                                          </p:stCondLst>
                                        </p:cTn>
                                        <p:tgtEl>
                                          <p:spTgt spid="12"/>
                                        </p:tgtEl>
                                        <p:attrNameLst>
                                          <p:attrName>style.visibility</p:attrName>
                                        </p:attrNameLst>
                                      </p:cBhvr>
                                      <p:to>
                                        <p:strVal val="visible"/>
                                      </p:to>
                                    </p:set>
                                    <p:animEffect transition="in" filter="fade">
                                      <p:cBhvr>
                                        <p:cTn id="105" dur="1000"/>
                                        <p:tgtEl>
                                          <p:spTgt spid="12"/>
                                        </p:tgtEl>
                                      </p:cBhvr>
                                    </p:animEffect>
                                    <p:anim calcmode="lin" valueType="num">
                                      <p:cBhvr>
                                        <p:cTn id="106" dur="1000" fill="hold"/>
                                        <p:tgtEl>
                                          <p:spTgt spid="12"/>
                                        </p:tgtEl>
                                        <p:attrNameLst>
                                          <p:attrName>ppt_x</p:attrName>
                                        </p:attrNameLst>
                                      </p:cBhvr>
                                      <p:tavLst>
                                        <p:tav tm="0">
                                          <p:val>
                                            <p:strVal val="#ppt_x"/>
                                          </p:val>
                                        </p:tav>
                                        <p:tav tm="100000">
                                          <p:val>
                                            <p:strVal val="#ppt_x"/>
                                          </p:val>
                                        </p:tav>
                                      </p:tavLst>
                                    </p:anim>
                                    <p:anim calcmode="lin" valueType="num">
                                      <p:cBhvr>
                                        <p:cTn id="10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147BD1-1BD0-942B-F5B8-53B565671A45}"/>
              </a:ext>
            </a:extLst>
          </p:cNvPr>
          <p:cNvSpPr>
            <a:spLocks noGrp="1"/>
          </p:cNvSpPr>
          <p:nvPr/>
        </p:nvSpPr>
        <p:spPr>
          <a:xfrm>
            <a:off x="4827649" y="267465"/>
            <a:ext cx="2536698" cy="87490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endParaRPr lang="en-US" sz="900" dirty="0">
              <a:latin typeface="Nikosh" panose="02000000000000000000" pitchFamily="2" charset="0"/>
              <a:cs typeface="Nikosh" panose="02000000000000000000" pitchFamily="2" charset="0"/>
            </a:endParaRPr>
          </a:p>
          <a:p>
            <a:pPr algn="ctr"/>
            <a:r>
              <a:rPr lang="en-US" sz="4000" dirty="0" err="1">
                <a:latin typeface="Nikosh" panose="02000000000000000000" pitchFamily="2" charset="0"/>
                <a:cs typeface="Nikosh" panose="02000000000000000000" pitchFamily="2" charset="0"/>
              </a:rPr>
              <a:t>বাড়ির</a:t>
            </a:r>
            <a:r>
              <a:rPr lang="en-US" sz="4000" dirty="0">
                <a:latin typeface="Nikosh" panose="02000000000000000000" pitchFamily="2" charset="0"/>
                <a:cs typeface="Nikosh" panose="02000000000000000000" pitchFamily="2" charset="0"/>
              </a:rPr>
              <a:t> </a:t>
            </a:r>
            <a:r>
              <a:rPr lang="en-US" sz="4000" dirty="0" err="1">
                <a:latin typeface="Nikosh" panose="02000000000000000000" pitchFamily="2" charset="0"/>
                <a:cs typeface="Nikosh" panose="02000000000000000000" pitchFamily="2" charset="0"/>
              </a:rPr>
              <a:t>কাজ</a:t>
            </a:r>
            <a:endParaRPr lang="en-US" sz="4000" dirty="0">
              <a:latin typeface="Nikosh" panose="02000000000000000000" pitchFamily="2" charset="0"/>
              <a:cs typeface="Nikosh" panose="02000000000000000000" pitchFamily="2" charset="0"/>
            </a:endParaRPr>
          </a:p>
        </p:txBody>
      </p:sp>
      <p:pic>
        <p:nvPicPr>
          <p:cNvPr id="5" name="Picture 4">
            <a:extLst>
              <a:ext uri="{FF2B5EF4-FFF2-40B4-BE49-F238E27FC236}">
                <a16:creationId xmlns:a16="http://schemas.microsoft.com/office/drawing/2014/main" id="{56197950-1EA4-3DD6-DA84-A176B35285C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90554" y="1610085"/>
            <a:ext cx="3610889" cy="22471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2" name="Group 1">
            <a:extLst>
              <a:ext uri="{FF2B5EF4-FFF2-40B4-BE49-F238E27FC236}">
                <a16:creationId xmlns:a16="http://schemas.microsoft.com/office/drawing/2014/main" id="{E64E5132-26EB-5A41-3644-D49530C6D38E}"/>
              </a:ext>
            </a:extLst>
          </p:cNvPr>
          <p:cNvGrpSpPr/>
          <p:nvPr/>
        </p:nvGrpSpPr>
        <p:grpSpPr>
          <a:xfrm>
            <a:off x="3390898" y="4267199"/>
            <a:ext cx="5410202" cy="1676401"/>
            <a:chOff x="3638549" y="4044455"/>
            <a:chExt cx="4914900" cy="2419003"/>
          </a:xfrm>
        </p:grpSpPr>
        <p:sp>
          <p:nvSpPr>
            <p:cNvPr id="9" name="Frame 8">
              <a:extLst>
                <a:ext uri="{FF2B5EF4-FFF2-40B4-BE49-F238E27FC236}">
                  <a16:creationId xmlns:a16="http://schemas.microsoft.com/office/drawing/2014/main" id="{099AE52A-5C2A-23AA-55E6-66A3D63EFC5F}"/>
                </a:ext>
              </a:extLst>
            </p:cNvPr>
            <p:cNvSpPr/>
            <p:nvPr/>
          </p:nvSpPr>
          <p:spPr>
            <a:xfrm>
              <a:off x="3638549" y="4044455"/>
              <a:ext cx="4914900" cy="2419003"/>
            </a:xfrm>
            <a:prstGeom prst="frame">
              <a:avLst>
                <a:gd name="adj1" fmla="val 4001"/>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000" dirty="0">
                <a:solidFill>
                  <a:srgbClr val="7030A0"/>
                </a:solidFill>
                <a:latin typeface="SutonnyMJ" pitchFamily="2" charset="0"/>
                <a:cs typeface="SutonnyMJ" pitchFamily="2" charset="0"/>
              </a:endParaRPr>
            </a:p>
          </p:txBody>
        </p:sp>
        <p:sp>
          <p:nvSpPr>
            <p:cNvPr id="11" name="TextBox 10">
              <a:extLst>
                <a:ext uri="{FF2B5EF4-FFF2-40B4-BE49-F238E27FC236}">
                  <a16:creationId xmlns:a16="http://schemas.microsoft.com/office/drawing/2014/main" id="{C21D068A-6132-90BC-8A6D-205E8F6506F1}"/>
                </a:ext>
              </a:extLst>
            </p:cNvPr>
            <p:cNvSpPr txBox="1"/>
            <p:nvPr/>
          </p:nvSpPr>
          <p:spPr>
            <a:xfrm>
              <a:off x="3850646" y="4981936"/>
              <a:ext cx="4490706" cy="544039"/>
            </a:xfrm>
            <a:prstGeom prst="rect">
              <a:avLst/>
            </a:prstGeom>
            <a:noFill/>
          </p:spPr>
          <p:txBody>
            <a:bodyPr wrap="square">
              <a:spAutoFit/>
            </a:bodyPr>
            <a:lstStyle/>
            <a:p>
              <a:pPr indent="-285750" algn="just" defTabSz="1422400">
                <a:lnSpc>
                  <a:spcPct val="90000"/>
                </a:lnSpc>
                <a:spcBef>
                  <a:spcPct val="0"/>
                </a:spcBef>
                <a:spcAft>
                  <a:spcPts val="600"/>
                </a:spcAft>
                <a:buFont typeface="Wingdings" panose="05000000000000000000" pitchFamily="2" charset="2"/>
                <a:buChar char="Ø"/>
              </a:pP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প্রাকৃতিক</a:t>
              </a: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খনিজ</a:t>
              </a: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পদার্থের</a:t>
              </a: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তালিকা</a:t>
              </a:r>
              <a:r>
                <a:rPr lang="en-US" sz="2000" b="1" dirty="0">
                  <a:solidFill>
                    <a:srgbClr val="FFFF00"/>
                  </a:solidFill>
                  <a:latin typeface="NikoshBAN" panose="02000000000000000000"/>
                  <a:cs typeface="NikoshBAN" panose="02000000000000000000" pitchFamily="2" charset="0"/>
                </a:rPr>
                <a:t> ও </a:t>
              </a:r>
              <a:r>
                <a:rPr lang="en-US" sz="2000" b="1" dirty="0" err="1">
                  <a:solidFill>
                    <a:srgbClr val="FFFF00"/>
                  </a:solidFill>
                  <a:latin typeface="NikoshBAN" panose="02000000000000000000"/>
                  <a:cs typeface="NikoshBAN" panose="02000000000000000000" pitchFamily="2" charset="0"/>
                </a:rPr>
                <a:t>ব্যবহার</a:t>
              </a: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ব্যাখ্যা</a:t>
              </a:r>
              <a:r>
                <a:rPr lang="en-US" sz="2000" b="1" dirty="0">
                  <a:solidFill>
                    <a:srgbClr val="FFFF00"/>
                  </a:solidFill>
                  <a:latin typeface="NikoshBAN" panose="02000000000000000000"/>
                  <a:cs typeface="NikoshBAN" panose="02000000000000000000" pitchFamily="2" charset="0"/>
                </a:rPr>
                <a:t> </a:t>
              </a:r>
              <a:r>
                <a:rPr lang="en-US" sz="2000" b="1" dirty="0" err="1">
                  <a:solidFill>
                    <a:srgbClr val="FFFF00"/>
                  </a:solidFill>
                  <a:latin typeface="NikoshBAN" panose="02000000000000000000"/>
                  <a:cs typeface="NikoshBAN" panose="02000000000000000000" pitchFamily="2" charset="0"/>
                </a:rPr>
                <a:t>কর</a:t>
              </a:r>
              <a:r>
                <a:rPr lang="en-US" sz="2000" b="1" dirty="0">
                  <a:solidFill>
                    <a:srgbClr val="FFFF00"/>
                  </a:solidFill>
                  <a:latin typeface="NikoshBAN" panose="02000000000000000000"/>
                  <a:cs typeface="NikoshBAN" panose="02000000000000000000" pitchFamily="2" charset="0"/>
                </a:rPr>
                <a:t>।</a:t>
              </a:r>
            </a:p>
          </p:txBody>
        </p:sp>
      </p:grpSp>
    </p:spTree>
    <p:extLst>
      <p:ext uri="{BB962C8B-B14F-4D97-AF65-F5344CB8AC3E}">
        <p14:creationId xmlns:p14="http://schemas.microsoft.com/office/powerpoint/2010/main" val="4072501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3F0D6D7-65E1-4D80-F0C6-CFC2EA4790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7676" y="1147572"/>
            <a:ext cx="9756647" cy="456285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382285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580</TotalTime>
  <Words>1359</Words>
  <Application>Microsoft Office PowerPoint</Application>
  <PresentationFormat>Widescreen</PresentationFormat>
  <Paragraphs>104</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Century Gothic</vt:lpstr>
      <vt:lpstr>Google Sans</vt:lpstr>
      <vt:lpstr>Nikosh</vt:lpstr>
      <vt:lpstr>NikoshBAN</vt:lpstr>
      <vt:lpstr>SutonnyMJ</vt:lpstr>
      <vt:lpstr>Times New Roman</vt:lpstr>
      <vt:lpstr>Wingdings</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Gunohar Sadek Mollik</dc:creator>
  <cp:lastModifiedBy>Gunohar Sadek Mollik</cp:lastModifiedBy>
  <cp:revision>636</cp:revision>
  <dcterms:created xsi:type="dcterms:W3CDTF">2026-09-28T10:45:42Z</dcterms:created>
  <dcterms:modified xsi:type="dcterms:W3CDTF">2026-10-07T15:43:28Z</dcterms:modified>
</cp:coreProperties>
</file>