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0.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9" r:id="rId6"/>
    <p:sldId id="260" r:id="rId7"/>
    <p:sldId id="258" r:id="rId8"/>
    <p:sldId id="261" r:id="rId9"/>
    <p:sldId id="282" r:id="rId10"/>
    <p:sldId id="270" r:id="rId11"/>
    <p:sldId id="262" r:id="rId12"/>
    <p:sldId id="271" r:id="rId13"/>
    <p:sldId id="284" r:id="rId14"/>
    <p:sldId id="263" r:id="rId15"/>
    <p:sldId id="264" r:id="rId16"/>
    <p:sldId id="283" r:id="rId17"/>
    <p:sldId id="265" r:id="rId18"/>
    <p:sldId id="276" r:id="rId19"/>
    <p:sldId id="281" r:id="rId20"/>
    <p:sldId id="285" r:id="rId21"/>
    <p:sldId id="286" r:id="rId22"/>
    <p:sldId id="269" r:id="rId23"/>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935"/>
    <a:srgbClr val="2A9637"/>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7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t>শুভেচ্ছা বিনিময় </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t>শিক্ষক পরিচিতি </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solidFill>
                  <a:srgbClr val="002060"/>
                </a:solidFill>
                <a:latin typeface="Kalpurush" panose="02000600000000000000" charset="0"/>
                <a:cs typeface="Kalpurush" panose="02000600000000000000" charset="0"/>
                <a:sym typeface="+mn-ea"/>
              </a:rPr>
              <a:t>উপস্থাপন</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t>শিখনফল </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t>একক কজ </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t>জোড়ায় কাজ </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endParaRPr lang="en-US" dirty="0"/>
          </a:p>
        </p:txBody>
      </p:sp>
      <p:sp>
        <p:nvSpPr>
          <p:cNvPr id="3" name="Subtitle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16" name="Date Placeholder 15"/>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17" name="Footer Placeholder 16"/>
          <p:cNvSpPr>
            <a:spLocks noGrp="1"/>
          </p:cNvSpPr>
          <p:nvPr>
            <p:ph type="ftr" sz="quarter" idx="11"/>
            <p:custDataLst>
              <p:tags r:id="rId5"/>
            </p:custDataLst>
          </p:nvPr>
        </p:nvSpPr>
        <p:spPr/>
        <p:txBody>
          <a:bodyPr/>
          <a:lstStyle/>
          <a:p>
            <a:endParaRPr lang="en-US" dirty="0"/>
          </a:p>
        </p:txBody>
      </p:sp>
      <p:sp>
        <p:nvSpPr>
          <p:cNvPr id="18" name="Slide Number Placeholder 17"/>
          <p:cNvSpPr>
            <a:spLocks noGrp="1"/>
          </p:cNvSpPr>
          <p:nvPr>
            <p:ph type="sldNum" sz="quarter" idx="12"/>
            <p:custDataLst>
              <p:tags r:id="rId6"/>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endParaRPr lang="en-US" dirty="0"/>
          </a:p>
        </p:txBody>
      </p:sp>
      <p:sp>
        <p:nvSpPr>
          <p:cNvPr id="3" name="Text Placeholder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4"/>
          <p:cNvSpPr>
            <a:spLocks noGrp="1"/>
          </p:cNvSpPr>
          <p:nvPr>
            <p:ph type="dt" sz="half" idx="10"/>
            <p:custDataLst>
              <p:tags r:id="rId5"/>
            </p:custDataLst>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Text Placeholder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endParaRPr lang="en-US" dirty="0"/>
          </a:p>
        </p:txBody>
      </p:sp>
      <p:sp>
        <p:nvSpPr>
          <p:cNvPr id="4" name="Content Placeholder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text</a:t>
            </a:r>
            <a:endParaRPr lang="en-US"/>
          </a:p>
        </p:txBody>
      </p:sp>
      <p:sp>
        <p:nvSpPr>
          <p:cNvPr id="6" name="Content Placeholder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custDataLst>
              <p:tags r:id="rId7"/>
            </p:custDataLst>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smtClean="0"/>
              <a:t>Click to edit Master text styles</a:t>
            </a:r>
            <a:endParaRPr lang="en-US"/>
          </a:p>
        </p:txBody>
      </p:sp>
      <p:sp>
        <p:nvSpPr>
          <p:cNvPr id="5" name="Date Placeholder 4"/>
          <p:cNvSpPr>
            <a:spLocks noGrp="1"/>
          </p:cNvSpPr>
          <p:nvPr>
            <p:ph type="dt" sz="half" idx="10"/>
            <p:custDataLst>
              <p:tags r:id="rId4"/>
            </p:custDataLst>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FABC47A4-756D-490B-A52F-7D9E2C9FC05F}" type="slidenum">
              <a:rPr lang="en-US" smtClean="0"/>
            </a:fld>
            <a:endParaRPr lang="en-US"/>
          </a:p>
        </p:txBody>
      </p:sp>
      <p:sp>
        <p:nvSpPr>
          <p:cNvPr id="9" name="Title 8"/>
          <p:cNvSpPr>
            <a:spLocks noGrp="1"/>
          </p:cNvSpPr>
          <p:nvPr>
            <p:ph type="title"/>
            <p:custDataLst>
              <p:tags r:id="rId7"/>
            </p:custDataLst>
          </p:nvPr>
        </p:nvSpPr>
        <p:spPr/>
        <p:txBody>
          <a:bodyPr/>
          <a:p>
            <a:r>
              <a:rPr lang="en-US"/>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smtClean="0"/>
              <a:t>Click to edit title</a:t>
            </a:r>
            <a:endParaRPr lang="en-US"/>
          </a:p>
        </p:txBody>
      </p:sp>
      <p:sp>
        <p:nvSpPr>
          <p:cNvPr id="3" name="Vertical Text Placeholder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7" name="Content Placeholder 6"/>
          <p:cNvSpPr>
            <a:spLocks noGrp="1"/>
          </p:cNvSpPr>
          <p:nvPr>
            <p:ph sz="quarter" idx="13"/>
            <p:custDataLst>
              <p:tags r:id="rId5"/>
            </p:custDataLst>
          </p:nvPr>
        </p:nvSpPr>
        <p:spPr>
          <a:xfrm>
            <a:off x="608400" y="774000"/>
            <a:ext cx="10972800" cy="5482800"/>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2" name="Title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smtClean="0"/>
              <a:t>Click to edit title</a:t>
            </a:r>
            <a:endParaRPr lang="en-US"/>
          </a:p>
        </p:txBody>
      </p:sp>
      <p:sp>
        <p:nvSpPr>
          <p:cNvPr id="7" name="Text Placeholder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alpha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endParaRPr lang="en-US" dirty="0"/>
          </a:p>
        </p:txBody>
      </p:sp>
      <p:sp>
        <p:nvSpPr>
          <p:cNvPr id="3" name="Text Placeholder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fld>
            <a:endParaRPr lang="en-US"/>
          </a:p>
        </p:txBody>
      </p:sp>
      <p:sp>
        <p:nvSpPr>
          <p:cNvPr id="5" name="Footer Placeholder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fld>
            <a:endParaRPr 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hyperlink" Target="mailto:golamka637@gmail.com" TargetMode="Externa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jpeg"/><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9" Type="http://schemas.openxmlformats.org/officeDocument/2006/relationships/image" Target="../media/image18.jpeg"/><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1" Type="http://schemas.openxmlformats.org/officeDocument/2006/relationships/slideLayout" Target="../slideLayouts/slideLayout7.xml"/><Relationship Id="rId10" Type="http://schemas.openxmlformats.org/officeDocument/2006/relationships/image" Target="../media/image10.jpeg"/><Relationship Id="rId1" Type="http://schemas.openxmlformats.org/officeDocument/2006/relationships/tags" Target="../tags/tag6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web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635" y="206375"/>
            <a:ext cx="12191365" cy="6956425"/>
          </a:xfrm>
          <a:prstGeom prst="frame">
            <a:avLst>
              <a:gd name="adj1" fmla="val 6188"/>
            </a:avLst>
          </a:prstGeom>
          <a:solidFill>
            <a:schemeClr val="tx2">
              <a:lumMod val="40000"/>
              <a:lumOff val="60000"/>
            </a:schemeClr>
          </a:solidFill>
          <a:ln w="28575"/>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5" name="Text Box 4"/>
          <p:cNvSpPr txBox="1"/>
          <p:nvPr/>
        </p:nvSpPr>
        <p:spPr>
          <a:xfrm>
            <a:off x="3695700" y="4222750"/>
            <a:ext cx="5334000" cy="922020"/>
          </a:xfrm>
          <a:prstGeom prst="rect">
            <a:avLst/>
          </a:prstGeom>
          <a:noFill/>
        </p:spPr>
        <p:txBody>
          <a:bodyPr wrap="square" rtlCol="0">
            <a:spAutoFit/>
          </a:bodyPr>
          <a:p>
            <a:pPr algn="ctr"/>
            <a:r>
              <a:rPr lang="en-US" sz="5400">
                <a:solidFill>
                  <a:srgbClr val="002060"/>
                </a:solidFill>
                <a:latin typeface="Kalpurush" panose="02000600000000000000" charset="0"/>
                <a:cs typeface="Kalpurush" panose="02000600000000000000" charset="0"/>
              </a:rPr>
              <a:t>স্বাগতম </a:t>
            </a:r>
            <a:endParaRPr lang="en-US" sz="5400">
              <a:solidFill>
                <a:srgbClr val="002060"/>
              </a:solidFill>
              <a:latin typeface="Kalpurush" panose="02000600000000000000" charset="0"/>
              <a:cs typeface="Kalpurush" panose="02000600000000000000" charset="0"/>
            </a:endParaRPr>
          </a:p>
        </p:txBody>
      </p:sp>
      <p:sp>
        <p:nvSpPr>
          <p:cNvPr id="6" name="Date Placeholder 5"/>
          <p:cNvSpPr>
            <a:spLocks noGrp="1"/>
          </p:cNvSpPr>
          <p:nvPr>
            <p:ph type="dt" sz="half" idx="10"/>
          </p:nvPr>
        </p:nvSpPr>
        <p:spPr/>
        <p:txBody>
          <a:bodyPr/>
          <a:p>
            <a:fld id="{760FBDFE-C587-4B4C-A407-44438C67B59E}" type="datetime1">
              <a:rPr lang="en-US" smtClean="0"/>
            </a:fld>
            <a:endParaRPr lang="en-US"/>
          </a:p>
        </p:txBody>
      </p:sp>
      <p:sp>
        <p:nvSpPr>
          <p:cNvPr id="2" name="Text Box 1"/>
          <p:cNvSpPr txBox="1"/>
          <p:nvPr/>
        </p:nvSpPr>
        <p:spPr>
          <a:xfrm>
            <a:off x="3429000" y="1193800"/>
            <a:ext cx="5334000" cy="645160"/>
          </a:xfrm>
          <a:prstGeom prst="rect">
            <a:avLst/>
          </a:prstGeom>
          <a:noFill/>
          <a:extLst>
            <a:ext uri="{909E8E84-426E-40DD-AFC4-6F175D3DCCD1}">
              <a14:hiddenFill xmlns:a14="http://schemas.microsoft.com/office/drawing/2010/main">
                <a:solidFill>
                  <a:schemeClr val="bg1">
                    <a:lumMod val="65000"/>
                  </a:schemeClr>
                </a:solidFill>
              </a14:hiddenFill>
            </a:ext>
          </a:extLst>
        </p:spPr>
        <p:txBody>
          <a:bodyPr wrap="square" rtlCol="0">
            <a:spAutoFit/>
          </a:bodyPr>
          <a:p>
            <a:pPr algn="ctr"/>
            <a:r>
              <a:rPr lang="en-US" sz="3600">
                <a:solidFill>
                  <a:srgbClr val="002060"/>
                </a:solidFill>
                <a:latin typeface="Kalpurush" panose="02000600000000000000" charset="0"/>
                <a:cs typeface="Kalpurush" panose="02000600000000000000" charset="0"/>
              </a:rPr>
              <a:t>৮ম শ্রেনীর সবাইকে  </a:t>
            </a:r>
            <a:endParaRPr lang="en-US" sz="3600">
              <a:solidFill>
                <a:srgbClr val="002060"/>
              </a:solidFill>
              <a:latin typeface="Kalpurush" panose="02000600000000000000" charset="0"/>
              <a:cs typeface="Kalpurush" panose="02000600000000000000" charset="0"/>
            </a:endParaRPr>
          </a:p>
        </p:txBody>
      </p:sp>
      <p:pic>
        <p:nvPicPr>
          <p:cNvPr id="3" name="Picture 2"/>
          <p:cNvPicPr/>
          <p:nvPr/>
        </p:nvPicPr>
        <p:blipFill>
          <a:blip r:embed="rId1"/>
          <a:stretch>
            <a:fillRect/>
          </a:stretch>
        </p:blipFill>
        <p:spPr>
          <a:xfrm>
            <a:off x="4658360" y="2431415"/>
            <a:ext cx="2875280" cy="2207260"/>
          </a:xfrm>
          <a:prstGeom prst="rect">
            <a:avLst/>
          </a:prstGeom>
        </p:spPr>
      </p:pic>
      <p:sp>
        <p:nvSpPr>
          <p:cNvPr id="7" name="Right Triangle 6"/>
          <p:cNvSpPr/>
          <p:nvPr/>
        </p:nvSpPr>
        <p:spPr>
          <a:xfrm>
            <a:off x="404495" y="596265"/>
            <a:ext cx="3142615" cy="2522855"/>
          </a:xfrm>
          <a:prstGeom prst="rtTriangle">
            <a:avLst/>
          </a:prstGeom>
          <a:solidFill>
            <a:srgbClr val="00B0F0"/>
          </a:solidFill>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
        <p:nvSpPr>
          <p:cNvPr id="9" name="Right Triangle 8"/>
          <p:cNvSpPr/>
          <p:nvPr/>
        </p:nvSpPr>
        <p:spPr>
          <a:xfrm flipH="1">
            <a:off x="9055100" y="596265"/>
            <a:ext cx="2667000" cy="2522855"/>
          </a:xfrm>
          <a:prstGeom prst="rtTriangle">
            <a:avLst/>
          </a:prstGeom>
          <a:solidFill>
            <a:srgbClr val="00B0F0"/>
          </a:solidFill>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Frame 1"/>
          <p:cNvSpPr/>
          <p:nvPr/>
        </p:nvSpPr>
        <p:spPr>
          <a:xfrm>
            <a:off x="0" y="-635"/>
            <a:ext cx="12174220" cy="6793230"/>
          </a:xfrm>
          <a:prstGeom prst="frame">
            <a:avLst>
              <a:gd name="adj1" fmla="val 8496"/>
            </a:avLst>
          </a:prstGeom>
          <a:solidFill>
            <a:srgbClr val="263935">
              <a:alpha val="19000"/>
            </a:srgbClr>
          </a:solidFill>
          <a:ln w="28575" cmpd="tri">
            <a:solidFill>
              <a:srgbClr val="00B0F0"/>
            </a:solidFill>
            <a:prstDash val="sysDot"/>
            <a:beve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3" name="Text Box 2"/>
          <p:cNvSpPr txBox="1"/>
          <p:nvPr/>
        </p:nvSpPr>
        <p:spPr>
          <a:xfrm>
            <a:off x="3945255" y="740410"/>
            <a:ext cx="3349625" cy="495300"/>
          </a:xfrm>
          <a:prstGeom prst="rect">
            <a:avLst/>
          </a:prstGeom>
          <a:noFill/>
        </p:spPr>
        <p:txBody>
          <a:bodyPr wrap="square" rtlCol="0">
            <a:noAutofit/>
          </a:bodyPr>
          <a:p>
            <a:pPr algn="ctr"/>
            <a:r>
              <a:rPr lang="en-US" sz="2400">
                <a:solidFill>
                  <a:srgbClr val="002060"/>
                </a:solidFill>
                <a:latin typeface="Kalpurush" panose="02000600000000000000" charset="0"/>
                <a:cs typeface="Kalpurush" panose="02000600000000000000" charset="0"/>
              </a:rPr>
              <a:t>শিক্ষক পরিচিতি </a:t>
            </a:r>
            <a:endParaRPr lang="en-US" sz="2400">
              <a:solidFill>
                <a:srgbClr val="002060"/>
              </a:solidFill>
              <a:latin typeface="Kalpurush" panose="02000600000000000000" charset="0"/>
              <a:cs typeface="Kalpurush" panose="02000600000000000000" charset="0"/>
            </a:endParaRPr>
          </a:p>
        </p:txBody>
      </p:sp>
      <p:sp>
        <p:nvSpPr>
          <p:cNvPr id="9" name="Flowchart: Decision 8"/>
          <p:cNvSpPr/>
          <p:nvPr/>
        </p:nvSpPr>
        <p:spPr>
          <a:xfrm>
            <a:off x="4961255" y="1254125"/>
            <a:ext cx="1412240" cy="1837690"/>
          </a:xfrm>
          <a:prstGeom prst="flowChartDecision">
            <a:avLst/>
          </a:prstGeom>
          <a:solidFill>
            <a:srgbClr val="2A9637"/>
          </a:solidFill>
          <a:ln>
            <a:solidFill>
              <a:srgbClr val="0070C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8" name="Flowchart: Decision 7"/>
          <p:cNvSpPr/>
          <p:nvPr/>
        </p:nvSpPr>
        <p:spPr>
          <a:xfrm>
            <a:off x="4961255" y="1211580"/>
            <a:ext cx="1412240" cy="1837690"/>
          </a:xfrm>
          <a:prstGeom prst="flowChartDecision">
            <a:avLst/>
          </a:prstGeom>
          <a:solidFill>
            <a:schemeClr val="accent6">
              <a:lumMod val="50000"/>
            </a:schemeClr>
          </a:solidFill>
          <a:ln>
            <a:solidFill>
              <a:srgbClr val="0070C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
        <p:nvSpPr>
          <p:cNvPr id="4" name="Text Box 3"/>
          <p:cNvSpPr txBox="1"/>
          <p:nvPr/>
        </p:nvSpPr>
        <p:spPr>
          <a:xfrm>
            <a:off x="844550" y="3242945"/>
            <a:ext cx="4760595" cy="371475"/>
          </a:xfrm>
          <a:prstGeom prst="rect">
            <a:avLst/>
          </a:prstGeom>
          <a:noFill/>
        </p:spPr>
        <p:txBody>
          <a:bodyPr wrap="square" rtlCol="0">
            <a:noAutofit/>
          </a:bodyPr>
          <a:p>
            <a:pPr marL="342900" indent="-342900" algn="l">
              <a:buFont typeface="Arial" panose="020B0604020202020204" pitchFamily="34" charset="0"/>
              <a:buChar char="•"/>
            </a:pPr>
            <a:r>
              <a:rPr lang="en-US" sz="2000">
                <a:solidFill>
                  <a:srgbClr val="002060"/>
                </a:solidFill>
                <a:latin typeface="Kalpurush" panose="02000600000000000000" charset="0"/>
                <a:cs typeface="Kalpurush" panose="02000600000000000000" charset="0"/>
              </a:rPr>
              <a:t>মোহাঃ গোলাম কবির( বি এস এস বি এড)</a:t>
            </a:r>
            <a:endParaRPr lang="en-US" sz="2000">
              <a:solidFill>
                <a:srgbClr val="002060"/>
              </a:solidFill>
              <a:latin typeface="Kalpurush" panose="02000600000000000000" charset="0"/>
              <a:cs typeface="Kalpurush" panose="02000600000000000000" charset="0"/>
            </a:endParaRPr>
          </a:p>
          <a:p>
            <a:pPr marL="342900" indent="-342900" algn="l">
              <a:buFont typeface="Arial" panose="020B0604020202020204" pitchFamily="34" charset="0"/>
              <a:buChar char="•"/>
            </a:pPr>
            <a:r>
              <a:rPr lang="en-US" sz="2000">
                <a:solidFill>
                  <a:srgbClr val="002060"/>
                </a:solidFill>
                <a:latin typeface="Kalpurush" panose="02000600000000000000" charset="0"/>
                <a:cs typeface="Kalpurush" panose="02000600000000000000" charset="0"/>
              </a:rPr>
              <a:t>সহকারী শিক্ষক (সামাজিক বিজ্ঞা)</a:t>
            </a:r>
            <a:endParaRPr lang="en-US" sz="2000">
              <a:solidFill>
                <a:srgbClr val="002060"/>
              </a:solidFill>
              <a:latin typeface="Kalpurush" panose="02000600000000000000" charset="0"/>
              <a:cs typeface="Kalpurush" panose="02000600000000000000" charset="0"/>
            </a:endParaRPr>
          </a:p>
          <a:p>
            <a:pPr marL="342900" indent="-342900" algn="l">
              <a:buFont typeface="Arial" panose="020B0604020202020204" pitchFamily="34" charset="0"/>
              <a:buChar char="•"/>
            </a:pPr>
            <a:r>
              <a:rPr lang="en-US" sz="2000">
                <a:solidFill>
                  <a:srgbClr val="002060"/>
                </a:solidFill>
                <a:latin typeface="Kalpurush" panose="02000600000000000000" charset="0"/>
                <a:cs typeface="Kalpurush" panose="02000600000000000000" charset="0"/>
              </a:rPr>
              <a:t>বোয়ালিয়া বৈরতলা দাখিল মাদ্রাসা </a:t>
            </a:r>
            <a:endParaRPr lang="en-US" sz="2000">
              <a:solidFill>
                <a:srgbClr val="002060"/>
              </a:solidFill>
              <a:latin typeface="Kalpurush" panose="02000600000000000000" charset="0"/>
              <a:cs typeface="Kalpurush" panose="02000600000000000000" charset="0"/>
            </a:endParaRPr>
          </a:p>
          <a:p>
            <a:pPr marL="342900" indent="-342900" algn="l">
              <a:buFont typeface="Arial" panose="020B0604020202020204" pitchFamily="34" charset="0"/>
              <a:buChar char="•"/>
            </a:pPr>
            <a:r>
              <a:rPr lang="en-US" sz="2000">
                <a:solidFill>
                  <a:srgbClr val="002060"/>
                </a:solidFill>
                <a:latin typeface="Kalpurush" panose="02000600000000000000" charset="0"/>
                <a:cs typeface="Kalpurush" panose="02000600000000000000" charset="0"/>
              </a:rPr>
              <a:t>গোমস্তাপুর, চাঁপাইনবাবগঞ্জ </a:t>
            </a:r>
            <a:endParaRPr lang="en-US" sz="2000">
              <a:solidFill>
                <a:srgbClr val="002060"/>
              </a:solidFill>
              <a:latin typeface="Kalpurush" panose="02000600000000000000" charset="0"/>
              <a:cs typeface="Kalpurush" panose="02000600000000000000" charset="0"/>
            </a:endParaRPr>
          </a:p>
          <a:p>
            <a:pPr marL="342900" indent="-342900" algn="l">
              <a:buFont typeface="Arial" panose="020B0604020202020204" pitchFamily="34" charset="0"/>
              <a:buChar char="•"/>
            </a:pPr>
            <a:r>
              <a:rPr lang="en-US" sz="2000">
                <a:solidFill>
                  <a:srgbClr val="002060"/>
                </a:solidFill>
                <a:latin typeface="Kalpurush" panose="02000600000000000000" charset="0"/>
                <a:cs typeface="Kalpurush" panose="02000600000000000000" charset="0"/>
              </a:rPr>
              <a:t>মোবাইল নং-০১৮২৭৩৫৬৬৬৪ </a:t>
            </a:r>
            <a:endParaRPr lang="en-US" sz="2000">
              <a:solidFill>
                <a:srgbClr val="002060"/>
              </a:solidFill>
              <a:latin typeface="Kalpurush" panose="02000600000000000000" charset="0"/>
              <a:cs typeface="Kalpurush" panose="02000600000000000000" charset="0"/>
            </a:endParaRPr>
          </a:p>
          <a:p>
            <a:pPr marL="342900" indent="-342900" algn="l">
              <a:buFont typeface="Arial" panose="020B0604020202020204" pitchFamily="34" charset="0"/>
              <a:buChar char="•"/>
            </a:pPr>
            <a:r>
              <a:rPr lang="en-US" sz="2000">
                <a:solidFill>
                  <a:srgbClr val="002060"/>
                </a:solidFill>
                <a:latin typeface="Kalpurush" panose="02000600000000000000" charset="0"/>
                <a:cs typeface="Kalpurush" panose="02000600000000000000" charset="0"/>
              </a:rPr>
              <a:t>ইমেইলঃ </a:t>
            </a:r>
            <a:r>
              <a:rPr lang="en-US" sz="2000">
                <a:solidFill>
                  <a:srgbClr val="002060"/>
                </a:solidFill>
                <a:latin typeface="Kalpurush" panose="02000600000000000000" charset="0"/>
                <a:cs typeface="Kalpurush" panose="02000600000000000000" charset="0"/>
                <a:hlinkClick r:id="rId1"/>
              </a:rPr>
              <a:t>golamka637@gmail.com</a:t>
            </a:r>
            <a:r>
              <a:rPr lang="en-US" sz="2000">
                <a:solidFill>
                  <a:srgbClr val="002060"/>
                </a:solidFill>
                <a:latin typeface="Kalpurush" panose="02000600000000000000" charset="0"/>
                <a:cs typeface="Kalpurush" panose="02000600000000000000" charset="0"/>
              </a:rPr>
              <a:t>    </a:t>
            </a:r>
            <a:endParaRPr lang="en-US" sz="2000">
              <a:solidFill>
                <a:srgbClr val="002060"/>
              </a:solidFill>
              <a:latin typeface="Kalpurush" panose="02000600000000000000" charset="0"/>
              <a:cs typeface="Kalpurush" panose="02000600000000000000" charset="0"/>
            </a:endParaRPr>
          </a:p>
        </p:txBody>
      </p:sp>
      <p:sp>
        <p:nvSpPr>
          <p:cNvPr id="5" name="Text Box 4"/>
          <p:cNvSpPr txBox="1"/>
          <p:nvPr/>
        </p:nvSpPr>
        <p:spPr>
          <a:xfrm>
            <a:off x="6674485" y="3091815"/>
            <a:ext cx="4573270" cy="371475"/>
          </a:xfrm>
          <a:prstGeom prst="rect">
            <a:avLst/>
          </a:prstGeom>
          <a:noFill/>
        </p:spPr>
        <p:txBody>
          <a:bodyPr wrap="square" rtlCol="0">
            <a:noAutofit/>
          </a:bodyPr>
          <a:p>
            <a:pPr algn="l"/>
            <a:r>
              <a:rPr lang="en-US" sz="2000">
                <a:solidFill>
                  <a:srgbClr val="002060"/>
                </a:solidFill>
                <a:latin typeface="Kalpurush" panose="02000600000000000000" charset="0"/>
                <a:cs typeface="Kalpurush" panose="02000600000000000000" charset="0"/>
              </a:rPr>
              <a:t>শ্রেনীঃ ৮ম </a:t>
            </a:r>
            <a:endParaRPr lang="en-US" sz="2000">
              <a:solidFill>
                <a:srgbClr val="002060"/>
              </a:solidFill>
              <a:latin typeface="Kalpurush" panose="02000600000000000000" charset="0"/>
              <a:cs typeface="Kalpurush" panose="02000600000000000000" charset="0"/>
            </a:endParaRPr>
          </a:p>
          <a:p>
            <a:pPr algn="l"/>
            <a:r>
              <a:rPr lang="en-US" sz="2000">
                <a:solidFill>
                  <a:srgbClr val="002060"/>
                </a:solidFill>
                <a:latin typeface="Kalpurush" panose="02000600000000000000" charset="0"/>
                <a:cs typeface="Kalpurush" panose="02000600000000000000" charset="0"/>
              </a:rPr>
              <a:t>বিষয়ঃ বাংলাদেশ ও বিশ্বপরিচয় </a:t>
            </a:r>
            <a:endParaRPr lang="en-US" sz="2000">
              <a:solidFill>
                <a:srgbClr val="002060"/>
              </a:solidFill>
              <a:latin typeface="Kalpurush" panose="02000600000000000000" charset="0"/>
              <a:cs typeface="Kalpurush" panose="02000600000000000000" charset="0"/>
            </a:endParaRPr>
          </a:p>
          <a:p>
            <a:pPr algn="l"/>
            <a:r>
              <a:rPr lang="en-US" sz="2000">
                <a:solidFill>
                  <a:srgbClr val="002060"/>
                </a:solidFill>
                <a:latin typeface="Kalpurush" panose="02000600000000000000" charset="0"/>
                <a:cs typeface="Kalpurush" panose="02000600000000000000" charset="0"/>
              </a:rPr>
              <a:t>অধ্যায়ঃ চতুর্দশ </a:t>
            </a:r>
            <a:endParaRPr lang="en-US" sz="2000">
              <a:solidFill>
                <a:srgbClr val="002060"/>
              </a:solidFill>
              <a:latin typeface="Kalpurush" panose="02000600000000000000" charset="0"/>
              <a:cs typeface="Kalpurush" panose="02000600000000000000" charset="0"/>
            </a:endParaRPr>
          </a:p>
          <a:p>
            <a:pPr algn="l"/>
            <a:r>
              <a:rPr lang="en-US" sz="2000">
                <a:solidFill>
                  <a:srgbClr val="002060"/>
                </a:solidFill>
                <a:latin typeface="Kalpurush" panose="02000600000000000000" charset="0"/>
                <a:cs typeface="Kalpurush" panose="02000600000000000000" charset="0"/>
              </a:rPr>
              <a:t>পরিচ্ছেদঃ ১ম</a:t>
            </a:r>
            <a:endParaRPr lang="en-US" sz="2000">
              <a:solidFill>
                <a:srgbClr val="002060"/>
              </a:solidFill>
              <a:latin typeface="Kalpurush" panose="02000600000000000000" charset="0"/>
              <a:cs typeface="Kalpurush" panose="02000600000000000000" charset="0"/>
            </a:endParaRPr>
          </a:p>
          <a:p>
            <a:pPr algn="l"/>
            <a:r>
              <a:rPr lang="en-US" sz="2000">
                <a:solidFill>
                  <a:srgbClr val="002060"/>
                </a:solidFill>
                <a:latin typeface="Kalpurush" panose="02000600000000000000" charset="0"/>
                <a:cs typeface="Kalpurush" panose="02000600000000000000" charset="0"/>
              </a:rPr>
              <a:t>পাঠঃ বাংলাদেশের জলবায়ু ও দুর্যোগ  মোকাবিলা </a:t>
            </a:r>
            <a:endParaRPr lang="en-US" sz="2000">
              <a:solidFill>
                <a:srgbClr val="002060"/>
              </a:solidFill>
              <a:latin typeface="Kalpurush" panose="02000600000000000000" charset="0"/>
              <a:cs typeface="Kalpurush" panose="02000600000000000000" charset="0"/>
            </a:endParaRPr>
          </a:p>
          <a:p>
            <a:pPr algn="l"/>
            <a:r>
              <a:rPr lang="en-US" sz="2000">
                <a:solidFill>
                  <a:srgbClr val="002060"/>
                </a:solidFill>
                <a:latin typeface="Kalpurush" panose="02000600000000000000" charset="0"/>
                <a:cs typeface="Kalpurush" panose="02000600000000000000" charset="0"/>
              </a:rPr>
              <a:t>মোট ছাত্রঃ ৩৩ জন </a:t>
            </a:r>
            <a:endParaRPr lang="en-US" sz="2000">
              <a:solidFill>
                <a:srgbClr val="002060"/>
              </a:solidFill>
              <a:latin typeface="Kalpurush" panose="02000600000000000000" charset="0"/>
              <a:cs typeface="Kalpurush" panose="02000600000000000000" charset="0"/>
            </a:endParaRPr>
          </a:p>
          <a:p>
            <a:pPr algn="l"/>
            <a:r>
              <a:rPr lang="en-US" sz="2000">
                <a:solidFill>
                  <a:srgbClr val="002060"/>
                </a:solidFill>
                <a:latin typeface="Kalpurush" panose="02000600000000000000" charset="0"/>
                <a:cs typeface="Kalpurush" panose="02000600000000000000" charset="0"/>
              </a:rPr>
              <a:t>সময়ঃ ৪৫ মিনিট      </a:t>
            </a:r>
            <a:endParaRPr lang="en-US" sz="2000">
              <a:solidFill>
                <a:srgbClr val="002060"/>
              </a:solidFill>
              <a:latin typeface="Kalpurush" panose="02000600000000000000" charset="0"/>
              <a:cs typeface="Kalpurush" panose="02000600000000000000" charset="0"/>
            </a:endParaRPr>
          </a:p>
        </p:txBody>
      </p:sp>
      <p:pic>
        <p:nvPicPr>
          <p:cNvPr id="6" name="Picture 5" descr="images"/>
          <p:cNvPicPr>
            <a:picLocks noChangeAspect="1"/>
          </p:cNvPicPr>
          <p:nvPr/>
        </p:nvPicPr>
        <p:blipFill>
          <a:blip r:embed="rId2"/>
          <a:stretch>
            <a:fillRect/>
          </a:stretch>
        </p:blipFill>
        <p:spPr>
          <a:xfrm>
            <a:off x="7536180" y="1537970"/>
            <a:ext cx="1323340" cy="1511300"/>
          </a:xfrm>
          <a:prstGeom prst="rect">
            <a:avLst/>
          </a:prstGeom>
          <a:ln>
            <a:solidFill>
              <a:schemeClr val="bg1"/>
            </a:solidFill>
          </a:ln>
        </p:spPr>
      </p:pic>
      <p:pic>
        <p:nvPicPr>
          <p:cNvPr id="7" name="Picture 6" descr="45696698_136411740662962_978131986520473600_n"/>
          <p:cNvPicPr>
            <a:picLocks noChangeAspect="1"/>
          </p:cNvPicPr>
          <p:nvPr/>
        </p:nvPicPr>
        <p:blipFill>
          <a:blip r:embed="rId3"/>
          <a:stretch>
            <a:fillRect/>
          </a:stretch>
        </p:blipFill>
        <p:spPr>
          <a:xfrm>
            <a:off x="2206625" y="1537970"/>
            <a:ext cx="1591945" cy="1514475"/>
          </a:xfrm>
          <a:prstGeom prst="rect">
            <a:avLst/>
          </a:prstGeom>
        </p:spPr>
      </p:pic>
      <p:sp>
        <p:nvSpPr>
          <p:cNvPr id="10" name="Flowchart: Decision 9"/>
          <p:cNvSpPr/>
          <p:nvPr/>
        </p:nvSpPr>
        <p:spPr>
          <a:xfrm>
            <a:off x="4971415" y="3171825"/>
            <a:ext cx="1412240" cy="1837690"/>
          </a:xfrm>
          <a:prstGeom prst="flowChartDecision">
            <a:avLst/>
          </a:prstGeom>
          <a:solidFill>
            <a:srgbClr val="2A9637"/>
          </a:solidFill>
          <a:ln>
            <a:solidFill>
              <a:srgbClr val="0070C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maxresdefault"/>
          <p:cNvPicPr>
            <a:picLocks noChangeAspect="1"/>
          </p:cNvPicPr>
          <p:nvPr/>
        </p:nvPicPr>
        <p:blipFill>
          <a:blip r:embed="rId1"/>
          <a:stretch>
            <a:fillRect/>
          </a:stretch>
        </p:blipFill>
        <p:spPr>
          <a:xfrm>
            <a:off x="556260" y="1497330"/>
            <a:ext cx="6273800" cy="3863975"/>
          </a:xfrm>
          <a:prstGeom prst="rect">
            <a:avLst/>
          </a:prstGeom>
          <a:ln w="28575">
            <a:solidFill>
              <a:schemeClr val="tx1">
                <a:lumMod val="95000"/>
                <a:lumOff val="5000"/>
              </a:schemeClr>
            </a:solidFill>
          </a:ln>
        </p:spPr>
      </p:pic>
      <p:sp>
        <p:nvSpPr>
          <p:cNvPr id="5" name="Text Box 4"/>
          <p:cNvSpPr txBox="1"/>
          <p:nvPr/>
        </p:nvSpPr>
        <p:spPr>
          <a:xfrm>
            <a:off x="2646680" y="861060"/>
            <a:ext cx="6880860" cy="495300"/>
          </a:xfrm>
          <a:prstGeom prst="rect">
            <a:avLst/>
          </a:prstGeom>
          <a:ln>
            <a:noFill/>
          </a:ln>
        </p:spPr>
        <p:style>
          <a:lnRef idx="3">
            <a:schemeClr val="accent1"/>
          </a:lnRef>
          <a:fillRef idx="0">
            <a:srgbClr val="FFFFFF"/>
          </a:fillRef>
          <a:effectRef idx="0">
            <a:srgbClr val="FFFFFF"/>
          </a:effectRef>
          <a:fontRef idx="minor">
            <a:schemeClr val="tx1"/>
          </a:fontRef>
        </p:style>
        <p:txBody>
          <a:bodyPr wrap="square" rtlCol="0">
            <a:noAutofit/>
          </a:bodyPr>
          <a:p>
            <a:pPr algn="ctr"/>
            <a:r>
              <a:rPr lang="en-US" sz="2400">
                <a:solidFill>
                  <a:srgbClr val="002060"/>
                </a:solidFill>
                <a:latin typeface="Kalpurush" panose="02000600000000000000" charset="0"/>
                <a:cs typeface="Kalpurush" panose="02000600000000000000" charset="0"/>
              </a:rPr>
              <a:t>ছবিগুলো লক্ষ্য কর  </a:t>
            </a:r>
            <a:endParaRPr lang="en-US" sz="2400">
              <a:solidFill>
                <a:srgbClr val="002060"/>
              </a:solidFill>
              <a:latin typeface="Kalpurush" panose="02000600000000000000" charset="0"/>
              <a:cs typeface="Kalpurush" panose="02000600000000000000" charset="0"/>
            </a:endParaRPr>
          </a:p>
        </p:txBody>
      </p:sp>
      <p:pic>
        <p:nvPicPr>
          <p:cNvPr id="8" name="Picture 7"/>
          <p:cNvPicPr>
            <a:picLocks noChangeAspect="1"/>
          </p:cNvPicPr>
          <p:nvPr/>
        </p:nvPicPr>
        <p:blipFill>
          <a:blip r:embed="rId2"/>
          <a:stretch>
            <a:fillRect/>
          </a:stretch>
        </p:blipFill>
        <p:spPr>
          <a:xfrm>
            <a:off x="7797165" y="1659890"/>
            <a:ext cx="3671570" cy="3874135"/>
          </a:xfrm>
          <a:prstGeom prst="rect">
            <a:avLst/>
          </a:prstGeom>
          <a:ln w="38100">
            <a:solidFill>
              <a:srgbClr val="00B050"/>
            </a:solidFill>
          </a:ln>
        </p:spPr>
      </p:pic>
      <p:sp>
        <p:nvSpPr>
          <p:cNvPr id="3" name="Frame 2"/>
          <p:cNvSpPr/>
          <p:nvPr/>
        </p:nvSpPr>
        <p:spPr>
          <a:xfrm>
            <a:off x="38100" y="107950"/>
            <a:ext cx="12174220" cy="7000875"/>
          </a:xfrm>
          <a:prstGeom prst="frame">
            <a:avLst>
              <a:gd name="adj1" fmla="val 6721"/>
            </a:avLst>
          </a:prstGeom>
          <a:solidFill>
            <a:schemeClr val="accent1">
              <a:lumMod val="40000"/>
              <a:lumOff val="60000"/>
              <a:alpha val="34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7" name="Text Box 6"/>
          <p:cNvSpPr txBox="1"/>
          <p:nvPr/>
        </p:nvSpPr>
        <p:spPr>
          <a:xfrm>
            <a:off x="2560320" y="5699760"/>
            <a:ext cx="6880860" cy="495300"/>
          </a:xfrm>
          <a:prstGeom prst="rect">
            <a:avLst/>
          </a:prstGeom>
          <a:ln>
            <a:noFill/>
          </a:ln>
        </p:spPr>
        <p:style>
          <a:lnRef idx="3">
            <a:schemeClr val="accent1"/>
          </a:lnRef>
          <a:fillRef idx="0">
            <a:srgbClr val="FFFFFF"/>
          </a:fillRef>
          <a:effectRef idx="0">
            <a:srgbClr val="FFFFFF"/>
          </a:effectRef>
          <a:fontRef idx="minor">
            <a:schemeClr val="tx1"/>
          </a:fontRef>
        </p:style>
        <p:txBody>
          <a:bodyPr wrap="square" rtlCol="0">
            <a:noAutofit/>
          </a:bodyPr>
          <a:p>
            <a:pPr algn="ctr"/>
            <a:r>
              <a:rPr lang="en-US" sz="2400">
                <a:solidFill>
                  <a:srgbClr val="002060"/>
                </a:solidFill>
                <a:latin typeface="Kalpurush" panose="02000600000000000000" charset="0"/>
                <a:cs typeface="Kalpurush" panose="02000600000000000000" charset="0"/>
              </a:rPr>
              <a:t>ছবিগুলো কি কি বিষয় নির্দেশ করছে ?    </a:t>
            </a:r>
            <a:endParaRPr lang="en-US" sz="2400">
              <a:solidFill>
                <a:srgbClr val="002060"/>
              </a:solidFill>
              <a:latin typeface="Kalpurush" panose="02000600000000000000" charset="0"/>
              <a:cs typeface="Kalpurush" panose="020006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3863975" y="1185545"/>
            <a:ext cx="4695190" cy="424815"/>
          </a:xfrm>
          <a:prstGeom prst="rect">
            <a:avLst/>
          </a:prstGeom>
          <a:solidFill>
            <a:srgbClr val="002060"/>
          </a:solidFill>
          <a:ln>
            <a:noFill/>
          </a:ln>
        </p:spPr>
        <p:style>
          <a:lnRef idx="3">
            <a:schemeClr val="accent1"/>
          </a:lnRef>
          <a:fillRef idx="0">
            <a:srgbClr val="FFFFFF"/>
          </a:fillRef>
          <a:effectRef idx="0">
            <a:srgbClr val="FFFFFF"/>
          </a:effectRef>
          <a:fontRef idx="minor">
            <a:schemeClr val="tx1"/>
          </a:fontRef>
        </p:style>
        <p:txBody>
          <a:bodyPr wrap="square" rtlCol="0">
            <a:noAutofit/>
          </a:bodyPr>
          <a:p>
            <a:pPr algn="ctr"/>
            <a:r>
              <a:rPr lang="en-US" sz="2400">
                <a:solidFill>
                  <a:schemeClr val="bg1"/>
                </a:solidFill>
                <a:latin typeface="Kalpurush" panose="02000600000000000000" charset="0"/>
                <a:cs typeface="Kalpurush" panose="02000600000000000000" charset="0"/>
              </a:rPr>
              <a:t>আজকে আমরা আলোচনা করব  </a:t>
            </a:r>
            <a:r>
              <a:rPr lang="en-US" sz="2400">
                <a:solidFill>
                  <a:schemeClr val="bg1"/>
                </a:solidFill>
                <a:highlight>
                  <a:srgbClr val="00FFFF"/>
                </a:highlight>
                <a:latin typeface="Kalpurush" panose="02000600000000000000" charset="0"/>
                <a:cs typeface="Kalpurush" panose="02000600000000000000" charset="0"/>
              </a:rPr>
              <a:t> </a:t>
            </a:r>
            <a:endParaRPr lang="en-US" sz="2400">
              <a:solidFill>
                <a:schemeClr val="bg1"/>
              </a:solidFill>
              <a:highlight>
                <a:srgbClr val="00FFFF"/>
              </a:highlight>
              <a:latin typeface="Kalpurush" panose="02000600000000000000" charset="0"/>
              <a:cs typeface="Kalpurush" panose="02000600000000000000" charset="0"/>
            </a:endParaRPr>
          </a:p>
        </p:txBody>
      </p:sp>
      <p:sp>
        <p:nvSpPr>
          <p:cNvPr id="7" name="Flowchart: Terminator 6"/>
          <p:cNvSpPr/>
          <p:nvPr/>
        </p:nvSpPr>
        <p:spPr>
          <a:xfrm>
            <a:off x="2381250" y="2228215"/>
            <a:ext cx="7487920" cy="1527810"/>
          </a:xfrm>
          <a:prstGeom prst="flowChartTerminator">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sz="3200">
                <a:latin typeface="Kalpurush" panose="02000600000000000000" charset="0"/>
                <a:cs typeface="Kalpurush" panose="02000600000000000000" charset="0"/>
              </a:rPr>
              <a:t>বাংলাদেশের জলবায়ু ও দূর্যোগ মোকাবিলা </a:t>
            </a:r>
            <a:r>
              <a:rPr lang="en-US"/>
              <a:t> </a:t>
            </a:r>
            <a:endParaRPr lang="en-US"/>
          </a:p>
        </p:txBody>
      </p:sp>
      <p:sp>
        <p:nvSpPr>
          <p:cNvPr id="3" name="Frame 2"/>
          <p:cNvSpPr/>
          <p:nvPr/>
        </p:nvSpPr>
        <p:spPr>
          <a:xfrm>
            <a:off x="38100" y="107950"/>
            <a:ext cx="12174220" cy="7000875"/>
          </a:xfrm>
          <a:prstGeom prst="frame">
            <a:avLst>
              <a:gd name="adj1" fmla="val 6721"/>
            </a:avLst>
          </a:prstGeom>
          <a:solidFill>
            <a:schemeClr val="accent1">
              <a:lumMod val="40000"/>
              <a:lumOff val="60000"/>
              <a:alpha val="34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 Box 2"/>
          <p:cNvSpPr txBox="1"/>
          <p:nvPr/>
        </p:nvSpPr>
        <p:spPr>
          <a:xfrm>
            <a:off x="4308475" y="740410"/>
            <a:ext cx="3349625" cy="495300"/>
          </a:xfrm>
          <a:prstGeom prst="rect">
            <a:avLst/>
          </a:prstGeom>
          <a:noFill/>
        </p:spPr>
        <p:txBody>
          <a:bodyPr wrap="square" rtlCol="0">
            <a:noAutofit/>
          </a:bodyPr>
          <a:p>
            <a:pPr algn="ctr"/>
            <a:r>
              <a:rPr lang="en-US" sz="2400">
                <a:solidFill>
                  <a:srgbClr val="002060"/>
                </a:solidFill>
                <a:latin typeface="Kalpurush" panose="02000600000000000000" charset="0"/>
                <a:cs typeface="Kalpurush" panose="02000600000000000000" charset="0"/>
              </a:rPr>
              <a:t>শিখনফল  </a:t>
            </a:r>
            <a:endParaRPr lang="en-US" sz="2400">
              <a:solidFill>
                <a:srgbClr val="002060"/>
              </a:solidFill>
              <a:latin typeface="Kalpurush" panose="02000600000000000000" charset="0"/>
              <a:cs typeface="Kalpurush" panose="02000600000000000000" charset="0"/>
            </a:endParaRPr>
          </a:p>
        </p:txBody>
      </p:sp>
      <p:sp>
        <p:nvSpPr>
          <p:cNvPr id="2" name="Text Box 1"/>
          <p:cNvSpPr txBox="1"/>
          <p:nvPr/>
        </p:nvSpPr>
        <p:spPr>
          <a:xfrm>
            <a:off x="3846195" y="2329180"/>
            <a:ext cx="6880860" cy="495300"/>
          </a:xfrm>
          <a:prstGeom prst="rect">
            <a:avLst/>
          </a:prstGeom>
          <a:noFill/>
        </p:spPr>
        <p:txBody>
          <a:bodyPr wrap="square" rtlCol="0">
            <a:noAutofit/>
          </a:bodyPr>
          <a:p>
            <a:pPr algn="l"/>
            <a:r>
              <a:rPr lang="en-US" sz="2400">
                <a:latin typeface="Kalpurush" panose="02000600000000000000" charset="0"/>
                <a:cs typeface="Kalpurush" panose="02000600000000000000" charset="0"/>
              </a:rPr>
              <a:t>এই পাঠ শেষে শিক্ষার্থীরা..................</a:t>
            </a:r>
            <a:endParaRPr lang="en-US" sz="2400">
              <a:latin typeface="Kalpurush" panose="02000600000000000000" charset="0"/>
              <a:cs typeface="Kalpurush" panose="02000600000000000000" charset="0"/>
            </a:endParaRPr>
          </a:p>
          <a:p>
            <a:pPr algn="l"/>
            <a:endParaRPr lang="en-US" sz="2400">
              <a:latin typeface="Kalpurush" panose="02000600000000000000" charset="0"/>
              <a:cs typeface="Kalpurush" panose="02000600000000000000" charset="0"/>
            </a:endParaRPr>
          </a:p>
          <a:p>
            <a:pPr marL="342900" indent="-342900" algn="l">
              <a:buFont typeface="Wingdings" panose="05000000000000000000" charset="0"/>
              <a:buChar char="Ø"/>
            </a:pPr>
            <a:r>
              <a:rPr lang="en-US" sz="2400">
                <a:latin typeface="Kalpurush" panose="02000600000000000000" charset="0"/>
                <a:cs typeface="Kalpurush" panose="02000600000000000000" charset="0"/>
              </a:rPr>
              <a:t>বৈশ্বিক উষ্ণায়নের ধারনা ব্যাখ্যা করতে পারবে । </a:t>
            </a:r>
            <a:endParaRPr lang="en-US" sz="2400">
              <a:latin typeface="Kalpurush" panose="02000600000000000000" charset="0"/>
              <a:cs typeface="Kalpurush" panose="02000600000000000000" charset="0"/>
            </a:endParaRPr>
          </a:p>
          <a:p>
            <a:pPr marL="342900" indent="-342900" algn="l">
              <a:buFont typeface="Wingdings" panose="05000000000000000000" charset="0"/>
              <a:buChar char="Ø"/>
            </a:pPr>
            <a:r>
              <a:rPr lang="en-US" sz="2400">
                <a:latin typeface="Kalpurush" panose="02000600000000000000" charset="0"/>
                <a:cs typeface="Kalpurush" panose="02000600000000000000" charset="0"/>
              </a:rPr>
              <a:t> </a:t>
            </a:r>
            <a:r>
              <a:rPr lang="en-US" sz="2400">
                <a:latin typeface="Kalpurush" panose="02000600000000000000" charset="0"/>
                <a:cs typeface="Kalpurush" panose="02000600000000000000" charset="0"/>
                <a:sym typeface="+mn-ea"/>
              </a:rPr>
              <a:t>বৈশ্বিক উষ্ণায়নের কারণ উল্লেখ করতে পারবে ।</a:t>
            </a:r>
            <a:endParaRPr lang="en-US" sz="2400">
              <a:latin typeface="Kalpurush" panose="02000600000000000000" charset="0"/>
              <a:cs typeface="Kalpurush" panose="02000600000000000000" charset="0"/>
              <a:sym typeface="+mn-ea"/>
            </a:endParaRPr>
          </a:p>
          <a:p>
            <a:pPr marL="342900" indent="-342900" algn="l">
              <a:buFont typeface="Wingdings" panose="05000000000000000000" charset="0"/>
              <a:buChar char="Ø"/>
            </a:pPr>
            <a:r>
              <a:rPr lang="en-US" sz="2400">
                <a:latin typeface="Kalpurush" panose="02000600000000000000" charset="0"/>
                <a:cs typeface="Kalpurush" panose="02000600000000000000" charset="0"/>
                <a:sym typeface="+mn-ea"/>
              </a:rPr>
              <a:t>বৈশ্বিক উষ্ণায়নের প্রভাব বিশ্লেষণ করতে পারবে ।</a:t>
            </a:r>
            <a:endParaRPr lang="en-US" sz="2400">
              <a:latin typeface="Kalpurush" panose="02000600000000000000" charset="0"/>
              <a:cs typeface="Kalpurush" panose="02000600000000000000" charset="0"/>
              <a:sym typeface="+mn-ea"/>
            </a:endParaRPr>
          </a:p>
          <a:p>
            <a:pPr marL="342900" indent="-342900" algn="l">
              <a:buFont typeface="Wingdings" panose="05000000000000000000" charset="0"/>
              <a:buChar char="Ø"/>
            </a:pPr>
            <a:endParaRPr lang="en-US" sz="2400">
              <a:latin typeface="Kalpurush" panose="02000600000000000000" charset="0"/>
              <a:cs typeface="Kalpurush" panose="02000600000000000000" charset="0"/>
            </a:endParaRPr>
          </a:p>
        </p:txBody>
      </p:sp>
      <p:sp>
        <p:nvSpPr>
          <p:cNvPr id="4" name="Frame 3"/>
          <p:cNvSpPr/>
          <p:nvPr/>
        </p:nvSpPr>
        <p:spPr>
          <a:xfrm>
            <a:off x="38100" y="107950"/>
            <a:ext cx="12174220" cy="7000875"/>
          </a:xfrm>
          <a:prstGeom prst="frame">
            <a:avLst>
              <a:gd name="adj1" fmla="val 6721"/>
            </a:avLst>
          </a:prstGeom>
          <a:solidFill>
            <a:schemeClr val="accent1">
              <a:lumMod val="40000"/>
              <a:lumOff val="60000"/>
              <a:alpha val="34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pic>
        <p:nvPicPr>
          <p:cNvPr id="6" name="Picture 5" descr="Capture.PNG1"/>
          <p:cNvPicPr>
            <a:picLocks noChangeAspect="1"/>
          </p:cNvPicPr>
          <p:nvPr/>
        </p:nvPicPr>
        <p:blipFill>
          <a:blip r:embed="rId1"/>
          <a:stretch>
            <a:fillRect/>
          </a:stretch>
        </p:blipFill>
        <p:spPr>
          <a:xfrm>
            <a:off x="874395" y="2392045"/>
            <a:ext cx="2493010" cy="2074545"/>
          </a:xfrm>
          <a:prstGeom prst="rect">
            <a:avLst/>
          </a:prstGeom>
          <a:ln>
            <a:solidFill>
              <a:schemeClr val="tx1">
                <a:lumMod val="75000"/>
                <a:lumOff val="25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35"/>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3" name="Text Box 2"/>
          <p:cNvSpPr txBox="1"/>
          <p:nvPr/>
        </p:nvSpPr>
        <p:spPr>
          <a:xfrm>
            <a:off x="615315" y="654050"/>
            <a:ext cx="3319145" cy="460375"/>
          </a:xfrm>
          <a:prstGeom prst="rect">
            <a:avLst/>
          </a:prstGeom>
          <a:noFill/>
        </p:spPr>
        <p:txBody>
          <a:bodyPr wrap="square" rtlCol="0">
            <a:spAutoFit/>
          </a:bodyPr>
          <a:p>
            <a:pPr marL="342900" indent="-342900">
              <a:buFont typeface="Wingdings" panose="05000000000000000000" charset="0"/>
              <a:buChar char="q"/>
            </a:pPr>
            <a:r>
              <a:rPr lang="en-US" sz="2400">
                <a:solidFill>
                  <a:srgbClr val="002060"/>
                </a:solidFill>
                <a:latin typeface="Kalpurush" panose="02000600000000000000" charset="0"/>
                <a:cs typeface="Kalpurush" panose="02000600000000000000" charset="0"/>
              </a:rPr>
              <a:t>বৈশ্বিক উষ্ণায়নের ধারনাঃ   </a:t>
            </a:r>
            <a:endParaRPr lang="en-US" sz="2400">
              <a:solidFill>
                <a:srgbClr val="002060"/>
              </a:solidFill>
              <a:latin typeface="Kalpurush" panose="02000600000000000000" charset="0"/>
              <a:cs typeface="Kalpurush" panose="02000600000000000000" charset="0"/>
            </a:endParaRPr>
          </a:p>
        </p:txBody>
      </p:sp>
      <p:pic>
        <p:nvPicPr>
          <p:cNvPr id="9" name="Picture 8" descr="Capture.PNG3"/>
          <p:cNvPicPr>
            <a:picLocks noChangeAspect="1"/>
          </p:cNvPicPr>
          <p:nvPr/>
        </p:nvPicPr>
        <p:blipFill>
          <a:blip r:embed="rId1"/>
          <a:stretch>
            <a:fillRect/>
          </a:stretch>
        </p:blipFill>
        <p:spPr>
          <a:xfrm>
            <a:off x="8355330" y="654050"/>
            <a:ext cx="3294380" cy="2568575"/>
          </a:xfrm>
          <a:prstGeom prst="rect">
            <a:avLst/>
          </a:prstGeom>
          <a:ln>
            <a:solidFill>
              <a:schemeClr val="accent1"/>
            </a:solidFill>
          </a:ln>
        </p:spPr>
      </p:pic>
      <p:pic>
        <p:nvPicPr>
          <p:cNvPr id="6" name="Picture 5"/>
          <p:cNvPicPr/>
          <p:nvPr/>
        </p:nvPicPr>
        <p:blipFill>
          <a:blip r:embed="rId2"/>
          <a:stretch>
            <a:fillRect/>
          </a:stretch>
        </p:blipFill>
        <p:spPr>
          <a:xfrm>
            <a:off x="8355330" y="3429000"/>
            <a:ext cx="3294380" cy="2776220"/>
          </a:xfrm>
          <a:prstGeom prst="rect">
            <a:avLst/>
          </a:prstGeom>
        </p:spPr>
      </p:pic>
      <p:sp>
        <p:nvSpPr>
          <p:cNvPr id="7" name="Text Box 6"/>
          <p:cNvSpPr txBox="1"/>
          <p:nvPr/>
        </p:nvSpPr>
        <p:spPr>
          <a:xfrm>
            <a:off x="717550" y="1306195"/>
            <a:ext cx="6662420" cy="922020"/>
          </a:xfrm>
          <a:prstGeom prst="rect">
            <a:avLst/>
          </a:prstGeom>
          <a:noFill/>
        </p:spPr>
        <p:txBody>
          <a:bodyPr wrap="square" rtlCol="0">
            <a:spAutoFit/>
          </a:bodyPr>
          <a:p>
            <a:pPr algn="just"/>
            <a:r>
              <a:rPr lang="en-US" altLang="en-US">
                <a:latin typeface="Kalpurush" panose="02000600000000000000" charset="0"/>
                <a:cs typeface="Kalpurush" panose="02000600000000000000" charset="0"/>
              </a:rPr>
              <a:t>আমাদের পৃথিবীকে ঘিরে রয়েছে বায়ুমণ্ডল। এই বায়ুমণ্ডলে স্বাভাবিকভাবেই কিছু গ্যাস থাকে—যেমন কার্বন ডাই-অক্সাইড, মিথেন ও জলীয় বাষ্প। এদের গ্রিনহাউস গ্যাস বলা হয়।</a:t>
            </a:r>
            <a:endParaRPr lang="en-US">
              <a:latin typeface="Kalpurush" panose="02000600000000000000" charset="0"/>
              <a:cs typeface="Kalpurush" panose="02000600000000000000" charset="0"/>
            </a:endParaRPr>
          </a:p>
        </p:txBody>
      </p:sp>
      <p:sp>
        <p:nvSpPr>
          <p:cNvPr id="8" name="Text Box 7"/>
          <p:cNvSpPr txBox="1"/>
          <p:nvPr/>
        </p:nvSpPr>
        <p:spPr>
          <a:xfrm>
            <a:off x="717550" y="2927350"/>
            <a:ext cx="7266305" cy="368300"/>
          </a:xfrm>
          <a:prstGeom prst="rect">
            <a:avLst/>
          </a:prstGeom>
          <a:noFill/>
        </p:spPr>
        <p:txBody>
          <a:bodyPr wrap="square" rtlCol="0">
            <a:sp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সূর্যের আলো যখন পৃথিবীতে আসে, তখন পৃথিবী উত্তপ্ত হয়।</a:t>
            </a:r>
            <a:endParaRPr lang="en-US">
              <a:latin typeface="Kalpurush" panose="02000600000000000000" charset="0"/>
              <a:cs typeface="Kalpurush" panose="02000600000000000000" charset="0"/>
            </a:endParaRPr>
          </a:p>
        </p:txBody>
      </p:sp>
      <p:sp>
        <p:nvSpPr>
          <p:cNvPr id="10" name="Text Box 9"/>
          <p:cNvSpPr txBox="1"/>
          <p:nvPr/>
        </p:nvSpPr>
        <p:spPr>
          <a:xfrm>
            <a:off x="717550" y="3689350"/>
            <a:ext cx="7266305" cy="368300"/>
          </a:xfrm>
          <a:prstGeom prst="rect">
            <a:avLst/>
          </a:prstGeom>
          <a:noFill/>
        </p:spPr>
        <p:txBody>
          <a:bodyPr wrap="square" rtlCol="0">
            <a:sp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 রাতের বেলা এই তাপ আবার মহাশূন্যে ফিরে যাওয়ার কথা।</a:t>
            </a:r>
            <a:endParaRPr lang="en-US">
              <a:latin typeface="Kalpurush" panose="02000600000000000000" charset="0"/>
              <a:cs typeface="Kalpurush" panose="02000600000000000000" charset="0"/>
            </a:endParaRPr>
          </a:p>
        </p:txBody>
      </p:sp>
      <p:sp>
        <p:nvSpPr>
          <p:cNvPr id="11" name="Text Box 10"/>
          <p:cNvSpPr txBox="1"/>
          <p:nvPr/>
        </p:nvSpPr>
        <p:spPr>
          <a:xfrm>
            <a:off x="717550" y="4499610"/>
            <a:ext cx="7266305" cy="1198880"/>
          </a:xfrm>
          <a:prstGeom prst="rect">
            <a:avLst/>
          </a:prstGeom>
          <a:noFill/>
        </p:spPr>
        <p:txBody>
          <a:bodyPr wrap="square" rtlCol="0">
            <a:sp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কিন্তু গ্রিনহাউস গ্যাসগুলো কাচের মতো কাজ করে। এরা ফিরে যাওয়া তাপকে আটকে ফেলে। ফলে পৃথিবীর তাপমাত্রা স্বাভাবিক থাকে, যা জীবকুলের বেঁচে থাকার জন্য জরুরি।</a:t>
            </a:r>
            <a:endParaRPr lang="en-US">
              <a:latin typeface="Kalpurush" panose="02000600000000000000" charset="0"/>
              <a:cs typeface="Kalpurush" panose="02000600000000000000" charset="0"/>
            </a:endParaRPr>
          </a:p>
          <a:p>
            <a:pPr marL="285750" indent="-285750" algn="just">
              <a:buFont typeface="Wingdings" panose="05000000000000000000" charset="0"/>
              <a:buChar char="Ø"/>
            </a:pPr>
            <a:endParaRPr lang="en-US">
              <a:latin typeface="Kalpurush" panose="02000600000000000000" charset="0"/>
              <a:cs typeface="Kalpurush" panose="020006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35"/>
            <a:ext cx="12174220" cy="6793230"/>
          </a:xfrm>
          <a:prstGeom prst="frame">
            <a:avLst>
              <a:gd name="adj1" fmla="val 4412"/>
            </a:avLst>
          </a:prstGeom>
          <a:solidFill>
            <a:schemeClr val="accent1">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2" name="Text Box 1"/>
          <p:cNvSpPr txBox="1"/>
          <p:nvPr/>
        </p:nvSpPr>
        <p:spPr>
          <a:xfrm>
            <a:off x="3854768" y="618490"/>
            <a:ext cx="4482465" cy="406400"/>
          </a:xfrm>
          <a:prstGeom prst="rect">
            <a:avLst/>
          </a:prstGeom>
          <a:noFill/>
        </p:spPr>
        <p:txBody>
          <a:bodyPr wrap="square" rtlCol="0">
            <a:noAutofit/>
          </a:bodyPr>
          <a:p>
            <a:pPr algn="ctr"/>
            <a:r>
              <a:rPr lang="en-US" sz="2400">
                <a:latin typeface="Kalpurush" panose="02000600000000000000" charset="0"/>
                <a:cs typeface="Kalpurush" panose="02000600000000000000" charset="0"/>
              </a:rPr>
              <a:t>এক্ কাজ </a:t>
            </a:r>
            <a:endParaRPr lang="en-US" sz="2400">
              <a:latin typeface="Kalpurush" panose="02000600000000000000" charset="0"/>
              <a:cs typeface="Kalpurush" panose="02000600000000000000" charset="0"/>
            </a:endParaRPr>
          </a:p>
        </p:txBody>
      </p:sp>
      <p:sp>
        <p:nvSpPr>
          <p:cNvPr id="3" name="Text Box 2"/>
          <p:cNvSpPr txBox="1"/>
          <p:nvPr/>
        </p:nvSpPr>
        <p:spPr>
          <a:xfrm>
            <a:off x="1427480" y="1851660"/>
            <a:ext cx="4482465" cy="406400"/>
          </a:xfrm>
          <a:prstGeom prst="rect">
            <a:avLst/>
          </a:prstGeom>
          <a:noFill/>
        </p:spPr>
        <p:txBody>
          <a:bodyPr wrap="square" rtlCol="0">
            <a:noAutofit/>
          </a:bodyPr>
          <a:p>
            <a:pPr algn="ctr"/>
            <a:r>
              <a:rPr lang="en-US" sz="2400">
                <a:latin typeface="Kalpurush" panose="02000600000000000000" charset="0"/>
                <a:cs typeface="Kalpurush" panose="02000600000000000000" charset="0"/>
              </a:rPr>
              <a:t>বৈশ্বিকউষ্ণায়ন বলতে কি বুঝ ? </a:t>
            </a:r>
            <a:endParaRPr lang="en-US" sz="2400">
              <a:latin typeface="Kalpurush" panose="02000600000000000000" charset="0"/>
              <a:cs typeface="Kalpurush" panose="02000600000000000000" charset="0"/>
            </a:endParaRPr>
          </a:p>
          <a:p>
            <a:pPr algn="ctr"/>
            <a:r>
              <a:rPr lang="en-US" sz="2400">
                <a:latin typeface="Kalpurush" panose="02000600000000000000" charset="0"/>
                <a:cs typeface="Kalpurush" panose="02000600000000000000" charset="0"/>
              </a:rPr>
              <a:t> </a:t>
            </a:r>
            <a:endParaRPr lang="en-US" sz="2400">
              <a:latin typeface="Kalpurush" panose="02000600000000000000" charset="0"/>
              <a:cs typeface="Kalpurush" panose="02000600000000000000" charset="0"/>
            </a:endParaRPr>
          </a:p>
        </p:txBody>
      </p:sp>
      <p:sp>
        <p:nvSpPr>
          <p:cNvPr id="5" name="Text Box 4"/>
          <p:cNvSpPr txBox="1"/>
          <p:nvPr/>
        </p:nvSpPr>
        <p:spPr>
          <a:xfrm>
            <a:off x="1427480" y="2659380"/>
            <a:ext cx="4482465" cy="406400"/>
          </a:xfrm>
          <a:prstGeom prst="rect">
            <a:avLst/>
          </a:prstGeom>
          <a:noFill/>
        </p:spPr>
        <p:txBody>
          <a:bodyPr wrap="square" rtlCol="0">
            <a:noAutofit/>
          </a:bodyPr>
          <a:p>
            <a:pPr algn="ctr"/>
            <a:r>
              <a:rPr lang="en-US" sz="2400">
                <a:latin typeface="Kalpurush" panose="02000600000000000000" charset="0"/>
                <a:cs typeface="Kalpurush" panose="02000600000000000000" charset="0"/>
              </a:rPr>
              <a:t>গ্রীনহাউস গ্যাস কাকে বলা হয় ? </a:t>
            </a:r>
            <a:endParaRPr lang="en-US" sz="2400">
              <a:latin typeface="Kalpurush" panose="02000600000000000000" charset="0"/>
              <a:cs typeface="Kalpurush" panose="02000600000000000000" charset="0"/>
            </a:endParaRPr>
          </a:p>
          <a:p>
            <a:pPr algn="ctr"/>
            <a:r>
              <a:rPr lang="en-US" sz="2400">
                <a:latin typeface="Kalpurush" panose="02000600000000000000" charset="0"/>
                <a:cs typeface="Kalpurush" panose="02000600000000000000" charset="0"/>
              </a:rPr>
              <a:t> </a:t>
            </a:r>
            <a:endParaRPr lang="en-US" sz="2400">
              <a:latin typeface="Kalpurush" panose="02000600000000000000" charset="0"/>
              <a:cs typeface="Kalpurush" panose="02000600000000000000" charset="0"/>
            </a:endParaRPr>
          </a:p>
        </p:txBody>
      </p:sp>
      <p:sp>
        <p:nvSpPr>
          <p:cNvPr id="6" name="Text Box 5"/>
          <p:cNvSpPr txBox="1"/>
          <p:nvPr/>
        </p:nvSpPr>
        <p:spPr>
          <a:xfrm>
            <a:off x="1799590" y="3510280"/>
            <a:ext cx="4482465" cy="406400"/>
          </a:xfrm>
          <a:prstGeom prst="rect">
            <a:avLst/>
          </a:prstGeom>
          <a:noFill/>
        </p:spPr>
        <p:txBody>
          <a:bodyPr wrap="square" rtlCol="0">
            <a:noAutofit/>
          </a:bodyPr>
          <a:p>
            <a:pPr algn="ctr"/>
            <a:r>
              <a:rPr lang="en-US" sz="2400">
                <a:latin typeface="Kalpurush" panose="02000600000000000000" charset="0"/>
                <a:cs typeface="Kalpurush" panose="02000600000000000000" charset="0"/>
              </a:rPr>
              <a:t>গ্রীনহাউস গ্যাস কিসের মত কাজ করে ? </a:t>
            </a:r>
            <a:endParaRPr lang="en-US" sz="2400">
              <a:latin typeface="Kalpurush" panose="02000600000000000000" charset="0"/>
              <a:cs typeface="Kalpurush" panose="02000600000000000000" charset="0"/>
            </a:endParaRPr>
          </a:p>
          <a:p>
            <a:pPr algn="ctr"/>
            <a:r>
              <a:rPr lang="en-US" sz="2400">
                <a:latin typeface="Kalpurush" panose="02000600000000000000" charset="0"/>
                <a:cs typeface="Kalpurush" panose="02000600000000000000" charset="0"/>
              </a:rPr>
              <a:t> </a:t>
            </a:r>
            <a:endParaRPr lang="en-US" sz="2400">
              <a:latin typeface="Kalpurush" panose="02000600000000000000" charset="0"/>
              <a:cs typeface="Kalpurush" panose="02000600000000000000"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Frame 2"/>
          <p:cNvSpPr/>
          <p:nvPr/>
        </p:nvSpPr>
        <p:spPr>
          <a:xfrm>
            <a:off x="17780" y="-635"/>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5" name="Text Box 4"/>
          <p:cNvSpPr txBox="1"/>
          <p:nvPr/>
        </p:nvSpPr>
        <p:spPr>
          <a:xfrm>
            <a:off x="513080" y="960755"/>
            <a:ext cx="3319145" cy="460375"/>
          </a:xfrm>
          <a:prstGeom prst="rect">
            <a:avLst/>
          </a:prstGeom>
          <a:noFill/>
        </p:spPr>
        <p:txBody>
          <a:bodyPr wrap="square" rtlCol="0">
            <a:spAutoFit/>
          </a:bodyPr>
          <a:p>
            <a:pPr marL="342900" indent="-342900">
              <a:buFont typeface="Wingdings" panose="05000000000000000000" charset="0"/>
              <a:buChar char="q"/>
            </a:pPr>
            <a:r>
              <a:rPr lang="en-US" sz="2400">
                <a:solidFill>
                  <a:srgbClr val="002060"/>
                </a:solidFill>
                <a:latin typeface="Kalpurush" panose="02000600000000000000" charset="0"/>
                <a:cs typeface="Kalpurush" panose="02000600000000000000" charset="0"/>
              </a:rPr>
              <a:t>গ্রীণ হাউস প্রতিক্রিয়াঃ    </a:t>
            </a:r>
            <a:endParaRPr lang="en-US" sz="2400">
              <a:solidFill>
                <a:srgbClr val="002060"/>
              </a:solidFill>
              <a:latin typeface="Kalpurush" panose="02000600000000000000" charset="0"/>
              <a:cs typeface="Kalpurush" panose="02000600000000000000" charset="0"/>
            </a:endParaRPr>
          </a:p>
        </p:txBody>
      </p:sp>
      <p:grpSp>
        <p:nvGrpSpPr>
          <p:cNvPr id="8" name="Group 7"/>
          <p:cNvGrpSpPr/>
          <p:nvPr/>
        </p:nvGrpSpPr>
        <p:grpSpPr>
          <a:xfrm>
            <a:off x="6990408" y="960755"/>
            <a:ext cx="4526902" cy="3075766"/>
            <a:chOff x="9203" y="4726"/>
            <a:chExt cx="6984" cy="5460"/>
          </a:xfrm>
        </p:grpSpPr>
        <p:pic>
          <p:nvPicPr>
            <p:cNvPr id="6" name="Picture 5" descr="Capture.PNG2"/>
            <p:cNvPicPr>
              <a:picLocks noChangeAspect="1"/>
            </p:cNvPicPr>
            <p:nvPr/>
          </p:nvPicPr>
          <p:blipFill>
            <a:blip r:embed="rId1"/>
            <a:stretch>
              <a:fillRect/>
            </a:stretch>
          </p:blipFill>
          <p:spPr>
            <a:xfrm>
              <a:off x="9600" y="4726"/>
              <a:ext cx="5745" cy="4382"/>
            </a:xfrm>
            <a:prstGeom prst="rect">
              <a:avLst/>
            </a:prstGeom>
            <a:ln w="19050">
              <a:solidFill>
                <a:srgbClr val="002060"/>
              </a:solidFill>
            </a:ln>
          </p:spPr>
        </p:pic>
        <p:sp>
          <p:nvSpPr>
            <p:cNvPr id="7" name="Text Box 6"/>
            <p:cNvSpPr txBox="1"/>
            <p:nvPr/>
          </p:nvSpPr>
          <p:spPr>
            <a:xfrm>
              <a:off x="9203" y="9369"/>
              <a:ext cx="6984" cy="817"/>
            </a:xfrm>
            <a:prstGeom prst="rect">
              <a:avLst/>
            </a:prstGeom>
            <a:noFill/>
          </p:spPr>
          <p:txBody>
            <a:bodyPr wrap="square" rtlCol="0">
              <a:noAutofit/>
            </a:bodyPr>
            <a:p>
              <a:pPr indent="0">
                <a:buFont typeface="Wingdings" panose="05000000000000000000" charset="0"/>
                <a:buNone/>
              </a:pPr>
              <a:r>
                <a:rPr lang="en-US" sz="2400">
                  <a:solidFill>
                    <a:srgbClr val="002060"/>
                  </a:solidFill>
                  <a:latin typeface="Kalpurush" panose="02000600000000000000" charset="0"/>
                  <a:cs typeface="Kalpurush" panose="02000600000000000000" charset="0"/>
                </a:rPr>
                <a:t>পৃথিবীকে ঘিরে গ্রীনহাউস গ্যাসের চাদর     </a:t>
              </a:r>
              <a:endParaRPr lang="en-US" sz="2400">
                <a:solidFill>
                  <a:srgbClr val="002060"/>
                </a:solidFill>
                <a:latin typeface="Kalpurush" panose="02000600000000000000" charset="0"/>
                <a:cs typeface="Kalpurush" panose="02000600000000000000" charset="0"/>
              </a:endParaRPr>
            </a:p>
          </p:txBody>
        </p:sp>
      </p:grpSp>
      <p:sp>
        <p:nvSpPr>
          <p:cNvPr id="2" name="Text Box 1"/>
          <p:cNvSpPr txBox="1"/>
          <p:nvPr/>
        </p:nvSpPr>
        <p:spPr>
          <a:xfrm>
            <a:off x="615315" y="4726940"/>
            <a:ext cx="10901045" cy="922020"/>
          </a:xfrm>
          <a:prstGeom prst="rect">
            <a:avLst/>
          </a:prstGeom>
          <a:noFill/>
        </p:spPr>
        <p:txBody>
          <a:bodyPr wrap="square" rtlCol="0">
            <a:spAutoFit/>
          </a:bodyPr>
          <a:p>
            <a:pPr algn="just"/>
            <a:r>
              <a:rPr lang="" altLang="en-US">
                <a:latin typeface="Kalpurush" panose="02000600000000000000" charset="0"/>
                <a:cs typeface="Kalpurush" panose="02000600000000000000" charset="0"/>
              </a:rPr>
              <a:t>গ্রিনহাউস প্রতিক্রিয়া (</a:t>
            </a:r>
            <a:r>
              <a:rPr lang="en-US" altLang="en-US">
                <a:latin typeface="Kalpurush" panose="02000600000000000000" charset="0"/>
                <a:cs typeface="Kalpurush" panose="02000600000000000000" charset="0"/>
              </a:rPr>
              <a:t>Greenhouse Effect) </a:t>
            </a:r>
            <a:r>
              <a:rPr lang="" altLang="en-US">
                <a:latin typeface="Kalpurush" panose="02000600000000000000" charset="0"/>
                <a:cs typeface="Kalpurush" panose="02000600000000000000" charset="0"/>
              </a:rPr>
              <a:t>হলো এমন একটি প্রাকৃতিক প্রক্রিয়া, যার মাধ্যমে বায়ুমণ্ডলে থাকা নির্দিষ্ট কিছু গ্যাস পৃথিবীর পৃষ্ঠ থেকে বিকিরিত তাপকে আটকে রাখে এবং তা পুনরায় ভূপৃষ্ঠে ফেরত পাঠায়, যার ফলে পৃথিবীর গড় তাপমাত্রা বৃদ্ধি পায় এবং পৃথিবী বাসযোগ্য থাকে</a:t>
            </a:r>
            <a:endParaRPr lang="" altLang="en-US">
              <a:latin typeface="Kalpurush" panose="02000600000000000000" charset="0"/>
              <a:cs typeface="Kalpurush" panose="02000600000000000000"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35"/>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3" name="Frame 2"/>
          <p:cNvSpPr/>
          <p:nvPr/>
        </p:nvSpPr>
        <p:spPr>
          <a:xfrm>
            <a:off x="17780" y="-635"/>
            <a:ext cx="12174220" cy="6793230"/>
          </a:xfrm>
          <a:prstGeom prst="frame">
            <a:avLst>
              <a:gd name="adj1" fmla="val 4412"/>
            </a:avLst>
          </a:prstGeom>
          <a:solidFill>
            <a:schemeClr val="bg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pic>
        <p:nvPicPr>
          <p:cNvPr id="9" name="Picture 8" descr="Capture.PNG3"/>
          <p:cNvPicPr>
            <a:picLocks noChangeAspect="1"/>
          </p:cNvPicPr>
          <p:nvPr/>
        </p:nvPicPr>
        <p:blipFill>
          <a:blip r:embed="rId1"/>
          <a:stretch>
            <a:fillRect/>
          </a:stretch>
        </p:blipFill>
        <p:spPr>
          <a:xfrm>
            <a:off x="7994650" y="372110"/>
            <a:ext cx="3185160" cy="2568575"/>
          </a:xfrm>
          <a:prstGeom prst="rect">
            <a:avLst/>
          </a:prstGeom>
          <a:ln>
            <a:solidFill>
              <a:schemeClr val="accent1"/>
            </a:solidFill>
          </a:ln>
        </p:spPr>
      </p:pic>
      <p:sp>
        <p:nvSpPr>
          <p:cNvPr id="10" name="Text Box 9"/>
          <p:cNvSpPr txBox="1"/>
          <p:nvPr/>
        </p:nvSpPr>
        <p:spPr>
          <a:xfrm>
            <a:off x="7604760" y="3075940"/>
            <a:ext cx="4403090" cy="640715"/>
          </a:xfrm>
          <a:prstGeom prst="rect">
            <a:avLst/>
          </a:prstGeom>
          <a:noFill/>
        </p:spPr>
        <p:txBody>
          <a:bodyPr wrap="square" rtlCol="0">
            <a:noAutofit/>
          </a:bodyPr>
          <a:p>
            <a:pPr indent="0">
              <a:buFont typeface="Wingdings" panose="05000000000000000000" charset="0"/>
              <a:buNone/>
            </a:pPr>
            <a:r>
              <a:rPr lang="en-US" altLang="en-US" sz="2400">
                <a:solidFill>
                  <a:srgbClr val="002060"/>
                </a:solidFill>
                <a:latin typeface="Kalpurush" panose="02000600000000000000" charset="0"/>
                <a:cs typeface="Kalpurush" panose="02000600000000000000" charset="0"/>
              </a:rPr>
              <a:t>গ্রিনহাউস গ্যাস ভুপ্ষ্টের চারপাশে জমা হচ্ছে এবং তার ফলে তাপ বাড়ছে</a:t>
            </a:r>
            <a:r>
              <a:rPr lang="en-US" sz="2400">
                <a:solidFill>
                  <a:srgbClr val="002060"/>
                </a:solidFill>
                <a:latin typeface="Kalpurush" panose="02000600000000000000" charset="0"/>
                <a:cs typeface="Kalpurush" panose="02000600000000000000" charset="0"/>
              </a:rPr>
              <a:t>    </a:t>
            </a:r>
            <a:endParaRPr lang="en-US" sz="2400">
              <a:solidFill>
                <a:srgbClr val="002060"/>
              </a:solidFill>
              <a:latin typeface="Kalpurush" panose="02000600000000000000" charset="0"/>
              <a:cs typeface="Kalpurush" panose="02000600000000000000" charset="0"/>
            </a:endParaRPr>
          </a:p>
        </p:txBody>
      </p:sp>
      <p:sp>
        <p:nvSpPr>
          <p:cNvPr id="5" name="Text Box 4"/>
          <p:cNvSpPr txBox="1"/>
          <p:nvPr/>
        </p:nvSpPr>
        <p:spPr>
          <a:xfrm>
            <a:off x="1492250" y="1293495"/>
            <a:ext cx="4402455" cy="460375"/>
          </a:xfrm>
          <a:prstGeom prst="rect">
            <a:avLst/>
          </a:prstGeom>
          <a:noFill/>
        </p:spPr>
        <p:txBody>
          <a:bodyPr wrap="square" rtlCol="0">
            <a:spAutoFit/>
          </a:bodyPr>
          <a:p>
            <a:pPr indent="0">
              <a:buNone/>
            </a:pPr>
            <a:r>
              <a:rPr lang="en-US" sz="2400">
                <a:solidFill>
                  <a:srgbClr val="002060"/>
                </a:solidFill>
                <a:latin typeface="Kalpurush" panose="02000600000000000000" charset="0"/>
                <a:cs typeface="Kalpurush" panose="02000600000000000000" charset="0"/>
              </a:rPr>
              <a:t>বৈশ্বিক উষ্ণায়নের কারণ       </a:t>
            </a:r>
            <a:endParaRPr lang="en-US" sz="2400">
              <a:solidFill>
                <a:srgbClr val="002060"/>
              </a:solidFill>
              <a:latin typeface="Kalpurush" panose="02000600000000000000" charset="0"/>
              <a:cs typeface="Kalpurush" panose="02000600000000000000" charset="0"/>
            </a:endParaRPr>
          </a:p>
        </p:txBody>
      </p:sp>
      <p:sp>
        <p:nvSpPr>
          <p:cNvPr id="11" name="Right Arrow 10"/>
          <p:cNvSpPr/>
          <p:nvPr/>
        </p:nvSpPr>
        <p:spPr>
          <a:xfrm>
            <a:off x="320040" y="1144905"/>
            <a:ext cx="854075" cy="640080"/>
          </a:xfrm>
          <a:prstGeom prst="rightArrow">
            <a:avLst/>
          </a:prstGeom>
          <a:ln>
            <a:solidFill>
              <a:schemeClr val="bg2">
                <a:lumMod val="10000"/>
              </a:schemeClr>
            </a:solidFill>
          </a:ln>
        </p:spPr>
        <p:style>
          <a:lnRef idx="2">
            <a:schemeClr val="accent1"/>
          </a:lnRef>
          <a:fillRef idx="0">
            <a:srgbClr val="FFFFFF"/>
          </a:fillRef>
          <a:effectRef idx="0">
            <a:srgbClr val="FFFFFF"/>
          </a:effectRef>
          <a:fontRef idx="minor">
            <a:schemeClr val="tx1"/>
          </a:fontRef>
        </p:style>
        <p:txBody>
          <a:bodyPr rtlCol="0" anchor="ctr"/>
          <a:p>
            <a:pPr marL="285750" indent="-285750" algn="ctr">
              <a:buFont typeface="Arial" panose="020B0604020202020204" pitchFamily="34" charset="0"/>
              <a:buChar char="•"/>
            </a:pPr>
            <a:endParaRPr lang="en-US"/>
          </a:p>
        </p:txBody>
      </p:sp>
      <p:sp>
        <p:nvSpPr>
          <p:cNvPr id="6" name="Text Box 5"/>
          <p:cNvSpPr txBox="1"/>
          <p:nvPr/>
        </p:nvSpPr>
        <p:spPr>
          <a:xfrm>
            <a:off x="963930" y="2172970"/>
            <a:ext cx="3870325" cy="544830"/>
          </a:xfrm>
          <a:prstGeom prst="rect">
            <a:avLst/>
          </a:prstGeom>
          <a:noFill/>
        </p:spPr>
        <p:txBody>
          <a:bodyPr wrap="square" rtlCol="0">
            <a:no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জলবায়ু পরিবর্তন। </a:t>
            </a:r>
            <a:endParaRPr lang="en-US">
              <a:latin typeface="Kalpurush" panose="02000600000000000000" charset="0"/>
              <a:cs typeface="Kalpurush" panose="02000600000000000000" charset="0"/>
            </a:endParaRPr>
          </a:p>
        </p:txBody>
      </p:sp>
      <p:sp>
        <p:nvSpPr>
          <p:cNvPr id="7" name="Text Box 6"/>
          <p:cNvSpPr txBox="1"/>
          <p:nvPr/>
        </p:nvSpPr>
        <p:spPr>
          <a:xfrm>
            <a:off x="963930" y="2615565"/>
            <a:ext cx="3760470" cy="460375"/>
          </a:xfrm>
          <a:prstGeom prst="rect">
            <a:avLst/>
          </a:prstGeom>
          <a:noFill/>
        </p:spPr>
        <p:txBody>
          <a:bodyPr wrap="square" rtlCol="0">
            <a:no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বৈশ্বিক উষ্ণায়ন</a:t>
            </a:r>
            <a:r>
              <a:rPr lang="en-US" altLang="en-US">
                <a:latin typeface="Kalpurush" panose="02000600000000000000" charset="0"/>
                <a:cs typeface="Kalpurush" panose="02000600000000000000" charset="0"/>
                <a:sym typeface="+mn-ea"/>
              </a:rPr>
              <a:t> </a:t>
            </a:r>
            <a:endParaRPr lang="en-US">
              <a:latin typeface="Kalpurush" panose="02000600000000000000" charset="0"/>
              <a:cs typeface="Kalpurush" panose="02000600000000000000" charset="0"/>
            </a:endParaRPr>
          </a:p>
        </p:txBody>
      </p:sp>
      <p:sp>
        <p:nvSpPr>
          <p:cNvPr id="8" name="Text Box 7"/>
          <p:cNvSpPr txBox="1"/>
          <p:nvPr/>
        </p:nvSpPr>
        <p:spPr>
          <a:xfrm>
            <a:off x="963930" y="3105785"/>
            <a:ext cx="3760470" cy="460375"/>
          </a:xfrm>
          <a:prstGeom prst="rect">
            <a:avLst/>
          </a:prstGeom>
          <a:noFill/>
        </p:spPr>
        <p:txBody>
          <a:bodyPr wrap="square" rtlCol="0">
            <a:no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বাতাসে কার্বন ডাই-অক্সাইডের আধিক্য</a:t>
            </a:r>
            <a:endParaRPr lang="en-US">
              <a:latin typeface="Kalpurush" panose="02000600000000000000" charset="0"/>
              <a:cs typeface="Kalpurush" panose="02000600000000000000" charset="0"/>
            </a:endParaRPr>
          </a:p>
        </p:txBody>
      </p:sp>
      <p:sp>
        <p:nvSpPr>
          <p:cNvPr id="12" name="Text Box 11"/>
          <p:cNvSpPr txBox="1"/>
          <p:nvPr/>
        </p:nvSpPr>
        <p:spPr>
          <a:xfrm>
            <a:off x="963930" y="3566160"/>
            <a:ext cx="3760470" cy="460375"/>
          </a:xfrm>
          <a:prstGeom prst="rect">
            <a:avLst/>
          </a:prstGeom>
          <a:noFill/>
        </p:spPr>
        <p:txBody>
          <a:bodyPr wrap="square" rtlCol="0">
            <a:no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বাতাসে কার্বন ডাই-অক্সাইডের আধিক্য</a:t>
            </a:r>
            <a:endParaRPr lang="en-US">
              <a:latin typeface="Kalpurush" panose="02000600000000000000" charset="0"/>
              <a:cs typeface="Kalpurush" panose="02000600000000000000" charset="0"/>
            </a:endParaRPr>
          </a:p>
        </p:txBody>
      </p:sp>
      <p:sp>
        <p:nvSpPr>
          <p:cNvPr id="13" name="Text Box 12"/>
          <p:cNvSpPr txBox="1"/>
          <p:nvPr/>
        </p:nvSpPr>
        <p:spPr>
          <a:xfrm>
            <a:off x="963930" y="4135755"/>
            <a:ext cx="3760470" cy="460375"/>
          </a:xfrm>
          <a:prstGeom prst="rect">
            <a:avLst/>
          </a:prstGeom>
          <a:noFill/>
        </p:spPr>
        <p:txBody>
          <a:bodyPr wrap="square" rtlCol="0">
            <a:noAutofit/>
          </a:bodyPr>
          <a:p>
            <a:pPr marL="285750" indent="-285750" algn="just">
              <a:buFont typeface="Wingdings" panose="05000000000000000000" charset="0"/>
              <a:buChar char="Ø"/>
            </a:pPr>
            <a:r>
              <a:rPr lang="en-US" altLang="en-US">
                <a:latin typeface="Kalpurush" panose="02000600000000000000" charset="0"/>
                <a:cs typeface="Kalpurush" panose="02000600000000000000" charset="0"/>
                <a:sym typeface="+mn-ea"/>
              </a:rPr>
              <a:t>নির্বিচারে গাছপালা কেটে ফেলা</a:t>
            </a:r>
            <a:endParaRPr lang="en-US">
              <a:latin typeface="Kalpurush" panose="02000600000000000000" charset="0"/>
              <a:cs typeface="Kalpurush" panose="02000600000000000000" charset="0"/>
            </a:endParaRPr>
          </a:p>
        </p:txBody>
      </p:sp>
      <p:sp>
        <p:nvSpPr>
          <p:cNvPr id="14" name="Text Box 13"/>
          <p:cNvSpPr txBox="1"/>
          <p:nvPr/>
        </p:nvSpPr>
        <p:spPr>
          <a:xfrm>
            <a:off x="963930" y="4705350"/>
            <a:ext cx="5120005" cy="410210"/>
          </a:xfrm>
          <a:prstGeom prst="rect">
            <a:avLst/>
          </a:prstGeom>
          <a:noFill/>
        </p:spPr>
        <p:txBody>
          <a:bodyPr wrap="square" rtlCol="0">
            <a:noAutofit/>
          </a:bodyPr>
          <a:p>
            <a:pPr marL="285750" indent="-285750" algn="l">
              <a:buFont typeface="Wingdings" panose="05000000000000000000" charset="0"/>
              <a:buChar char="Ø"/>
            </a:pPr>
            <a:r>
              <a:rPr lang="en-US" altLang="en-US">
                <a:latin typeface="Kalpurush" panose="02000600000000000000" charset="0"/>
                <a:cs typeface="Kalpurush" panose="02000600000000000000" charset="0"/>
                <a:sym typeface="+mn-ea"/>
              </a:rPr>
              <a:t>কলকারখানা ও যানবাহনের কালো ধোঁয়াইটের ভাটা বা কলকারখানার চিমনি থেকে কালো ধোঁয়া বের হওয়া। </a:t>
            </a:r>
            <a:endParaRPr lang="en-US">
              <a:latin typeface="Kalpurush" panose="02000600000000000000" charset="0"/>
              <a:cs typeface="Kalpurush" panose="02000600000000000000"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35"/>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pic>
        <p:nvPicPr>
          <p:cNvPr id="2" name="Picture 1" descr="বন উজাড়"/>
          <p:cNvPicPr>
            <a:picLocks noChangeAspect="1"/>
          </p:cNvPicPr>
          <p:nvPr/>
        </p:nvPicPr>
        <p:blipFill>
          <a:blip r:embed="rId1"/>
          <a:stretch>
            <a:fillRect/>
          </a:stretch>
        </p:blipFill>
        <p:spPr>
          <a:xfrm>
            <a:off x="6826885" y="399415"/>
            <a:ext cx="3811905" cy="1837690"/>
          </a:xfrm>
          <a:prstGeom prst="rect">
            <a:avLst/>
          </a:prstGeom>
          <a:ln>
            <a:solidFill>
              <a:srgbClr val="002060"/>
            </a:solidFill>
          </a:ln>
        </p:spPr>
      </p:pic>
      <p:pic>
        <p:nvPicPr>
          <p:cNvPr id="3" name="Picture 2" descr="যানবাহন বৃদ্দধি"/>
          <p:cNvPicPr>
            <a:picLocks noChangeAspect="1"/>
          </p:cNvPicPr>
          <p:nvPr/>
        </p:nvPicPr>
        <p:blipFill>
          <a:blip r:embed="rId2"/>
          <a:stretch>
            <a:fillRect/>
          </a:stretch>
        </p:blipFill>
        <p:spPr>
          <a:xfrm>
            <a:off x="6826250" y="2062480"/>
            <a:ext cx="3812540" cy="2074545"/>
          </a:xfrm>
          <a:prstGeom prst="rect">
            <a:avLst/>
          </a:prstGeom>
          <a:ln>
            <a:solidFill>
              <a:srgbClr val="002060"/>
            </a:solidFill>
          </a:ln>
        </p:spPr>
      </p:pic>
      <p:pic>
        <p:nvPicPr>
          <p:cNvPr id="5" name="Picture 4" descr="রাসায়নিক সার"/>
          <p:cNvPicPr>
            <a:picLocks noChangeAspect="1"/>
          </p:cNvPicPr>
          <p:nvPr/>
        </p:nvPicPr>
        <p:blipFill>
          <a:blip r:embed="rId3"/>
          <a:stretch>
            <a:fillRect/>
          </a:stretch>
        </p:blipFill>
        <p:spPr>
          <a:xfrm>
            <a:off x="6827520" y="4136390"/>
            <a:ext cx="3811270" cy="2132965"/>
          </a:xfrm>
          <a:prstGeom prst="rect">
            <a:avLst/>
          </a:prstGeom>
          <a:ln>
            <a:solidFill>
              <a:srgbClr val="002060"/>
            </a:solidFill>
          </a:ln>
        </p:spPr>
      </p:pic>
      <p:sp>
        <p:nvSpPr>
          <p:cNvPr id="7" name="Text Box 6"/>
          <p:cNvSpPr txBox="1"/>
          <p:nvPr/>
        </p:nvSpPr>
        <p:spPr>
          <a:xfrm>
            <a:off x="573405" y="1242060"/>
            <a:ext cx="5289550" cy="460375"/>
          </a:xfrm>
          <a:prstGeom prst="rect">
            <a:avLst/>
          </a:prstGeom>
          <a:no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বন উজাড় হওয়াঃ         </a:t>
            </a:r>
            <a:endParaRPr lang="en-US" sz="2400">
              <a:solidFill>
                <a:srgbClr val="002060"/>
              </a:solidFill>
              <a:latin typeface="Kalpurush" panose="02000600000000000000" charset="0"/>
              <a:cs typeface="Kalpurush" panose="02000600000000000000" charset="0"/>
            </a:endParaRPr>
          </a:p>
        </p:txBody>
      </p:sp>
      <p:sp>
        <p:nvSpPr>
          <p:cNvPr id="6" name="Text Box 5"/>
          <p:cNvSpPr txBox="1"/>
          <p:nvPr/>
        </p:nvSpPr>
        <p:spPr>
          <a:xfrm>
            <a:off x="573405" y="4671060"/>
            <a:ext cx="5289550" cy="460375"/>
          </a:xfrm>
          <a:prstGeom prst="rect">
            <a:avLst/>
          </a:prstGeom>
          <a:no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কৃষিতে রাসায়নিক সার ব্যবহার         </a:t>
            </a:r>
            <a:endParaRPr lang="en-US" sz="2400">
              <a:solidFill>
                <a:srgbClr val="002060"/>
              </a:solidFill>
              <a:latin typeface="Kalpurush" panose="02000600000000000000" charset="0"/>
              <a:cs typeface="Kalpurush" panose="02000600000000000000" charset="0"/>
            </a:endParaRPr>
          </a:p>
        </p:txBody>
      </p:sp>
      <p:sp>
        <p:nvSpPr>
          <p:cNvPr id="8" name="Text Box 7"/>
          <p:cNvSpPr txBox="1"/>
          <p:nvPr/>
        </p:nvSpPr>
        <p:spPr>
          <a:xfrm>
            <a:off x="700405" y="2956560"/>
            <a:ext cx="5289550" cy="460375"/>
          </a:xfrm>
          <a:prstGeom prst="rect">
            <a:avLst/>
          </a:prstGeom>
          <a:no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যানবাহনের সংখ্যা বৃদ্ধিঃ         </a:t>
            </a:r>
            <a:endParaRPr lang="en-US" sz="2400">
              <a:solidFill>
                <a:srgbClr val="002060"/>
              </a:solidFill>
              <a:latin typeface="Kalpurush" panose="02000600000000000000" charset="0"/>
              <a:cs typeface="Kalpurush" panose="02000600000000000000"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4770"/>
            <a:ext cx="12174220" cy="6793230"/>
          </a:xfrm>
          <a:prstGeom prst="frame">
            <a:avLst>
              <a:gd name="adj1" fmla="val 4412"/>
            </a:avLst>
          </a:prstGeom>
          <a:solidFill>
            <a:schemeClr val="bg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2" name="Text Box 1"/>
          <p:cNvSpPr txBox="1"/>
          <p:nvPr/>
        </p:nvSpPr>
        <p:spPr>
          <a:xfrm>
            <a:off x="4926013" y="680085"/>
            <a:ext cx="2339975" cy="368300"/>
          </a:xfrm>
          <a:prstGeom prst="rect">
            <a:avLst/>
          </a:prstGeom>
          <a:noFill/>
        </p:spPr>
        <p:txBody>
          <a:bodyPr wrap="square" rtlCol="0">
            <a:spAutoFit/>
          </a:bodyPr>
          <a:p>
            <a:pPr algn="ctr"/>
            <a:r>
              <a:rPr lang="en-US">
                <a:latin typeface="Kalpurush" panose="02000600000000000000" charset="0"/>
                <a:cs typeface="Kalpurush" panose="02000600000000000000" charset="0"/>
              </a:rPr>
              <a:t>জোড়ায় কাজ </a:t>
            </a:r>
            <a:endParaRPr lang="en-US">
              <a:latin typeface="Kalpurush" panose="02000600000000000000" charset="0"/>
              <a:cs typeface="Kalpurush" panose="02000600000000000000" charset="0"/>
            </a:endParaRPr>
          </a:p>
        </p:txBody>
      </p:sp>
      <p:sp>
        <p:nvSpPr>
          <p:cNvPr id="3" name="Text Box 2"/>
          <p:cNvSpPr txBox="1"/>
          <p:nvPr/>
        </p:nvSpPr>
        <p:spPr>
          <a:xfrm>
            <a:off x="1258570" y="2529840"/>
            <a:ext cx="4534535" cy="368300"/>
          </a:xfrm>
          <a:prstGeom prst="rect">
            <a:avLst/>
          </a:prstGeom>
          <a:noFill/>
        </p:spPr>
        <p:txBody>
          <a:bodyPr wrap="square" rtlCol="0">
            <a:spAutoFit/>
          </a:bodyPr>
          <a:p>
            <a:pPr algn="ctr"/>
            <a:r>
              <a:rPr lang="en-US">
                <a:latin typeface="Kalpurush" panose="02000600000000000000" charset="0"/>
                <a:cs typeface="Kalpurush" panose="02000600000000000000" charset="0"/>
              </a:rPr>
              <a:t>বৈশ্বিক উষ্ণায়নের পাচটি কারণ ও প্রভাব লিখ । </a:t>
            </a:r>
            <a:endParaRPr lang="en-US">
              <a:latin typeface="Kalpurush" panose="02000600000000000000" charset="0"/>
              <a:cs typeface="Kalpurush" panose="02000600000000000000"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35"/>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pic>
        <p:nvPicPr>
          <p:cNvPr id="3" name="Picture 2" descr="ধোয়া"/>
          <p:cNvPicPr>
            <a:picLocks noChangeAspect="1"/>
          </p:cNvPicPr>
          <p:nvPr/>
        </p:nvPicPr>
        <p:blipFill>
          <a:blip r:embed="rId1"/>
          <a:stretch>
            <a:fillRect/>
          </a:stretch>
        </p:blipFill>
        <p:spPr>
          <a:xfrm>
            <a:off x="7456170" y="1586230"/>
            <a:ext cx="3928745" cy="2520315"/>
          </a:xfrm>
          <a:prstGeom prst="rect">
            <a:avLst/>
          </a:prstGeom>
          <a:ln w="38100">
            <a:gradFill>
              <a:gsLst>
                <a:gs pos="50000">
                  <a:schemeClr val="accent2"/>
                </a:gs>
                <a:gs pos="0">
                  <a:schemeClr val="accent2">
                    <a:lumMod val="25000"/>
                    <a:lumOff val="75000"/>
                  </a:schemeClr>
                </a:gs>
                <a:gs pos="100000">
                  <a:schemeClr val="accent2">
                    <a:lumMod val="85000"/>
                  </a:schemeClr>
                </a:gs>
              </a:gsLst>
              <a:lin ang="5400000" scaled="0"/>
            </a:gradFill>
          </a:ln>
        </p:spPr>
      </p:pic>
      <p:pic>
        <p:nvPicPr>
          <p:cNvPr id="5" name="Picture 4" descr="জাহাজের ধোয়া"/>
          <p:cNvPicPr>
            <a:picLocks noChangeAspect="1"/>
          </p:cNvPicPr>
          <p:nvPr/>
        </p:nvPicPr>
        <p:blipFill>
          <a:blip r:embed="rId2"/>
          <a:stretch>
            <a:fillRect/>
          </a:stretch>
        </p:blipFill>
        <p:spPr>
          <a:xfrm>
            <a:off x="7456805" y="4106545"/>
            <a:ext cx="3928110" cy="2215515"/>
          </a:xfrm>
          <a:prstGeom prst="rect">
            <a:avLst/>
          </a:prstGeom>
          <a:ln w="38100">
            <a:solidFill>
              <a:srgbClr val="002060"/>
            </a:solidFill>
          </a:ln>
        </p:spPr>
      </p:pic>
      <p:sp>
        <p:nvSpPr>
          <p:cNvPr id="6" name="Text Box 5"/>
          <p:cNvSpPr txBox="1"/>
          <p:nvPr/>
        </p:nvSpPr>
        <p:spPr>
          <a:xfrm>
            <a:off x="573405" y="1784985"/>
            <a:ext cx="4402455" cy="460375"/>
          </a:xfrm>
          <a:prstGeom prst="rect">
            <a:avLst/>
          </a:prstGeom>
          <a:no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কালো ধোয়াঃ       </a:t>
            </a:r>
            <a:endParaRPr lang="en-US" sz="2400">
              <a:solidFill>
                <a:srgbClr val="002060"/>
              </a:solidFill>
              <a:latin typeface="Kalpurush" panose="02000600000000000000" charset="0"/>
              <a:cs typeface="Kalpurush" panose="02000600000000000000" charset="0"/>
            </a:endParaRPr>
          </a:p>
        </p:txBody>
      </p:sp>
      <p:sp>
        <p:nvSpPr>
          <p:cNvPr id="7" name="Text Box 6"/>
          <p:cNvSpPr txBox="1"/>
          <p:nvPr/>
        </p:nvSpPr>
        <p:spPr>
          <a:xfrm>
            <a:off x="573405" y="4671060"/>
            <a:ext cx="5289550" cy="460375"/>
          </a:xfrm>
          <a:prstGeom prst="rect">
            <a:avLst/>
          </a:prstGeom>
          <a:no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সমুদ্রে বর্জ্য ফেলা ও কালো ধোয়া উদ্গীরনঃ         </a:t>
            </a:r>
            <a:endParaRPr lang="en-US" sz="2400">
              <a:solidFill>
                <a:srgbClr val="002060"/>
              </a:solidFill>
              <a:latin typeface="Kalpurush" panose="02000600000000000000" charset="0"/>
              <a:cs typeface="Kalpurush" panose="02000600000000000000" charset="0"/>
            </a:endParaRPr>
          </a:p>
        </p:txBody>
      </p:sp>
      <p:sp>
        <p:nvSpPr>
          <p:cNvPr id="8" name="Text Box 7"/>
          <p:cNvSpPr txBox="1"/>
          <p:nvPr/>
        </p:nvSpPr>
        <p:spPr>
          <a:xfrm>
            <a:off x="836295" y="840740"/>
            <a:ext cx="9710420" cy="460375"/>
          </a:xfrm>
          <a:prstGeom prst="rect">
            <a:avLst/>
          </a:prstGeom>
          <a:noFill/>
        </p:spPr>
        <p:txBody>
          <a:bodyPr wrap="square" rtlCol="0">
            <a:noAutofit/>
          </a:bodyPr>
          <a:p>
            <a:pPr marL="342900" indent="-342900">
              <a:buFont typeface="Wingdings" panose="05000000000000000000" charset="0"/>
              <a:buChar char="o"/>
            </a:pPr>
            <a:r>
              <a:rPr lang="en-US" sz="2400">
                <a:solidFill>
                  <a:srgbClr val="002060"/>
                </a:solidFill>
                <a:latin typeface="Kalpurush" panose="02000600000000000000" charset="0"/>
                <a:cs typeface="Kalpurush" panose="02000600000000000000" charset="0"/>
              </a:rPr>
              <a:t>আমরা এখন জানব  বৈশ্বিক উষ্ণায়ন এর প্রভাব          </a:t>
            </a:r>
            <a:endParaRPr lang="en-US" sz="2400">
              <a:solidFill>
                <a:srgbClr val="002060"/>
              </a:solidFill>
              <a:latin typeface="Kalpurush" panose="02000600000000000000" charset="0"/>
              <a:cs typeface="Kalpurush" panose="02000600000000000000"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35"/>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pic>
        <p:nvPicPr>
          <p:cNvPr id="3" name="Picture 2" descr="খরা"/>
          <p:cNvPicPr>
            <a:picLocks noChangeAspect="1"/>
          </p:cNvPicPr>
          <p:nvPr/>
        </p:nvPicPr>
        <p:blipFill>
          <a:blip r:embed="rId1"/>
          <a:stretch>
            <a:fillRect/>
          </a:stretch>
        </p:blipFill>
        <p:spPr>
          <a:xfrm>
            <a:off x="7355840" y="612140"/>
            <a:ext cx="4010660" cy="2669540"/>
          </a:xfrm>
          <a:prstGeom prst="rect">
            <a:avLst/>
          </a:prstGeom>
          <a:ln w="38100">
            <a:solidFill>
              <a:schemeClr val="accent6">
                <a:lumMod val="20000"/>
                <a:lumOff val="80000"/>
              </a:schemeClr>
            </a:solidFill>
          </a:ln>
        </p:spPr>
      </p:pic>
      <p:pic>
        <p:nvPicPr>
          <p:cNvPr id="8" name="Picture 7" descr="শীত কাল"/>
          <p:cNvPicPr>
            <a:picLocks noChangeAspect="1"/>
          </p:cNvPicPr>
          <p:nvPr/>
        </p:nvPicPr>
        <p:blipFill>
          <a:blip r:embed="rId2"/>
          <a:stretch>
            <a:fillRect/>
          </a:stretch>
        </p:blipFill>
        <p:spPr>
          <a:xfrm>
            <a:off x="7372985" y="3376295"/>
            <a:ext cx="4010025" cy="2424430"/>
          </a:xfrm>
          <a:prstGeom prst="rect">
            <a:avLst/>
          </a:prstGeom>
          <a:ln>
            <a:gradFill>
              <a:gsLst>
                <a:gs pos="50000">
                  <a:schemeClr val="tx1"/>
                </a:gs>
                <a:gs pos="0">
                  <a:schemeClr val="tx1">
                    <a:lumMod val="25000"/>
                    <a:lumOff val="75000"/>
                  </a:schemeClr>
                </a:gs>
                <a:gs pos="100000">
                  <a:schemeClr val="tx1">
                    <a:lumMod val="85000"/>
                  </a:schemeClr>
                </a:gs>
              </a:gsLst>
              <a:lin ang="5400000" scaled="0"/>
            </a:gradFill>
          </a:ln>
        </p:spPr>
      </p:pic>
      <p:sp>
        <p:nvSpPr>
          <p:cNvPr id="9" name="Text Box 8"/>
          <p:cNvSpPr txBox="1"/>
          <p:nvPr/>
        </p:nvSpPr>
        <p:spPr>
          <a:xfrm>
            <a:off x="744220" y="2089150"/>
            <a:ext cx="3237865" cy="605790"/>
          </a:xfrm>
          <a:prstGeom prst="rect">
            <a:avLst/>
          </a:prstGeom>
          <a:noFill/>
        </p:spPr>
        <p:txBody>
          <a:bodyPr wrap="square" rtlCol="0">
            <a:noAutofit/>
          </a:bodyPr>
          <a:p>
            <a:pPr marL="285750" indent="-285750">
              <a:buFont typeface="Wingdings" panose="05000000000000000000" charset="0"/>
              <a:buChar char="o"/>
            </a:pPr>
            <a:r>
              <a:rPr lang="en-US">
                <a:latin typeface="Kalpurush" panose="02000600000000000000" charset="0"/>
                <a:cs typeface="Kalpurush" panose="02000600000000000000" charset="0"/>
              </a:rPr>
              <a:t>জলবায়ু পরিবর্তন </a:t>
            </a:r>
            <a:endParaRPr lang="en-US">
              <a:latin typeface="Kalpurush" panose="02000600000000000000" charset="0"/>
              <a:cs typeface="Kalpurush" panose="02000600000000000000"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860425" y="1331595"/>
            <a:ext cx="7791450" cy="1906905"/>
          </a:xfrm>
          <a:prstGeom prst="rect">
            <a:avLst/>
          </a:prstGeom>
          <a:noFill/>
        </p:spPr>
        <p:txBody>
          <a:bodyPr wrap="square" rtlCol="0">
            <a:spAutoFit/>
          </a:bodyPr>
          <a:p>
            <a:pPr marL="342900" indent="-342900">
              <a:buFont typeface="Wingdings" panose="05000000000000000000" charset="0"/>
              <a:buChar char="o"/>
            </a:pPr>
            <a:r>
              <a:rPr lang="en-US" altLang="en-US" sz="2800" u="sng">
                <a:solidFill>
                  <a:srgbClr val="002060"/>
                </a:solidFill>
                <a:latin typeface="Kalpurush" panose="02000600000000000000" charset="0"/>
                <a:cs typeface="Kalpurush" panose="02000600000000000000" charset="0"/>
              </a:rPr>
              <a:t> বৈশ্বিক উষ্ণায়নের ক্ষতিকর প্রভাব</a:t>
            </a:r>
            <a:endParaRPr lang="en-US" altLang="en-US" sz="2800" u="sng">
              <a:solidFill>
                <a:srgbClr val="002060"/>
              </a:solidFill>
              <a:latin typeface="Kalpurush" panose="02000600000000000000" charset="0"/>
              <a:cs typeface="Kalpurush" panose="02000600000000000000" charset="0"/>
            </a:endParaRPr>
          </a:p>
          <a:p>
            <a:pPr marL="285750" indent="-285750">
              <a:buFont typeface="Wingdings" panose="05000000000000000000" charset="0"/>
              <a:buChar char="Ø"/>
            </a:pPr>
            <a:endParaRPr lang="en-US" altLang="en-US">
              <a:solidFill>
                <a:srgbClr val="002060"/>
              </a:solidFill>
              <a:latin typeface="Kalpurush" panose="02000600000000000000" charset="0"/>
              <a:cs typeface="Kalpurush" panose="02000600000000000000" charset="0"/>
            </a:endParaRPr>
          </a:p>
          <a:p>
            <a:pPr marL="285750" indent="-285750">
              <a:buFont typeface="Wingdings" panose="05000000000000000000" charset="0"/>
              <a:buChar char="Ø"/>
            </a:pPr>
            <a:r>
              <a:rPr lang="en-US" altLang="en-US">
                <a:solidFill>
                  <a:srgbClr val="002060"/>
                </a:solidFill>
                <a:latin typeface="Kalpurush" panose="02000600000000000000" charset="0"/>
                <a:cs typeface="Kalpurush" panose="02000600000000000000" charset="0"/>
              </a:rPr>
              <a:t>• সমুদ্রপৃষ্ঠের উচ্চতা বৃদ্ধি ও উপকূল প্লাবিত হওয়া</a:t>
            </a:r>
            <a:endParaRPr lang="en-US" altLang="en-US">
              <a:solidFill>
                <a:srgbClr val="002060"/>
              </a:solidFill>
              <a:latin typeface="Kalpurush" panose="02000600000000000000" charset="0"/>
              <a:cs typeface="Kalpurush" panose="02000600000000000000" charset="0"/>
            </a:endParaRPr>
          </a:p>
          <a:p>
            <a:pPr marL="285750" indent="-285750">
              <a:buFont typeface="Wingdings" panose="05000000000000000000" charset="0"/>
              <a:buChar char="Ø"/>
            </a:pPr>
            <a:r>
              <a:rPr lang="en-US" altLang="en-US">
                <a:solidFill>
                  <a:srgbClr val="002060"/>
                </a:solidFill>
                <a:latin typeface="Kalpurush" panose="02000600000000000000" charset="0"/>
                <a:cs typeface="Kalpurush" panose="02000600000000000000" charset="0"/>
              </a:rPr>
              <a:t>• অসময়ে বন্যা ও তীব্র খরা</a:t>
            </a:r>
            <a:endParaRPr lang="en-US" altLang="en-US">
              <a:solidFill>
                <a:srgbClr val="002060"/>
              </a:solidFill>
              <a:latin typeface="Kalpurush" panose="02000600000000000000" charset="0"/>
              <a:cs typeface="Kalpurush" panose="02000600000000000000" charset="0"/>
            </a:endParaRPr>
          </a:p>
          <a:p>
            <a:pPr marL="285750" indent="-285750">
              <a:buFont typeface="Wingdings" panose="05000000000000000000" charset="0"/>
              <a:buChar char="Ø"/>
            </a:pPr>
            <a:r>
              <a:rPr lang="en-US" altLang="en-US">
                <a:solidFill>
                  <a:srgbClr val="002060"/>
                </a:solidFill>
                <a:latin typeface="Kalpurush" panose="02000600000000000000" charset="0"/>
                <a:cs typeface="Kalpurush" panose="02000600000000000000" charset="0"/>
              </a:rPr>
              <a:t>• কৃষিজমিতে লবণাক্ত পানির প্রবেশ</a:t>
            </a:r>
            <a:endParaRPr lang="en-US" altLang="en-US">
              <a:solidFill>
                <a:srgbClr val="002060"/>
              </a:solidFill>
              <a:latin typeface="Kalpurush" panose="02000600000000000000" charset="0"/>
              <a:cs typeface="Kalpurush" panose="02000600000000000000" charset="0"/>
            </a:endParaRPr>
          </a:p>
          <a:p>
            <a:pPr marL="285750" indent="-285750">
              <a:buFont typeface="Wingdings" panose="05000000000000000000" charset="0"/>
              <a:buChar char="Ø"/>
            </a:pPr>
            <a:r>
              <a:rPr lang="en-US" altLang="en-US">
                <a:solidFill>
                  <a:srgbClr val="002060"/>
                </a:solidFill>
                <a:latin typeface="Kalpurush" panose="02000600000000000000" charset="0"/>
                <a:cs typeface="Kalpurush" panose="02000600000000000000" charset="0"/>
              </a:rPr>
              <a:t>• জীববৈচিত্র্য ও ফসলের ব্যাপক ক্ষতিপানির অভাবে তীব্র খরায় ফেটে চৌচির হয়ে যাওয়া</a:t>
            </a:r>
            <a:endParaRPr lang="en-US" altLang="en-US">
              <a:solidFill>
                <a:srgbClr val="002060"/>
              </a:solidFill>
              <a:latin typeface="Kalpurush" panose="02000600000000000000" charset="0"/>
              <a:cs typeface="Kalpurush" panose="02000600000000000000" charset="0"/>
            </a:endParaRPr>
          </a:p>
        </p:txBody>
      </p:sp>
      <p:sp>
        <p:nvSpPr>
          <p:cNvPr id="4" name="Frame 3"/>
          <p:cNvSpPr/>
          <p:nvPr/>
        </p:nvSpPr>
        <p:spPr>
          <a:xfrm>
            <a:off x="0" y="64770"/>
            <a:ext cx="12174220" cy="6793230"/>
          </a:xfrm>
          <a:prstGeom prst="frame">
            <a:avLst>
              <a:gd name="adj1" fmla="val 4412"/>
            </a:avLst>
          </a:prstGeom>
          <a:solidFill>
            <a:schemeClr val="bg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4770"/>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8" name="Text Box 7"/>
          <p:cNvSpPr txBox="1"/>
          <p:nvPr/>
        </p:nvSpPr>
        <p:spPr>
          <a:xfrm>
            <a:off x="700405" y="1247140"/>
            <a:ext cx="5289550" cy="460375"/>
          </a:xfrm>
          <a:prstGeom prst="rect">
            <a:avLst/>
          </a:prstGeom>
          <a:no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প্রাকৃতিক দুর্যোগ ধারনা ও ধরনঃ          </a:t>
            </a:r>
            <a:endParaRPr lang="en-US" sz="2400">
              <a:solidFill>
                <a:srgbClr val="002060"/>
              </a:solidFill>
              <a:latin typeface="Kalpurush" panose="02000600000000000000" charset="0"/>
              <a:cs typeface="Kalpurush" panose="02000600000000000000" charset="0"/>
            </a:endParaRPr>
          </a:p>
        </p:txBody>
      </p:sp>
      <p:sp>
        <p:nvSpPr>
          <p:cNvPr id="63" name="Text Box 62"/>
          <p:cNvSpPr txBox="1"/>
          <p:nvPr/>
        </p:nvSpPr>
        <p:spPr>
          <a:xfrm>
            <a:off x="700405" y="4834255"/>
            <a:ext cx="10750550" cy="1014730"/>
          </a:xfrm>
          <a:prstGeom prst="rect">
            <a:avLst/>
          </a:prstGeom>
          <a:noFill/>
        </p:spPr>
        <p:txBody>
          <a:bodyPr wrap="square" rtlCol="0">
            <a:spAutoFit/>
          </a:bodyPr>
          <a:p>
            <a:pPr indent="0" algn="just">
              <a:buFont typeface="Wingdings" panose="05000000000000000000" charset="0"/>
              <a:buNone/>
            </a:pPr>
            <a:r>
              <a:rPr lang="en-US" altLang="en-US" sz="2000">
                <a:solidFill>
                  <a:srgbClr val="002060"/>
                </a:solidFill>
                <a:latin typeface="Kalpurush" panose="02000600000000000000" charset="0"/>
                <a:cs typeface="Kalpurush" panose="02000600000000000000" charset="0"/>
              </a:rPr>
              <a:t>দুর্যোগ (Disaster) হলো এমন এক আকস্মিক ও চরম ঘটনা, যা সমাজের স্বাভাবিক কাজকর্মে প্রচণ্ডভাবে বিঘ্ন ঘটায় এবং জীবন, সম্পদ ও পরিবেশের ব্যাপক ক্ষতিসাধন করে। এর ফলে ক্ষতিগ্রস্ত জনগোষ্ঠীর পক্ষে নিজস্ব সম্পদ বা সক্ষমতা দিয়ে সেই ক্ষতি বা পরিস্থিতি মোকাবিলা করা অসম্ভব হয়ে পড়ে এবং বাইরের সাহায্যের প্রয়োজন হয়</a:t>
            </a:r>
            <a:r>
              <a:rPr lang="en-US" sz="2000">
                <a:solidFill>
                  <a:srgbClr val="002060"/>
                </a:solidFill>
                <a:latin typeface="Kalpurush" panose="02000600000000000000" charset="0"/>
                <a:cs typeface="Kalpurush" panose="02000600000000000000" charset="0"/>
              </a:rPr>
              <a:t>। </a:t>
            </a:r>
            <a:endParaRPr lang="en-US" sz="2000">
              <a:solidFill>
                <a:srgbClr val="002060"/>
              </a:solidFill>
              <a:latin typeface="Kalpurush" panose="02000600000000000000" charset="0"/>
              <a:cs typeface="Kalpurush" panose="02000600000000000000" charset="0"/>
            </a:endParaRPr>
          </a:p>
        </p:txBody>
      </p:sp>
      <p:pic>
        <p:nvPicPr>
          <p:cNvPr id="2" name="Picture 1" descr=".PNGdurzog"/>
          <p:cNvPicPr>
            <a:picLocks noChangeAspect="1"/>
          </p:cNvPicPr>
          <p:nvPr/>
        </p:nvPicPr>
        <p:blipFill>
          <a:blip r:embed="rId1"/>
          <a:stretch>
            <a:fillRect/>
          </a:stretch>
        </p:blipFill>
        <p:spPr>
          <a:xfrm>
            <a:off x="7147560" y="653415"/>
            <a:ext cx="4643120" cy="3513455"/>
          </a:xfrm>
          <a:prstGeom prst="rect">
            <a:avLst/>
          </a:prstGeom>
          <a:ln w="9525">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4770"/>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8" name="Text Box 7"/>
          <p:cNvSpPr txBox="1"/>
          <p:nvPr/>
        </p:nvSpPr>
        <p:spPr>
          <a:xfrm>
            <a:off x="4205605" y="654050"/>
            <a:ext cx="2139950" cy="443230"/>
          </a:xfrm>
          <a:prstGeom prst="rect">
            <a:avLst/>
          </a:prstGeom>
          <a:noFill/>
        </p:spPr>
        <p:txBody>
          <a:bodyPr wrap="square" rtlCol="0">
            <a:noAutofit/>
          </a:bodyPr>
          <a:p>
            <a:pPr indent="0">
              <a:buFont typeface="Wingdings" panose="05000000000000000000" charset="0"/>
              <a:buNone/>
            </a:pPr>
            <a:r>
              <a:rPr lang="en-US" sz="2400">
                <a:solidFill>
                  <a:srgbClr val="002060"/>
                </a:solidFill>
                <a:latin typeface="Kalpurush" panose="02000600000000000000" charset="0"/>
                <a:cs typeface="Kalpurush" panose="02000600000000000000" charset="0"/>
              </a:rPr>
              <a:t> দুর্যোগ প্রকারঃ-           </a:t>
            </a:r>
            <a:endParaRPr lang="en-US" sz="2400">
              <a:solidFill>
                <a:srgbClr val="002060"/>
              </a:solidFill>
              <a:latin typeface="Kalpurush" panose="02000600000000000000" charset="0"/>
              <a:cs typeface="Kalpurush" panose="02000600000000000000" charset="0"/>
            </a:endParaRPr>
          </a:p>
        </p:txBody>
      </p:sp>
      <p:sp>
        <p:nvSpPr>
          <p:cNvPr id="48" name="任意多边形: 形状 17"/>
          <p:cNvSpPr/>
          <p:nvPr>
            <p:custDataLst>
              <p:tags r:id="rId1"/>
            </p:custDataLst>
          </p:nvPr>
        </p:nvSpPr>
        <p:spPr>
          <a:xfrm>
            <a:off x="2687003" y="2468563"/>
            <a:ext cx="1494674" cy="1450413"/>
          </a:xfrm>
          <a:custGeom>
            <a:avLst/>
            <a:gdLst>
              <a:gd name="connsiteX0" fmla="*/ 1211583 w 1494674"/>
              <a:gd name="connsiteY0" fmla="*/ 0 h 1450413"/>
              <a:gd name="connsiteX1" fmla="*/ 1213202 w 1494674"/>
              <a:gd name="connsiteY1" fmla="*/ 16540 h 1450413"/>
              <a:gd name="connsiteX2" fmla="*/ 1425172 w 1494674"/>
              <a:gd name="connsiteY2" fmla="*/ 342247 h 1450413"/>
              <a:gd name="connsiteX3" fmla="*/ 1494674 w 1494674"/>
              <a:gd name="connsiteY3" fmla="*/ 381088 h 1450413"/>
              <a:gd name="connsiteX4" fmla="*/ 1369085 w 1494674"/>
              <a:gd name="connsiteY4" fmla="*/ 442401 h 1450413"/>
              <a:gd name="connsiteX5" fmla="*/ 1213794 w 1494674"/>
              <a:gd name="connsiteY5" fmla="*/ 549822 h 1450413"/>
              <a:gd name="connsiteX6" fmla="*/ 762270 w 1494674"/>
              <a:gd name="connsiteY6" fmla="*/ 1381425 h 1450413"/>
              <a:gd name="connsiteX7" fmla="*/ 758333 w 1494674"/>
              <a:gd name="connsiteY7" fmla="*/ 1450413 h 1450413"/>
              <a:gd name="connsiteX8" fmla="*/ 0 w 1494674"/>
              <a:gd name="connsiteY8" fmla="*/ 513950 h 1450413"/>
              <a:gd name="connsiteX9" fmla="*/ 68299 w 1494674"/>
              <a:gd name="connsiteY9" fmla="*/ 524442 h 1450413"/>
              <a:gd name="connsiteX10" fmla="*/ 975607 w 1494674"/>
              <a:gd name="connsiteY10" fmla="*/ 255686 h 1450413"/>
              <a:gd name="connsiteX11" fmla="*/ 1112968 w 1494674"/>
              <a:gd name="connsiteY11" fmla="*/ 126122 h 1450413"/>
              <a:gd name="connsiteX12" fmla="*/ 1211583 w 1494674"/>
              <a:gd name="connsiteY12" fmla="*/ 0 h 145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4674" h="1450413">
                <a:moveTo>
                  <a:pt x="1211583" y="0"/>
                </a:moveTo>
                <a:lnTo>
                  <a:pt x="1213202" y="16540"/>
                </a:lnTo>
                <a:cubicBezTo>
                  <a:pt x="1240057" y="151658"/>
                  <a:pt x="1317920" y="267646"/>
                  <a:pt x="1425172" y="342247"/>
                </a:cubicBezTo>
                <a:lnTo>
                  <a:pt x="1494674" y="381088"/>
                </a:lnTo>
                <a:lnTo>
                  <a:pt x="1369085" y="442401"/>
                </a:lnTo>
                <a:cubicBezTo>
                  <a:pt x="1315471" y="473746"/>
                  <a:pt x="1263543" y="509536"/>
                  <a:pt x="1213794" y="549822"/>
                </a:cubicBezTo>
                <a:cubicBezTo>
                  <a:pt x="948465" y="764681"/>
                  <a:pt x="795344" y="1066744"/>
                  <a:pt x="762270" y="1381425"/>
                </a:cubicBezTo>
                <a:lnTo>
                  <a:pt x="758333" y="1450413"/>
                </a:lnTo>
                <a:lnTo>
                  <a:pt x="0" y="513950"/>
                </a:lnTo>
                <a:lnTo>
                  <a:pt x="68299" y="524442"/>
                </a:lnTo>
                <a:cubicBezTo>
                  <a:pt x="382980" y="557517"/>
                  <a:pt x="710278" y="470544"/>
                  <a:pt x="975607" y="255686"/>
                </a:cubicBezTo>
                <a:cubicBezTo>
                  <a:pt x="1025356" y="215400"/>
                  <a:pt x="1071160" y="172048"/>
                  <a:pt x="1112968" y="126122"/>
                </a:cubicBezTo>
                <a:lnTo>
                  <a:pt x="1211583" y="0"/>
                </a:lnTo>
                <a:close/>
              </a:path>
            </a:pathLst>
          </a:custGeom>
          <a:solidFill>
            <a:srgbClr val="376FFF">
              <a:alpha val="25000"/>
            </a:srgbClr>
          </a:solidFill>
          <a:ln>
            <a:noFill/>
          </a:ln>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p>
            <a:pPr algn="ctr"/>
            <a:endParaRPr lang="en-US">
              <a:solidFill>
                <a:srgbClr val="FFFFFF"/>
              </a:solidFill>
              <a:latin typeface="Arial" panose="020B0604020202020204" pitchFamily="34" charset="0"/>
              <a:sym typeface="Arial" panose="020B0604020202020204" pitchFamily="34" charset="0"/>
            </a:endParaRPr>
          </a:p>
        </p:txBody>
      </p:sp>
      <p:sp>
        <p:nvSpPr>
          <p:cNvPr id="49" name="矩形 1"/>
          <p:cNvSpPr/>
          <p:nvPr>
            <p:custDataLst>
              <p:tags r:id="rId2"/>
            </p:custDataLst>
          </p:nvPr>
        </p:nvSpPr>
        <p:spPr>
          <a:xfrm>
            <a:off x="5241290" y="1972945"/>
            <a:ext cx="6038215" cy="822960"/>
          </a:xfrm>
          <a:prstGeom prst="rect">
            <a:avLst/>
          </a:prstGeom>
          <a:noFill/>
        </p:spPr>
        <p:txBody>
          <a:bodyPr wrap="square" lIns="0" tIns="0" rIns="0" bIns="0" rtlCol="0" anchor="t" anchorCtr="0">
            <a:normAutofit/>
          </a:bodyPr>
          <a:p>
            <a:pPr>
              <a:lnSpc>
                <a:spcPct val="150000"/>
              </a:lnSpc>
              <a:spcBef>
                <a:spcPct val="0"/>
              </a:spcBef>
              <a:spcAft>
                <a:spcPct val="0"/>
              </a:spcAft>
            </a:pPr>
            <a:r>
              <a:rPr lang="en-US" dirty="0">
                <a:solidFill>
                  <a:srgbClr val="000000">
                    <a:lumMod val="85000"/>
                    <a:lumOff val="15000"/>
                  </a:srgbClr>
                </a:solidFill>
                <a:latin typeface="Kalpurush" panose="02000600000000000000" charset="0"/>
                <a:cs typeface="Kalpurush" panose="02000600000000000000" charset="0"/>
              </a:rPr>
              <a:t>প্রাকৃতিক দুর্যোগ </a:t>
            </a:r>
            <a:endParaRPr lang="en-US" dirty="0">
              <a:solidFill>
                <a:srgbClr val="000000">
                  <a:lumMod val="85000"/>
                  <a:lumOff val="15000"/>
                </a:srgbClr>
              </a:solidFill>
              <a:latin typeface="Kalpurush" panose="02000600000000000000" charset="0"/>
              <a:cs typeface="Kalpurush" panose="02000600000000000000" charset="0"/>
            </a:endParaRPr>
          </a:p>
        </p:txBody>
      </p:sp>
      <p:sp>
        <p:nvSpPr>
          <p:cNvPr id="50" name="圆: 空心 4"/>
          <p:cNvSpPr/>
          <p:nvPr>
            <p:custDataLst>
              <p:tags r:id="rId3"/>
            </p:custDataLst>
          </p:nvPr>
        </p:nvSpPr>
        <p:spPr>
          <a:xfrm>
            <a:off x="776288" y="2795588"/>
            <a:ext cx="2756293" cy="2756293"/>
          </a:xfrm>
          <a:prstGeom prst="donut">
            <a:avLst>
              <a:gd name="adj" fmla="val 7833"/>
            </a:avLst>
          </a:prstGeom>
          <a:ln>
            <a:noFill/>
          </a:ln>
        </p:spPr>
        <p:style>
          <a:lnRef idx="2">
            <a:srgbClr val="376FFF">
              <a:shade val="15000"/>
            </a:srgbClr>
          </a:lnRef>
          <a:fillRef idx="1">
            <a:srgbClr val="376FFF"/>
          </a:fillRef>
          <a:effectRef idx="0">
            <a:srgbClr val="376FFF"/>
          </a:effectRef>
          <a:fontRef idx="minor">
            <a:srgbClr val="FFFFFF"/>
          </a:fontRef>
        </p:style>
        <p:txBody>
          <a:bodyPr rtlCol="0" anchor="ctr"/>
          <a:p>
            <a:pPr algn="ctr"/>
            <a:endParaRPr lang="en-US">
              <a:solidFill>
                <a:srgbClr val="FFFFFF"/>
              </a:solidFill>
              <a:latin typeface="Arial" panose="020B0604020202020204" pitchFamily="34" charset="0"/>
              <a:sym typeface="Arial" panose="020B0604020202020204" pitchFamily="34" charset="0"/>
            </a:endParaRPr>
          </a:p>
        </p:txBody>
      </p:sp>
      <p:sp>
        <p:nvSpPr>
          <p:cNvPr id="51" name="矩形 2"/>
          <p:cNvSpPr/>
          <p:nvPr>
            <p:custDataLst>
              <p:tags r:id="rId4"/>
            </p:custDataLst>
          </p:nvPr>
        </p:nvSpPr>
        <p:spPr>
          <a:xfrm>
            <a:off x="5304155" y="4890135"/>
            <a:ext cx="6038215" cy="699135"/>
          </a:xfrm>
          <a:prstGeom prst="rect">
            <a:avLst/>
          </a:prstGeom>
          <a:noFill/>
        </p:spPr>
        <p:txBody>
          <a:bodyPr wrap="square" lIns="0" tIns="0" rIns="0" bIns="0" rtlCol="0" anchor="t" anchorCtr="0">
            <a:normAutofit/>
          </a:bodyPr>
          <a:p>
            <a:pPr>
              <a:lnSpc>
                <a:spcPct val="150000"/>
              </a:lnSpc>
              <a:spcBef>
                <a:spcPct val="0"/>
              </a:spcBef>
              <a:spcAft>
                <a:spcPct val="0"/>
              </a:spcAft>
            </a:pPr>
            <a:r>
              <a:rPr lang="en-US" dirty="0">
                <a:solidFill>
                  <a:srgbClr val="000000">
                    <a:lumMod val="85000"/>
                    <a:lumOff val="15000"/>
                  </a:srgbClr>
                </a:solidFill>
                <a:latin typeface="Kalpurush" panose="02000600000000000000" charset="0"/>
                <a:cs typeface="Kalpurush" panose="02000600000000000000" charset="0"/>
              </a:rPr>
              <a:t>মানবসৃষ্ট দুর্যোগ </a:t>
            </a:r>
            <a:endParaRPr lang="en-US" dirty="0">
              <a:solidFill>
                <a:srgbClr val="000000">
                  <a:lumMod val="85000"/>
                  <a:lumOff val="15000"/>
                </a:srgbClr>
              </a:solidFill>
              <a:latin typeface="Kalpurush" panose="02000600000000000000" charset="0"/>
              <a:cs typeface="Kalpurush" panose="02000600000000000000" charset="0"/>
            </a:endParaRPr>
          </a:p>
        </p:txBody>
      </p:sp>
      <p:sp>
        <p:nvSpPr>
          <p:cNvPr id="53" name="矩形 13"/>
          <p:cNvSpPr/>
          <p:nvPr>
            <p:custDataLst>
              <p:tags r:id="rId5"/>
            </p:custDataLst>
          </p:nvPr>
        </p:nvSpPr>
        <p:spPr>
          <a:xfrm>
            <a:off x="1142682" y="3456623"/>
            <a:ext cx="2022849" cy="1433589"/>
          </a:xfrm>
          <a:prstGeom prst="rect">
            <a:avLst/>
          </a:prstGeom>
          <a:noFill/>
        </p:spPr>
        <p:txBody>
          <a:bodyPr wrap="square" lIns="0" tIns="0" rIns="0" bIns="0" rtlCol="0" anchor="ctr">
            <a:normAutofit/>
          </a:bodyPr>
          <a:p>
            <a:pPr algn="ctr">
              <a:spcBef>
                <a:spcPct val="0"/>
              </a:spcBef>
              <a:spcAft>
                <a:spcPct val="0"/>
              </a:spcAft>
            </a:pPr>
            <a:r>
              <a:rPr lang="en-US" sz="2600" b="1" kern="0" dirty="0">
                <a:solidFill>
                  <a:srgbClr val="000000"/>
                </a:solidFill>
                <a:latin typeface="Kalpurush" panose="02000600000000000000" charset="0"/>
                <a:cs typeface="Kalpurush" panose="02000600000000000000" charset="0"/>
              </a:rPr>
              <a:t>দুর্যোগ </a:t>
            </a:r>
            <a:endParaRPr lang="en-US" sz="2600" b="1" kern="0" dirty="0">
              <a:solidFill>
                <a:srgbClr val="000000"/>
              </a:solidFill>
              <a:latin typeface="Kalpurush" panose="02000600000000000000" charset="0"/>
              <a:cs typeface="Kalpurush" panose="02000600000000000000" charset="0"/>
            </a:endParaRPr>
          </a:p>
        </p:txBody>
      </p:sp>
      <p:sp>
        <p:nvSpPr>
          <p:cNvPr id="55" name="圆: 空心 9"/>
          <p:cNvSpPr/>
          <p:nvPr>
            <p:custDataLst>
              <p:tags r:id="rId6"/>
            </p:custDataLst>
          </p:nvPr>
        </p:nvSpPr>
        <p:spPr>
          <a:xfrm>
            <a:off x="3956368" y="4692333"/>
            <a:ext cx="1008000" cy="1037812"/>
          </a:xfrm>
          <a:prstGeom prst="donut">
            <a:avLst>
              <a:gd name="adj" fmla="val 8856"/>
            </a:avLst>
          </a:prstGeom>
          <a:ln>
            <a:noFill/>
          </a:ln>
        </p:spPr>
        <p:style>
          <a:lnRef idx="2">
            <a:srgbClr val="376FFF">
              <a:shade val="15000"/>
            </a:srgbClr>
          </a:lnRef>
          <a:fillRef idx="1">
            <a:srgbClr val="376FFF"/>
          </a:fillRef>
          <a:effectRef idx="0">
            <a:srgbClr val="376FFF"/>
          </a:effectRef>
          <a:fontRef idx="minor">
            <a:srgbClr val="FFFFFF"/>
          </a:fontRef>
        </p:style>
        <p:txBody>
          <a:bodyPr rtlCol="0" anchor="ctr"/>
          <a:p>
            <a:pPr algn="ctr"/>
            <a:endParaRPr lang="en-US">
              <a:solidFill>
                <a:srgbClr val="FFFFFF"/>
              </a:solidFill>
              <a:latin typeface="Arial" panose="020B0604020202020204" pitchFamily="34" charset="0"/>
              <a:sym typeface="Arial" panose="020B0604020202020204" pitchFamily="34" charset="0"/>
            </a:endParaRPr>
          </a:p>
        </p:txBody>
      </p:sp>
      <p:sp>
        <p:nvSpPr>
          <p:cNvPr id="56" name="圆: 空心 12"/>
          <p:cNvSpPr/>
          <p:nvPr>
            <p:custDataLst>
              <p:tags r:id="rId7"/>
            </p:custDataLst>
          </p:nvPr>
        </p:nvSpPr>
        <p:spPr>
          <a:xfrm>
            <a:off x="3882708" y="1972628"/>
            <a:ext cx="1008000" cy="1037812"/>
          </a:xfrm>
          <a:prstGeom prst="donut">
            <a:avLst>
              <a:gd name="adj" fmla="val 8856"/>
            </a:avLst>
          </a:prstGeom>
          <a:ln>
            <a:noFill/>
          </a:ln>
        </p:spPr>
        <p:style>
          <a:lnRef idx="2">
            <a:srgbClr val="376FFF">
              <a:shade val="15000"/>
            </a:srgbClr>
          </a:lnRef>
          <a:fillRef idx="1">
            <a:srgbClr val="376FFF"/>
          </a:fillRef>
          <a:effectRef idx="0">
            <a:srgbClr val="376FFF"/>
          </a:effectRef>
          <a:fontRef idx="minor">
            <a:srgbClr val="FFFFFF"/>
          </a:fontRef>
        </p:style>
        <p:txBody>
          <a:bodyPr rtlCol="0" anchor="ctr"/>
          <a:p>
            <a:pPr algn="ctr"/>
            <a:endParaRPr lang="en-US">
              <a:solidFill>
                <a:srgbClr val="FFFFFF"/>
              </a:solidFill>
              <a:latin typeface="Arial" panose="020B0604020202020204" pitchFamily="34" charset="0"/>
              <a:sym typeface="Arial" panose="020B0604020202020204" pitchFamily="34" charset="0"/>
            </a:endParaRPr>
          </a:p>
        </p:txBody>
      </p:sp>
      <p:sp>
        <p:nvSpPr>
          <p:cNvPr id="57" name="任意多边形: 形状 27"/>
          <p:cNvSpPr/>
          <p:nvPr>
            <p:custDataLst>
              <p:tags r:id="rId8"/>
            </p:custDataLst>
          </p:nvPr>
        </p:nvSpPr>
        <p:spPr>
          <a:xfrm flipV="1">
            <a:off x="2841943" y="3913188"/>
            <a:ext cx="1494674" cy="1450413"/>
          </a:xfrm>
          <a:custGeom>
            <a:avLst/>
            <a:gdLst>
              <a:gd name="connsiteX0" fmla="*/ 1211583 w 1494674"/>
              <a:gd name="connsiteY0" fmla="*/ 0 h 1450413"/>
              <a:gd name="connsiteX1" fmla="*/ 1213202 w 1494674"/>
              <a:gd name="connsiteY1" fmla="*/ 16540 h 1450413"/>
              <a:gd name="connsiteX2" fmla="*/ 1425172 w 1494674"/>
              <a:gd name="connsiteY2" fmla="*/ 342247 h 1450413"/>
              <a:gd name="connsiteX3" fmla="*/ 1494674 w 1494674"/>
              <a:gd name="connsiteY3" fmla="*/ 381088 h 1450413"/>
              <a:gd name="connsiteX4" fmla="*/ 1369085 w 1494674"/>
              <a:gd name="connsiteY4" fmla="*/ 442401 h 1450413"/>
              <a:gd name="connsiteX5" fmla="*/ 1213794 w 1494674"/>
              <a:gd name="connsiteY5" fmla="*/ 549822 h 1450413"/>
              <a:gd name="connsiteX6" fmla="*/ 762270 w 1494674"/>
              <a:gd name="connsiteY6" fmla="*/ 1381425 h 1450413"/>
              <a:gd name="connsiteX7" fmla="*/ 758333 w 1494674"/>
              <a:gd name="connsiteY7" fmla="*/ 1450413 h 1450413"/>
              <a:gd name="connsiteX8" fmla="*/ 0 w 1494674"/>
              <a:gd name="connsiteY8" fmla="*/ 513950 h 1450413"/>
              <a:gd name="connsiteX9" fmla="*/ 68299 w 1494674"/>
              <a:gd name="connsiteY9" fmla="*/ 524442 h 1450413"/>
              <a:gd name="connsiteX10" fmla="*/ 975607 w 1494674"/>
              <a:gd name="connsiteY10" fmla="*/ 255686 h 1450413"/>
              <a:gd name="connsiteX11" fmla="*/ 1112968 w 1494674"/>
              <a:gd name="connsiteY11" fmla="*/ 126122 h 1450413"/>
              <a:gd name="connsiteX12" fmla="*/ 1211583 w 1494674"/>
              <a:gd name="connsiteY12" fmla="*/ 0 h 1450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4674" h="1450413">
                <a:moveTo>
                  <a:pt x="1211583" y="0"/>
                </a:moveTo>
                <a:lnTo>
                  <a:pt x="1213202" y="16540"/>
                </a:lnTo>
                <a:cubicBezTo>
                  <a:pt x="1240057" y="151658"/>
                  <a:pt x="1317920" y="267646"/>
                  <a:pt x="1425172" y="342247"/>
                </a:cubicBezTo>
                <a:lnTo>
                  <a:pt x="1494674" y="381088"/>
                </a:lnTo>
                <a:lnTo>
                  <a:pt x="1369085" y="442401"/>
                </a:lnTo>
                <a:cubicBezTo>
                  <a:pt x="1315471" y="473746"/>
                  <a:pt x="1263543" y="509536"/>
                  <a:pt x="1213794" y="549822"/>
                </a:cubicBezTo>
                <a:cubicBezTo>
                  <a:pt x="948465" y="764681"/>
                  <a:pt x="795344" y="1066744"/>
                  <a:pt x="762270" y="1381425"/>
                </a:cubicBezTo>
                <a:lnTo>
                  <a:pt x="758333" y="1450413"/>
                </a:lnTo>
                <a:lnTo>
                  <a:pt x="0" y="513950"/>
                </a:lnTo>
                <a:lnTo>
                  <a:pt x="68299" y="524442"/>
                </a:lnTo>
                <a:cubicBezTo>
                  <a:pt x="382980" y="557517"/>
                  <a:pt x="710278" y="470544"/>
                  <a:pt x="975607" y="255686"/>
                </a:cubicBezTo>
                <a:cubicBezTo>
                  <a:pt x="1025356" y="215400"/>
                  <a:pt x="1071160" y="172048"/>
                  <a:pt x="1112968" y="126122"/>
                </a:cubicBezTo>
                <a:lnTo>
                  <a:pt x="1211583" y="0"/>
                </a:lnTo>
                <a:close/>
              </a:path>
            </a:pathLst>
          </a:custGeom>
          <a:solidFill>
            <a:srgbClr val="376FFF">
              <a:alpha val="25000"/>
            </a:srgbClr>
          </a:solidFill>
          <a:ln>
            <a:noFill/>
          </a:ln>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p>
            <a:pPr algn="ctr"/>
            <a:endParaRPr lang="en-US">
              <a:solidFill>
                <a:srgbClr val="FFFFFF"/>
              </a:solidFill>
              <a:latin typeface="Arial" panose="020B0604020202020204" pitchFamily="34" charset="0"/>
              <a:sym typeface="Arial" panose="020B0604020202020204" pitchFamily="34" charset="0"/>
            </a:endParaRPr>
          </a:p>
        </p:txBody>
      </p:sp>
      <p:pic>
        <p:nvPicPr>
          <p:cNvPr id="61" name="Picture 60" descr="বন্যায় ধান"/>
          <p:cNvPicPr>
            <a:picLocks noChangeAspect="1"/>
          </p:cNvPicPr>
          <p:nvPr/>
        </p:nvPicPr>
        <p:blipFill>
          <a:blip r:embed="rId9"/>
          <a:stretch>
            <a:fillRect/>
          </a:stretch>
        </p:blipFill>
        <p:spPr>
          <a:xfrm>
            <a:off x="7237095" y="1482725"/>
            <a:ext cx="3851275" cy="1974215"/>
          </a:xfrm>
          <a:prstGeom prst="rect">
            <a:avLst/>
          </a:prstGeom>
          <a:ln>
            <a:solidFill>
              <a:srgbClr val="002060"/>
            </a:solidFill>
          </a:ln>
        </p:spPr>
      </p:pic>
      <p:pic>
        <p:nvPicPr>
          <p:cNvPr id="62" name="Picture 61" descr="বন উজাড়"/>
          <p:cNvPicPr>
            <a:picLocks noChangeAspect="1"/>
          </p:cNvPicPr>
          <p:nvPr/>
        </p:nvPicPr>
        <p:blipFill>
          <a:blip r:embed="rId10"/>
          <a:stretch>
            <a:fillRect/>
          </a:stretch>
        </p:blipFill>
        <p:spPr>
          <a:xfrm>
            <a:off x="7237095" y="3919220"/>
            <a:ext cx="3851275" cy="2269490"/>
          </a:xfrm>
          <a:prstGeom prst="rect">
            <a:avLst/>
          </a:prstGeom>
          <a:ln>
            <a:solidFill>
              <a:srgbClr val="00206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4770"/>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2" name="Text Box 1"/>
          <p:cNvSpPr txBox="1"/>
          <p:nvPr/>
        </p:nvSpPr>
        <p:spPr>
          <a:xfrm>
            <a:off x="4989830" y="575945"/>
            <a:ext cx="3524250" cy="2676525"/>
          </a:xfrm>
          <a:prstGeom prst="rect">
            <a:avLst/>
          </a:prstGeom>
          <a:solidFill>
            <a:schemeClr val="bg1">
              <a:lumMod val="65000"/>
            </a:schemeClr>
          </a:solidFill>
        </p:spPr>
        <p:txBody>
          <a:bodyPr wrap="square" rtlCol="0">
            <a:spAutoFit/>
          </a:bodyPr>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বন্যা</a:t>
            </a:r>
            <a:endParaRPr lang="en-US" altLang="en-US" sz="2400">
              <a:latin typeface="Kalpurush" panose="02000600000000000000" charset="0"/>
              <a:cs typeface="Kalpurush" panose="02000600000000000000" charset="0"/>
            </a:endParaRPr>
          </a:p>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নদীভাঙন</a:t>
            </a:r>
            <a:endParaRPr lang="en-US" altLang="en-US" sz="2400">
              <a:latin typeface="Kalpurush" panose="02000600000000000000" charset="0"/>
              <a:cs typeface="Kalpurush" panose="02000600000000000000" charset="0"/>
            </a:endParaRPr>
          </a:p>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ঘূর্ণিঝড়</a:t>
            </a:r>
            <a:endParaRPr lang="en-US" altLang="en-US" sz="2400">
              <a:latin typeface="Kalpurush" panose="02000600000000000000" charset="0"/>
              <a:cs typeface="Kalpurush" panose="02000600000000000000" charset="0"/>
            </a:endParaRPr>
          </a:p>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জলোচ্ছ্বাস</a:t>
            </a:r>
            <a:endParaRPr lang="en-US" altLang="en-US" sz="2400">
              <a:latin typeface="Kalpurush" panose="02000600000000000000" charset="0"/>
              <a:cs typeface="Kalpurush" panose="02000600000000000000" charset="0"/>
            </a:endParaRPr>
          </a:p>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:সামুদ্রিক ঝড়</a:t>
            </a:r>
            <a:endParaRPr lang="en-US" altLang="en-US" sz="2400">
              <a:latin typeface="Kalpurush" panose="02000600000000000000" charset="0"/>
              <a:cs typeface="Kalpurush" panose="02000600000000000000" charset="0"/>
            </a:endParaRPr>
          </a:p>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টর্নেডো</a:t>
            </a:r>
            <a:endParaRPr lang="en-US" altLang="en-US" sz="2400">
              <a:latin typeface="Kalpurush" panose="02000600000000000000" charset="0"/>
              <a:cs typeface="Kalpurush" panose="02000600000000000000" charset="0"/>
            </a:endParaRPr>
          </a:p>
          <a:p>
            <a:pPr marL="342900" indent="-342900" algn="just">
              <a:buFont typeface="Wingdings" panose="05000000000000000000" charset="0"/>
              <a:buChar char="Ø"/>
            </a:pPr>
            <a:r>
              <a:rPr lang="en-US" altLang="en-US" sz="2400">
                <a:latin typeface="Kalpurush" panose="02000600000000000000" charset="0"/>
                <a:cs typeface="Kalpurush" panose="02000600000000000000" charset="0"/>
              </a:rPr>
              <a:t>কালবৈশাখী: </a:t>
            </a:r>
            <a:endParaRPr lang="en-US" altLang="en-US" sz="2400">
              <a:latin typeface="Kalpurush" panose="02000600000000000000" charset="0"/>
              <a:cs typeface="Kalpurush" panose="02000600000000000000" charset="0"/>
            </a:endParaRPr>
          </a:p>
        </p:txBody>
      </p:sp>
      <p:sp>
        <p:nvSpPr>
          <p:cNvPr id="3" name="Striped Right Arrow 2"/>
          <p:cNvSpPr/>
          <p:nvPr/>
        </p:nvSpPr>
        <p:spPr>
          <a:xfrm>
            <a:off x="600075" y="575945"/>
            <a:ext cx="4029710" cy="2218055"/>
          </a:xfrm>
          <a:prstGeom prst="stripedRightArrow">
            <a:avLst/>
          </a:prstGeom>
          <a:solidFill>
            <a:srgbClr val="00206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sz="2400">
                <a:latin typeface="Kalpurush" panose="02000600000000000000" charset="0"/>
                <a:cs typeface="Kalpurush" panose="02000600000000000000" charset="0"/>
              </a:rPr>
              <a:t>প্রাকৃতিক দুর্যোগ </a:t>
            </a:r>
            <a:endParaRPr lang="en-US" sz="2400">
              <a:latin typeface="Kalpurush" panose="02000600000000000000" charset="0"/>
              <a:cs typeface="Kalpurush" panose="02000600000000000000" charset="0"/>
            </a:endParaRPr>
          </a:p>
        </p:txBody>
      </p:sp>
      <p:sp>
        <p:nvSpPr>
          <p:cNvPr id="5" name="Striped Right Arrow 4"/>
          <p:cNvSpPr/>
          <p:nvPr/>
        </p:nvSpPr>
        <p:spPr>
          <a:xfrm>
            <a:off x="600075" y="3600450"/>
            <a:ext cx="4029710" cy="2218055"/>
          </a:xfrm>
          <a:prstGeom prst="stripedRightArrow">
            <a:avLst/>
          </a:prstGeom>
          <a:solidFill>
            <a:srgbClr val="00206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sz="2400">
                <a:latin typeface="Kalpurush" panose="02000600000000000000" charset="0"/>
                <a:cs typeface="Kalpurush" panose="02000600000000000000" charset="0"/>
              </a:rPr>
              <a:t>মানবসৃষ্ট দুর্যোগ </a:t>
            </a:r>
            <a:endParaRPr lang="en-US" sz="2400">
              <a:latin typeface="Kalpurush" panose="02000600000000000000" charset="0"/>
              <a:cs typeface="Kalpurush" panose="02000600000000000000" charset="0"/>
            </a:endParaRPr>
          </a:p>
        </p:txBody>
      </p:sp>
      <p:sp>
        <p:nvSpPr>
          <p:cNvPr id="8" name="Text Box 7"/>
          <p:cNvSpPr txBox="1"/>
          <p:nvPr/>
        </p:nvSpPr>
        <p:spPr>
          <a:xfrm>
            <a:off x="4989830" y="3600450"/>
            <a:ext cx="3523615" cy="2306955"/>
          </a:xfrm>
          <a:prstGeom prst="rect">
            <a:avLst/>
          </a:prstGeom>
          <a:solidFill>
            <a:schemeClr val="accent1">
              <a:lumMod val="20000"/>
              <a:lumOff val="80000"/>
            </a:schemeClr>
          </a:solidFill>
        </p:spPr>
        <p:txBody>
          <a:bodyPr wrap="square" rtlCol="0">
            <a:spAutoFit/>
          </a:bodyPr>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অগ্নিকান্ড </a:t>
            </a:r>
            <a:endParaRPr lang="en-US" sz="2400">
              <a:solidFill>
                <a:srgbClr val="002060"/>
              </a:solidFill>
              <a:latin typeface="Kalpurush" panose="02000600000000000000" charset="0"/>
              <a:cs typeface="Kalpurush" panose="02000600000000000000" charset="0"/>
            </a:endParaRPr>
          </a:p>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যুদ্ধ</a:t>
            </a:r>
            <a:endParaRPr lang="en-US" sz="2400">
              <a:solidFill>
                <a:srgbClr val="002060"/>
              </a:solidFill>
              <a:latin typeface="Kalpurush" panose="02000600000000000000" charset="0"/>
              <a:cs typeface="Kalpurush" panose="02000600000000000000" charset="0"/>
            </a:endParaRPr>
          </a:p>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মরুকরণ </a:t>
            </a:r>
            <a:endParaRPr lang="en-US" sz="2400">
              <a:solidFill>
                <a:srgbClr val="002060"/>
              </a:solidFill>
              <a:latin typeface="Kalpurush" panose="02000600000000000000" charset="0"/>
              <a:cs typeface="Kalpurush" panose="02000600000000000000" charset="0"/>
            </a:endParaRPr>
          </a:p>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বনকনিধন </a:t>
            </a:r>
            <a:endParaRPr lang="en-US" sz="2400">
              <a:solidFill>
                <a:srgbClr val="002060"/>
              </a:solidFill>
              <a:latin typeface="Kalpurush" panose="02000600000000000000" charset="0"/>
              <a:cs typeface="Kalpurush" panose="02000600000000000000" charset="0"/>
            </a:endParaRPr>
          </a:p>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পাহাড়কাটা </a:t>
            </a:r>
            <a:endParaRPr lang="en-US" sz="2400">
              <a:solidFill>
                <a:srgbClr val="002060"/>
              </a:solidFill>
              <a:latin typeface="Kalpurush" panose="02000600000000000000" charset="0"/>
              <a:cs typeface="Kalpurush" panose="02000600000000000000" charset="0"/>
            </a:endParaRPr>
          </a:p>
          <a:p>
            <a:pPr marL="342900" indent="-342900">
              <a:buFont typeface="Wingdings" panose="05000000000000000000" charset="0"/>
              <a:buChar char="Ø"/>
            </a:pPr>
            <a:r>
              <a:rPr lang="en-US" sz="2400">
                <a:solidFill>
                  <a:srgbClr val="002060"/>
                </a:solidFill>
                <a:latin typeface="Kalpurush" panose="02000600000000000000" charset="0"/>
                <a:cs typeface="Kalpurush" panose="02000600000000000000" charset="0"/>
              </a:rPr>
              <a:t>জলাবদ্ধতা          </a:t>
            </a:r>
            <a:endParaRPr lang="en-US" sz="2400">
              <a:solidFill>
                <a:srgbClr val="002060"/>
              </a:solidFill>
              <a:latin typeface="Kalpurush" panose="02000600000000000000" charset="0"/>
              <a:cs typeface="Kalpurush" panose="02000600000000000000"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637030" y="1326515"/>
            <a:ext cx="7708900" cy="1938020"/>
          </a:xfrm>
          <a:prstGeom prst="rect">
            <a:avLst/>
          </a:prstGeom>
          <a:noFill/>
        </p:spPr>
        <p:txBody>
          <a:bodyPr wrap="square" rtlCol="0">
            <a:spAutoFit/>
          </a:bodyPr>
          <a:p>
            <a:r>
              <a:rPr lang="en-US" sz="2000">
                <a:latin typeface="Kalpurush" panose="02000600000000000000" charset="0"/>
                <a:cs typeface="Kalpurush" panose="02000600000000000000" charset="0"/>
              </a:rPr>
              <a:t>১। </a:t>
            </a:r>
            <a:r>
              <a:rPr lang="" altLang="en-US" sz="2000">
                <a:latin typeface="Kalpurush" panose="02000600000000000000" charset="0"/>
                <a:cs typeface="Kalpurush" panose="02000600000000000000" charset="0"/>
              </a:rPr>
              <a:t> সমুদ্রের তলদেশে প্রচণ্ড ভূমিকম্প বা অগ্ন্যুৎপাতের ফলে কোন প্রাকৃতিক দুর্যোগটি সৃষ্টি হয়?</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ক) টর্নেডো</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খ) সুনামি</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গ) সাইক্লোন</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ঘ) খরা</a:t>
            </a:r>
            <a:endParaRPr lang="" altLang="en-US" sz="2000">
              <a:latin typeface="Kalpurush" panose="02000600000000000000" charset="0"/>
              <a:cs typeface="Kalpurush" panose="02000600000000000000" charset="0"/>
            </a:endParaRPr>
          </a:p>
        </p:txBody>
      </p:sp>
      <p:sp>
        <p:nvSpPr>
          <p:cNvPr id="3" name="Text Box 2"/>
          <p:cNvSpPr txBox="1"/>
          <p:nvPr/>
        </p:nvSpPr>
        <p:spPr>
          <a:xfrm>
            <a:off x="1637030" y="3852545"/>
            <a:ext cx="7708900" cy="1630045"/>
          </a:xfrm>
          <a:prstGeom prst="rect">
            <a:avLst/>
          </a:prstGeom>
          <a:noFill/>
        </p:spPr>
        <p:txBody>
          <a:bodyPr wrap="square" rtlCol="0">
            <a:spAutoFit/>
          </a:bodyPr>
          <a:p>
            <a:r>
              <a:rPr lang="en-US" sz="2000">
                <a:latin typeface="Kalpurush" panose="02000600000000000000" charset="0"/>
                <a:cs typeface="Kalpurush" panose="02000600000000000000" charset="0"/>
              </a:rPr>
              <a:t>২।</a:t>
            </a:r>
            <a:r>
              <a:rPr lang="" altLang="en-US" sz="2000">
                <a:latin typeface="Kalpurush" panose="02000600000000000000" charset="0"/>
                <a:cs typeface="Kalpurush" panose="02000600000000000000" charset="0"/>
              </a:rPr>
              <a:t> নিচের কোনটি মানবসৃষ্ট দুর্যোগের উদাহরণ?</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ক) ভূমিকম্প</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খ) যুদ্ধ-বিগ্রহ ও পরিবেশ দূষণ</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গ) বন্যা</a:t>
            </a:r>
            <a:endParaRPr lang="" altLang="en-US" sz="2000">
              <a:latin typeface="Kalpurush" panose="02000600000000000000" charset="0"/>
              <a:cs typeface="Kalpurush" panose="02000600000000000000" charset="0"/>
            </a:endParaRPr>
          </a:p>
          <a:p>
            <a:r>
              <a:rPr lang="" altLang="en-US" sz="2000">
                <a:latin typeface="Kalpurush" panose="02000600000000000000" charset="0"/>
                <a:cs typeface="Kalpurush" panose="02000600000000000000" charset="0"/>
              </a:rPr>
              <a:t>ঘ) নদীভাঙন</a:t>
            </a:r>
            <a:endParaRPr lang="" altLang="en-US" sz="2000">
              <a:latin typeface="Kalpurush" panose="02000600000000000000" charset="0"/>
              <a:cs typeface="Kalpurush" panose="02000600000000000000" charset="0"/>
            </a:endParaRPr>
          </a:p>
        </p:txBody>
      </p:sp>
      <p:sp>
        <p:nvSpPr>
          <p:cNvPr id="4" name="Frame 3"/>
          <p:cNvSpPr/>
          <p:nvPr/>
        </p:nvSpPr>
        <p:spPr>
          <a:xfrm>
            <a:off x="0" y="64770"/>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5" name="Text Box 4"/>
          <p:cNvSpPr txBox="1"/>
          <p:nvPr/>
        </p:nvSpPr>
        <p:spPr>
          <a:xfrm>
            <a:off x="5499100" y="683260"/>
            <a:ext cx="1193800" cy="384810"/>
          </a:xfrm>
          <a:prstGeom prst="rect">
            <a:avLst/>
          </a:prstGeom>
          <a:noFill/>
        </p:spPr>
        <p:txBody>
          <a:bodyPr wrap="square" rtlCol="0">
            <a:noAutofit/>
          </a:bodyPr>
          <a:p>
            <a:r>
              <a:rPr lang="en-US" sz="2800" b="1">
                <a:solidFill>
                  <a:srgbClr val="002060"/>
                </a:solidFill>
                <a:latin typeface="Kalpurush" panose="02000600000000000000" charset="0"/>
                <a:cs typeface="Kalpurush" panose="02000600000000000000" charset="0"/>
              </a:rPr>
              <a:t>মূল্যায়ন</a:t>
            </a:r>
            <a:endParaRPr lang="en-US" sz="2800" b="1">
              <a:solidFill>
                <a:srgbClr val="002060"/>
              </a:solidFill>
              <a:latin typeface="Kalpurush" panose="02000600000000000000" charset="0"/>
              <a:cs typeface="Kalpurush" panose="0200060000000000000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Frame 3"/>
          <p:cNvSpPr/>
          <p:nvPr/>
        </p:nvSpPr>
        <p:spPr>
          <a:xfrm>
            <a:off x="0" y="64770"/>
            <a:ext cx="12174220" cy="6793230"/>
          </a:xfrm>
          <a:prstGeom prst="frame">
            <a:avLst>
              <a:gd name="adj1" fmla="val 4412"/>
            </a:avLst>
          </a:prstGeom>
          <a:pattFill prst="wdDnDiag">
            <a:fgClr>
              <a:srgbClr val="002060"/>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
        <p:nvSpPr>
          <p:cNvPr id="5" name="Text Box 4"/>
          <p:cNvSpPr txBox="1"/>
          <p:nvPr/>
        </p:nvSpPr>
        <p:spPr>
          <a:xfrm>
            <a:off x="5201285" y="683260"/>
            <a:ext cx="1789430" cy="588645"/>
          </a:xfrm>
          <a:prstGeom prst="rect">
            <a:avLst/>
          </a:prstGeom>
          <a:noFill/>
        </p:spPr>
        <p:txBody>
          <a:bodyPr wrap="square" rtlCol="0">
            <a:noAutofit/>
          </a:bodyPr>
          <a:p>
            <a:r>
              <a:rPr lang="en-US" sz="2800" b="1">
                <a:solidFill>
                  <a:srgbClr val="002060"/>
                </a:solidFill>
                <a:latin typeface="Kalpurush" panose="02000600000000000000" charset="0"/>
                <a:cs typeface="Kalpurush" panose="02000600000000000000" charset="0"/>
              </a:rPr>
              <a:t>বাড়ীর কাজ </a:t>
            </a:r>
            <a:endParaRPr lang="en-US" sz="2800" b="1">
              <a:solidFill>
                <a:srgbClr val="002060"/>
              </a:solidFill>
              <a:latin typeface="Kalpurush" panose="02000600000000000000" charset="0"/>
              <a:cs typeface="Kalpurush" panose="02000600000000000000" charset="0"/>
            </a:endParaRPr>
          </a:p>
        </p:txBody>
      </p:sp>
      <p:sp>
        <p:nvSpPr>
          <p:cNvPr id="2" name="Text Box 1"/>
          <p:cNvSpPr txBox="1"/>
          <p:nvPr/>
        </p:nvSpPr>
        <p:spPr>
          <a:xfrm>
            <a:off x="887095" y="2726690"/>
            <a:ext cx="6689725" cy="588645"/>
          </a:xfrm>
          <a:prstGeom prst="rect">
            <a:avLst/>
          </a:prstGeom>
          <a:noFill/>
        </p:spPr>
        <p:txBody>
          <a:bodyPr wrap="square" rtlCol="0">
            <a:noAutofit/>
          </a:bodyPr>
          <a:p>
            <a:r>
              <a:rPr lang="en-US" sz="2800">
                <a:solidFill>
                  <a:srgbClr val="002060"/>
                </a:solidFill>
                <a:latin typeface="Kalpurush" panose="02000600000000000000" charset="0"/>
                <a:cs typeface="Kalpurush" panose="02000600000000000000" charset="0"/>
              </a:rPr>
              <a:t>তোমার এলাকায় প্রাকৃতিক দুর্যোগ দেখা দিলে তুমি কিভাবে মোকাবিলা করবে সে সম্পর্কে তোমার মতামত লিখে আনবে। </a:t>
            </a:r>
            <a:endParaRPr lang="en-US" sz="2800">
              <a:solidFill>
                <a:srgbClr val="002060"/>
              </a:solidFill>
              <a:latin typeface="Kalpurush" panose="02000600000000000000" charset="0"/>
              <a:cs typeface="Kalpurush" panose="02000600000000000000" charset="0"/>
            </a:endParaRPr>
          </a:p>
        </p:txBody>
      </p:sp>
      <p:pic>
        <p:nvPicPr>
          <p:cNvPr id="3" name="Picture 2" descr="বাড়ি"/>
          <p:cNvPicPr>
            <a:picLocks noChangeAspect="1"/>
          </p:cNvPicPr>
          <p:nvPr/>
        </p:nvPicPr>
        <p:blipFill>
          <a:blip r:embed="rId1"/>
          <a:stretch>
            <a:fillRect/>
          </a:stretch>
        </p:blipFill>
        <p:spPr>
          <a:xfrm>
            <a:off x="7994650" y="2072640"/>
            <a:ext cx="3371850" cy="1896745"/>
          </a:xfrm>
          <a:prstGeom prst="rect">
            <a:avLst/>
          </a:prstGeom>
          <a:ln w="19050">
            <a:solidFill>
              <a:srgbClr val="002060"/>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3045143" y="946785"/>
            <a:ext cx="6101715" cy="1198880"/>
          </a:xfrm>
          <a:prstGeom prst="rect">
            <a:avLst/>
          </a:prstGeom>
          <a:noFill/>
          <a:ln>
            <a:noFill/>
          </a:ln>
        </p:spPr>
        <p:txBody>
          <a:bodyPr wrap="none" rtlCol="0" anchor="ctr" anchorCtr="0">
            <a:spAutoFit/>
          </a:bodyPr>
          <a:p>
            <a:pPr algn="ctr"/>
            <a:r>
              <a:rPr lang="en-US" altLang="zh-CN" sz="72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Kalpurush" panose="02000600000000000000" charset="0"/>
                <a:cs typeface="Kalpurush" panose="02000600000000000000" charset="0"/>
              </a:rPr>
              <a:t>ধন্যবাদ সবাইকে  </a:t>
            </a:r>
            <a:endParaRPr lang="en-US" altLang="zh-CN" sz="72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Kalpurush" panose="02000600000000000000" charset="0"/>
              <a:cs typeface="Kalpurush" panose="02000600000000000000" charset="0"/>
            </a:endParaRPr>
          </a:p>
        </p:txBody>
      </p:sp>
      <p:pic>
        <p:nvPicPr>
          <p:cNvPr id="3" name="Picture 2"/>
          <p:cNvPicPr/>
          <p:nvPr/>
        </p:nvPicPr>
        <p:blipFill>
          <a:blip r:embed="rId1"/>
          <a:srcRect t="2686" r="998"/>
          <a:stretch>
            <a:fillRect/>
          </a:stretch>
        </p:blipFill>
        <p:spPr>
          <a:xfrm>
            <a:off x="3859213" y="2145665"/>
            <a:ext cx="4473575" cy="2576830"/>
          </a:xfrm>
          <a:prstGeom prst="ellipse">
            <a:avLst/>
          </a:prstGeom>
        </p:spPr>
      </p:pic>
      <p:sp>
        <p:nvSpPr>
          <p:cNvPr id="4" name="Frame 3"/>
          <p:cNvSpPr/>
          <p:nvPr/>
        </p:nvSpPr>
        <p:spPr>
          <a:xfrm>
            <a:off x="0" y="-635"/>
            <a:ext cx="12174220" cy="6793230"/>
          </a:xfrm>
          <a:prstGeom prst="frame">
            <a:avLst>
              <a:gd name="adj1" fmla="val 2168"/>
            </a:avLst>
          </a:prstGeom>
          <a:pattFill prst="solidDmnd">
            <a:fgClr>
              <a:srgbClr val="4874CB"/>
            </a:fgClr>
            <a:bgClr>
              <a:srgbClr val="FFFFFF"/>
            </a:bgClr>
          </a:patt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8367_1*n_h_h_i*1_2_1_1"/>
  <p:tag name="KSO_WM_TEMPLATE_CATEGORY" val="diagram"/>
  <p:tag name="KSO_WM_TEMPLATE_INDEX" val="20238367"/>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8367_1*n_h_h_f*1_2_1_1"/>
  <p:tag name="KSO_WM_TEMPLATE_CATEGORY" val="diagram"/>
  <p:tag name="KSO_WM_TEMPLATE_INDEX" val="20238367"/>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Presentations are communication tools that can be used as demonstrations, lectures, speeches, reports, and more. It serves a variety of purposes, making presentations powerful tools for convincing and teaching."/>
  <p:tag name="KSO_WM_UNIT_TEXT_FILL_FORE_SCHEMECOLOR_INDEX" val="1"/>
  <p:tag name="KSO_WM_UNIT_TEXT_FILL_TYPE" val="1"/>
  <p:tag name="KSO_WM_DIAGRAM_USE_COLOR_VALUE" val="{&quot;color_scheme&quot;:1,&quot;color_type&quot;:1,&quot;theme_color_indexes&quot;:[]}"/>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8367_1*n_h_i*1_1_1"/>
  <p:tag name="KSO_WM_TEMPLATE_CATEGORY" val="diagram"/>
  <p:tag name="KSO_WM_TEMPLATE_INDEX" val="20238367"/>
  <p:tag name="KSO_WM_UNIT_LAYERLEVEL" val="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8367_1*n_h_h_f*1_2_2_1"/>
  <p:tag name="KSO_WM_TEMPLATE_CATEGORY" val="diagram"/>
  <p:tag name="KSO_WM_TEMPLATE_INDEX" val="20238367"/>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Presentations are communication tools that can be used as demonstrations, lectures, speeches, reports, and more. It serves a variety of purposes, making presentations powerful tools for convincing and teaching."/>
  <p:tag name="KSO_WM_UNIT_TEXT_FILL_FORE_SCHEMECOLOR_INDEX" val="1"/>
  <p:tag name="KSO_WM_UNIT_TEXT_FILL_TYPE" val="1"/>
  <p:tag name="KSO_WM_DIAGRAM_USE_COLOR_VALUE" val="{&quot;color_scheme&quot;:1,&quot;color_type&quot;:1,&quot;theme_color_indexes&quot;:[]}"/>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a"/>
  <p:tag name="KSO_WM_UNIT_INDEX" val="1_1_1"/>
  <p:tag name="KSO_WM_UNIT_ID" val="diagram20238367_1*n_h_a*1_1_1"/>
  <p:tag name="KSO_WM_TEMPLATE_CATEGORY" val="diagram"/>
  <p:tag name="KSO_WM_TEMPLATE_INDEX" val="2023836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Your title here"/>
  <p:tag name="KSO_WM_UNIT_TEXT_FILL_FORE_SCHEMECOLOR_INDEX" val="1"/>
  <p:tag name="KSO_WM_UNIT_TEXT_FILL_TYPE" val="1"/>
  <p:tag name="KSO_WM_DIAGRAM_USE_COLOR_VALUE" val="{&quot;color_scheme&quot;:1,&quot;color_type&quot;:1,&quot;theme_color_indexes&quot;:[]}"/>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2"/>
  <p:tag name="KSO_WM_UNIT_ID" val="diagram20238367_1*n_h_h_i*1_2_2_2"/>
  <p:tag name="KSO_WM_TEMPLATE_CATEGORY" val="diagram"/>
  <p:tag name="KSO_WM_TEMPLATE_INDEX" val="20238367"/>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8367_1*n_h_h_i*1_2_1_2"/>
  <p:tag name="KSO_WM_TEMPLATE_CATEGORY" val="diagram"/>
  <p:tag name="KSO_WM_TEMPLATE_INDEX" val="20238367"/>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7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8367_1*n_h_h_i*1_2_3_1"/>
  <p:tag name="KSO_WM_TEMPLATE_CATEGORY" val="diagram"/>
  <p:tag name="KSO_WM_TEMPLATE_INDEX" val="20238367"/>
  <p:tag name="KSO_WM_UNIT_LAYERLEVEL" val="1_1_1_1"/>
  <p:tag name="KSO_WM_TAG_VERSION" val="3.0"/>
  <p:tag name="KSO_WM_BEAUTIFY_FLAG" val="#wm#"/>
  <p:tag name="KSO_WM_DIAGRAM_MAX_ITEMCNT" val="3"/>
  <p:tag name="KSO_WM_DIAGRAM_MIN_ITEMCNT" val="3"/>
  <p:tag name="KSO_WM_DIAGRAM_VIRTUALLY_FRAME" val="{&quot;height&quot;:388.3481936621478,&quot;left&quot;:61.0968017578125,&quot;top&quot;:134.47503937007872,&quot;width&quot;:838.6531982421875}"/>
  <p:tag name="KSO_WM_DIAGRAM_COLOR_MATCH_VALUE" val="{&quot;shape&quot;:{&quot;fill&quot;:{&quot;solid&quot;:{&quot;brightness&quot;:0,&quot;colorType&quot;:1,&quot;foreColorIndex&quot;:5,&quot;transparency&quot;:0.7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72.xml><?xml version="1.0" encoding="utf-8"?>
<p:tagLst xmlns:p="http://schemas.openxmlformats.org/presentationml/2006/main">
  <p:tag name="resource_record_key" val="{&quot;70&quot;:[3322133,3322475]}"/>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3303</Words>
  <Application>WPS Presentation</Application>
  <PresentationFormat>Widescreen</PresentationFormat>
  <Paragraphs>160</Paragraphs>
  <Slides>20</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Arial</vt:lpstr>
      <vt:lpstr>SimSun</vt:lpstr>
      <vt:lpstr>Wingdings</vt:lpstr>
      <vt:lpstr>Wingdings</vt:lpstr>
      <vt:lpstr>Kalpurush</vt:lpstr>
      <vt:lpstr>Microsoft YaHei</vt:lpstr>
      <vt:lpstr>Arial Unicode MS</vt:lpstr>
      <vt:lpstr>Calibri</vt:lpstr>
      <vt:lpstr>Nirmala UI</vt:lpstr>
      <vt:lpstr>等线</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Blank Presentation</dc:title>
  <dc:creator/>
  <cp:lastModifiedBy>Golam Kabir (Moshay)</cp:lastModifiedBy>
  <cp:revision>29</cp:revision>
  <dcterms:created xsi:type="dcterms:W3CDTF">2026-09-24T16:10:00Z</dcterms:created>
  <dcterms:modified xsi:type="dcterms:W3CDTF">2026-10-07T15:42:49Z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49913208D1054744ABB362593D05FDC5_12</vt:lpwstr>
  </property>
</Properties>
</file>