
<file path=[Content_Types].xml><?xml version="1.0" encoding="utf-8"?>
<Types xmlns="http://schemas.openxmlformats.org/package/2006/content-types">
  <Default Extension="jpeg" ContentType="image/jpeg"/>
  <Default Extension="jp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3" r:id="rId10"/>
    <p:sldId id="267" r:id="rId11"/>
    <p:sldId id="268" r:id="rId12"/>
    <p:sldId id="270" r:id="rId13"/>
    <p:sldId id="271" r:id="rId14"/>
    <p:sldId id="269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DD005B-7814-40FA-A06B-E06F1D70EC6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F67D28-AE34-411A-A2C8-596070A1EF44}">
      <dgm:prSet phldrT="[Text]"/>
      <dgm:spPr/>
      <dgm:t>
        <a:bodyPr/>
        <a:lstStyle/>
        <a:p>
          <a:pPr>
            <a:buNone/>
          </a:pP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দীর্ঘমেয়াদি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অর্থায়ন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E9C1EB-8CA6-41B9-8516-5F06E6806A2A}" type="parTrans" cxnId="{EEAF893D-72C0-4E95-991D-CC8F6E0E3BF6}">
      <dgm:prSet/>
      <dgm:spPr/>
      <dgm:t>
        <a:bodyPr/>
        <a:lstStyle/>
        <a:p>
          <a:endParaRPr lang="en-US"/>
        </a:p>
      </dgm:t>
    </dgm:pt>
    <dgm:pt modelId="{6020DF42-DB41-47AF-A2B2-C713077D0387}" type="sibTrans" cxnId="{EEAF893D-72C0-4E95-991D-CC8F6E0E3BF6}">
      <dgm:prSet/>
      <dgm:spPr/>
      <dgm:t>
        <a:bodyPr/>
        <a:lstStyle/>
        <a:p>
          <a:endParaRPr lang="en-US"/>
        </a:p>
      </dgm:t>
    </dgm:pt>
    <dgm:pt modelId="{07530AE2-80F1-44BB-9FF9-5D113FE1816F}">
      <dgm:prSet phldrT="[Text]" phldr="0" custT="1"/>
      <dgm:spPr/>
      <dgm:t>
        <a:bodyPr/>
        <a:lstStyle/>
        <a:p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মালিকান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তহবিল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3A3D9EA-81CE-451E-A15E-55605AB3E088}" type="parTrans" cxnId="{EFC5E85B-BAB6-4C45-B8D6-46B3818F500A}">
      <dgm:prSet/>
      <dgm:spPr/>
      <dgm:t>
        <a:bodyPr/>
        <a:lstStyle/>
        <a:p>
          <a:endParaRPr lang="en-US"/>
        </a:p>
      </dgm:t>
    </dgm:pt>
    <dgm:pt modelId="{15EE9830-218E-402B-9394-8254AC965928}" type="sibTrans" cxnId="{EFC5E85B-BAB6-4C45-B8D6-46B3818F500A}">
      <dgm:prSet/>
      <dgm:spPr/>
      <dgm:t>
        <a:bodyPr/>
        <a:lstStyle/>
        <a:p>
          <a:endParaRPr lang="en-US"/>
        </a:p>
      </dgm:t>
    </dgm:pt>
    <dgm:pt modelId="{0D1E1E13-50CC-4A20-8F88-78EA870EFA13}">
      <dgm:prSet phldrT="[Text]" phldr="0" custT="1"/>
      <dgm:spPr/>
      <dgm:t>
        <a:bodyPr/>
        <a:lstStyle/>
        <a:p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ঋণমূলধন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CC6655C-ADE5-413F-AA56-83E4253B722E}" type="parTrans" cxnId="{158F6DC3-60B7-482D-827D-E49CF0EE68A0}">
      <dgm:prSet/>
      <dgm:spPr/>
      <dgm:t>
        <a:bodyPr/>
        <a:lstStyle/>
        <a:p>
          <a:endParaRPr lang="en-US"/>
        </a:p>
      </dgm:t>
    </dgm:pt>
    <dgm:pt modelId="{EF34A2FC-1331-41B4-A12D-84CBDBDC2BFB}" type="sibTrans" cxnId="{158F6DC3-60B7-482D-827D-E49CF0EE68A0}">
      <dgm:prSet/>
      <dgm:spPr/>
      <dgm:t>
        <a:bodyPr/>
        <a:lstStyle/>
        <a:p>
          <a:endParaRPr lang="en-US"/>
        </a:p>
      </dgm:t>
    </dgm:pt>
    <dgm:pt modelId="{3C794CED-ADAA-4717-BBCC-E55C1364874E}">
      <dgm:prSet phldrT="[Text]" phldr="0" custT="1"/>
      <dgm:spPr/>
      <dgm:t>
        <a:bodyPr/>
        <a:lstStyle/>
        <a:p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অভ্যন্তরীণ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উৎস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EF5D9F6-E059-4C61-A889-2632B65E72F6}" type="parTrans" cxnId="{34CBF9A0-AA78-492B-8A28-48D073046FE9}">
      <dgm:prSet/>
      <dgm:spPr/>
      <dgm:t>
        <a:bodyPr/>
        <a:lstStyle/>
        <a:p>
          <a:endParaRPr lang="en-US"/>
        </a:p>
      </dgm:t>
    </dgm:pt>
    <dgm:pt modelId="{39D65EF4-3ECE-454D-BA17-F41828F53977}" type="sibTrans" cxnId="{34CBF9A0-AA78-492B-8A28-48D073046FE9}">
      <dgm:prSet/>
      <dgm:spPr/>
      <dgm:t>
        <a:bodyPr/>
        <a:lstStyle/>
        <a:p>
          <a:endParaRPr lang="en-US"/>
        </a:p>
      </dgm:t>
    </dgm:pt>
    <dgm:pt modelId="{EB8DBC6A-88D7-439A-9FEA-4926985913B5}" type="pres">
      <dgm:prSet presAssocID="{2CDD005B-7814-40FA-A06B-E06F1D70EC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A219212-DB64-470A-9D54-3F6443499CB5}" type="pres">
      <dgm:prSet presAssocID="{09F67D28-AE34-411A-A2C8-596070A1EF44}" presName="hierRoot1" presStyleCnt="0"/>
      <dgm:spPr/>
    </dgm:pt>
    <dgm:pt modelId="{0179CC8E-2990-4DCD-B0B6-4F78627B318B}" type="pres">
      <dgm:prSet presAssocID="{09F67D28-AE34-411A-A2C8-596070A1EF44}" presName="composite" presStyleCnt="0"/>
      <dgm:spPr/>
    </dgm:pt>
    <dgm:pt modelId="{8A362F2C-778B-4052-9154-6D416D4A35F3}" type="pres">
      <dgm:prSet presAssocID="{09F67D28-AE34-411A-A2C8-596070A1EF44}" presName="background" presStyleLbl="node0" presStyleIdx="0" presStyleCnt="1"/>
      <dgm:spPr/>
    </dgm:pt>
    <dgm:pt modelId="{1B1A3F0E-0492-45FE-8852-A049E6A9F3B0}" type="pres">
      <dgm:prSet presAssocID="{09F67D28-AE34-411A-A2C8-596070A1EF44}" presName="text" presStyleLbl="fgAcc0" presStyleIdx="0" presStyleCnt="1">
        <dgm:presLayoutVars>
          <dgm:chPref val="3"/>
        </dgm:presLayoutVars>
      </dgm:prSet>
      <dgm:spPr/>
    </dgm:pt>
    <dgm:pt modelId="{2FF15BF6-4553-4645-B738-70BAD2281F7D}" type="pres">
      <dgm:prSet presAssocID="{09F67D28-AE34-411A-A2C8-596070A1EF44}" presName="hierChild2" presStyleCnt="0"/>
      <dgm:spPr/>
    </dgm:pt>
    <dgm:pt modelId="{F8AAD0A8-BD5E-4721-ADB5-F44A6A607970}" type="pres">
      <dgm:prSet presAssocID="{33A3D9EA-81CE-451E-A15E-55605AB3E088}" presName="Name10" presStyleLbl="parChTrans1D2" presStyleIdx="0" presStyleCnt="3"/>
      <dgm:spPr/>
    </dgm:pt>
    <dgm:pt modelId="{235ED439-989B-4E3A-A0C4-4F211AFD77FE}" type="pres">
      <dgm:prSet presAssocID="{07530AE2-80F1-44BB-9FF9-5D113FE1816F}" presName="hierRoot2" presStyleCnt="0"/>
      <dgm:spPr/>
    </dgm:pt>
    <dgm:pt modelId="{9AA881E6-38BF-4AF1-965F-329DA63AD6B1}" type="pres">
      <dgm:prSet presAssocID="{07530AE2-80F1-44BB-9FF9-5D113FE1816F}" presName="composite2" presStyleCnt="0"/>
      <dgm:spPr/>
    </dgm:pt>
    <dgm:pt modelId="{37C8A6D0-D71A-435B-8640-8E660C3305CC}" type="pres">
      <dgm:prSet presAssocID="{07530AE2-80F1-44BB-9FF9-5D113FE1816F}" presName="background2" presStyleLbl="node2" presStyleIdx="0" presStyleCnt="3"/>
      <dgm:spPr/>
    </dgm:pt>
    <dgm:pt modelId="{E46AC20E-5C1F-4C05-9615-2DA918B31687}" type="pres">
      <dgm:prSet presAssocID="{07530AE2-80F1-44BB-9FF9-5D113FE1816F}" presName="text2" presStyleLbl="fgAcc2" presStyleIdx="0" presStyleCnt="3">
        <dgm:presLayoutVars>
          <dgm:chPref val="3"/>
        </dgm:presLayoutVars>
      </dgm:prSet>
      <dgm:spPr/>
    </dgm:pt>
    <dgm:pt modelId="{CDC4BF6D-E444-487C-9C0D-EC486D5533EF}" type="pres">
      <dgm:prSet presAssocID="{07530AE2-80F1-44BB-9FF9-5D113FE1816F}" presName="hierChild3" presStyleCnt="0"/>
      <dgm:spPr/>
    </dgm:pt>
    <dgm:pt modelId="{1707EE2F-F723-47DC-B562-CB8DE7FB4008}" type="pres">
      <dgm:prSet presAssocID="{ACC6655C-ADE5-413F-AA56-83E4253B722E}" presName="Name10" presStyleLbl="parChTrans1D2" presStyleIdx="1" presStyleCnt="3"/>
      <dgm:spPr/>
    </dgm:pt>
    <dgm:pt modelId="{E1394884-531F-4D44-8583-008693352F45}" type="pres">
      <dgm:prSet presAssocID="{0D1E1E13-50CC-4A20-8F88-78EA870EFA13}" presName="hierRoot2" presStyleCnt="0"/>
      <dgm:spPr/>
    </dgm:pt>
    <dgm:pt modelId="{8C05A54A-5AA9-4F3A-90FB-0184BB3A7D33}" type="pres">
      <dgm:prSet presAssocID="{0D1E1E13-50CC-4A20-8F88-78EA870EFA13}" presName="composite2" presStyleCnt="0"/>
      <dgm:spPr/>
    </dgm:pt>
    <dgm:pt modelId="{D450BA43-3A11-4BB2-BF98-322CC4AB47D1}" type="pres">
      <dgm:prSet presAssocID="{0D1E1E13-50CC-4A20-8F88-78EA870EFA13}" presName="background2" presStyleLbl="node2" presStyleIdx="1" presStyleCnt="3"/>
      <dgm:spPr/>
    </dgm:pt>
    <dgm:pt modelId="{89172536-F2D7-4C4F-A34C-3643077B4286}" type="pres">
      <dgm:prSet presAssocID="{0D1E1E13-50CC-4A20-8F88-78EA870EFA13}" presName="text2" presStyleLbl="fgAcc2" presStyleIdx="1" presStyleCnt="3" custScaleY="103541">
        <dgm:presLayoutVars>
          <dgm:chPref val="3"/>
        </dgm:presLayoutVars>
      </dgm:prSet>
      <dgm:spPr/>
    </dgm:pt>
    <dgm:pt modelId="{C61E86B1-0168-4E10-98F5-F78725DE614B}" type="pres">
      <dgm:prSet presAssocID="{0D1E1E13-50CC-4A20-8F88-78EA870EFA13}" presName="hierChild3" presStyleCnt="0"/>
      <dgm:spPr/>
    </dgm:pt>
    <dgm:pt modelId="{6AD1D3F7-7A0E-4B67-8021-A0EC5FFA43A1}" type="pres">
      <dgm:prSet presAssocID="{1EF5D9F6-E059-4C61-A889-2632B65E72F6}" presName="Name10" presStyleLbl="parChTrans1D2" presStyleIdx="2" presStyleCnt="3"/>
      <dgm:spPr/>
    </dgm:pt>
    <dgm:pt modelId="{CFD9E0FE-25EE-484B-A8AB-D2BA3B28E135}" type="pres">
      <dgm:prSet presAssocID="{3C794CED-ADAA-4717-BBCC-E55C1364874E}" presName="hierRoot2" presStyleCnt="0"/>
      <dgm:spPr/>
    </dgm:pt>
    <dgm:pt modelId="{C2D04AC0-7398-4876-AD12-7196E09D72DE}" type="pres">
      <dgm:prSet presAssocID="{3C794CED-ADAA-4717-BBCC-E55C1364874E}" presName="composite2" presStyleCnt="0"/>
      <dgm:spPr/>
    </dgm:pt>
    <dgm:pt modelId="{817EBD7F-599F-46E4-94E5-A5C17DB5E276}" type="pres">
      <dgm:prSet presAssocID="{3C794CED-ADAA-4717-BBCC-E55C1364874E}" presName="background2" presStyleLbl="node2" presStyleIdx="2" presStyleCnt="3"/>
      <dgm:spPr/>
    </dgm:pt>
    <dgm:pt modelId="{E269D808-46C1-417A-8EA9-425B534BDC44}" type="pres">
      <dgm:prSet presAssocID="{3C794CED-ADAA-4717-BBCC-E55C1364874E}" presName="text2" presStyleLbl="fgAcc2" presStyleIdx="2" presStyleCnt="3">
        <dgm:presLayoutVars>
          <dgm:chPref val="3"/>
        </dgm:presLayoutVars>
      </dgm:prSet>
      <dgm:spPr/>
    </dgm:pt>
    <dgm:pt modelId="{49CDAD87-786E-4B7E-AFC5-8FC90926BC98}" type="pres">
      <dgm:prSet presAssocID="{3C794CED-ADAA-4717-BBCC-E55C1364874E}" presName="hierChild3" presStyleCnt="0"/>
      <dgm:spPr/>
    </dgm:pt>
  </dgm:ptLst>
  <dgm:cxnLst>
    <dgm:cxn modelId="{7FF1071C-4485-49B7-A232-53059CB9EC81}" type="presOf" srcId="{3C794CED-ADAA-4717-BBCC-E55C1364874E}" destId="{E269D808-46C1-417A-8EA9-425B534BDC44}" srcOrd="0" destOrd="0" presId="urn:microsoft.com/office/officeart/2005/8/layout/hierarchy1"/>
    <dgm:cxn modelId="{CA13D520-6C29-4357-A553-35FEA7F8C5F1}" type="presOf" srcId="{2CDD005B-7814-40FA-A06B-E06F1D70EC6C}" destId="{EB8DBC6A-88D7-439A-9FEA-4926985913B5}" srcOrd="0" destOrd="0" presId="urn:microsoft.com/office/officeart/2005/8/layout/hierarchy1"/>
    <dgm:cxn modelId="{D04E8E23-D493-49BE-B673-32688CC9AFF3}" type="presOf" srcId="{07530AE2-80F1-44BB-9FF9-5D113FE1816F}" destId="{E46AC20E-5C1F-4C05-9615-2DA918B31687}" srcOrd="0" destOrd="0" presId="urn:microsoft.com/office/officeart/2005/8/layout/hierarchy1"/>
    <dgm:cxn modelId="{EEAF893D-72C0-4E95-991D-CC8F6E0E3BF6}" srcId="{2CDD005B-7814-40FA-A06B-E06F1D70EC6C}" destId="{09F67D28-AE34-411A-A2C8-596070A1EF44}" srcOrd="0" destOrd="0" parTransId="{83E9C1EB-8CA6-41B9-8516-5F06E6806A2A}" sibTransId="{6020DF42-DB41-47AF-A2B2-C713077D0387}"/>
    <dgm:cxn modelId="{EFC5E85B-BAB6-4C45-B8D6-46B3818F500A}" srcId="{09F67D28-AE34-411A-A2C8-596070A1EF44}" destId="{07530AE2-80F1-44BB-9FF9-5D113FE1816F}" srcOrd="0" destOrd="0" parTransId="{33A3D9EA-81CE-451E-A15E-55605AB3E088}" sibTransId="{15EE9830-218E-402B-9394-8254AC965928}"/>
    <dgm:cxn modelId="{4AC90E7F-0BA6-42A1-8560-98BF46F4D441}" type="presOf" srcId="{1EF5D9F6-E059-4C61-A889-2632B65E72F6}" destId="{6AD1D3F7-7A0E-4B67-8021-A0EC5FFA43A1}" srcOrd="0" destOrd="0" presId="urn:microsoft.com/office/officeart/2005/8/layout/hierarchy1"/>
    <dgm:cxn modelId="{34CBF9A0-AA78-492B-8A28-48D073046FE9}" srcId="{09F67D28-AE34-411A-A2C8-596070A1EF44}" destId="{3C794CED-ADAA-4717-BBCC-E55C1364874E}" srcOrd="2" destOrd="0" parTransId="{1EF5D9F6-E059-4C61-A889-2632B65E72F6}" sibTransId="{39D65EF4-3ECE-454D-BA17-F41828F53977}"/>
    <dgm:cxn modelId="{4B8FBCA9-1305-46D9-8F5D-6BC905AE201D}" type="presOf" srcId="{ACC6655C-ADE5-413F-AA56-83E4253B722E}" destId="{1707EE2F-F723-47DC-B562-CB8DE7FB4008}" srcOrd="0" destOrd="0" presId="urn:microsoft.com/office/officeart/2005/8/layout/hierarchy1"/>
    <dgm:cxn modelId="{158F6DC3-60B7-482D-827D-E49CF0EE68A0}" srcId="{09F67D28-AE34-411A-A2C8-596070A1EF44}" destId="{0D1E1E13-50CC-4A20-8F88-78EA870EFA13}" srcOrd="1" destOrd="0" parTransId="{ACC6655C-ADE5-413F-AA56-83E4253B722E}" sibTransId="{EF34A2FC-1331-41B4-A12D-84CBDBDC2BFB}"/>
    <dgm:cxn modelId="{13A289C6-251C-427D-B011-20C020A7C55E}" type="presOf" srcId="{0D1E1E13-50CC-4A20-8F88-78EA870EFA13}" destId="{89172536-F2D7-4C4F-A34C-3643077B4286}" srcOrd="0" destOrd="0" presId="urn:microsoft.com/office/officeart/2005/8/layout/hierarchy1"/>
    <dgm:cxn modelId="{9D8290C7-F402-4D49-AEF3-61C461358EC2}" type="presOf" srcId="{33A3D9EA-81CE-451E-A15E-55605AB3E088}" destId="{F8AAD0A8-BD5E-4721-ADB5-F44A6A607970}" srcOrd="0" destOrd="0" presId="urn:microsoft.com/office/officeart/2005/8/layout/hierarchy1"/>
    <dgm:cxn modelId="{71DC88E7-BD48-46FB-9191-A06D8500A796}" type="presOf" srcId="{09F67D28-AE34-411A-A2C8-596070A1EF44}" destId="{1B1A3F0E-0492-45FE-8852-A049E6A9F3B0}" srcOrd="0" destOrd="0" presId="urn:microsoft.com/office/officeart/2005/8/layout/hierarchy1"/>
    <dgm:cxn modelId="{E5E1F4AC-39AF-4586-AFA5-32561F144FF7}" type="presParOf" srcId="{EB8DBC6A-88D7-439A-9FEA-4926985913B5}" destId="{DA219212-DB64-470A-9D54-3F6443499CB5}" srcOrd="0" destOrd="0" presId="urn:microsoft.com/office/officeart/2005/8/layout/hierarchy1"/>
    <dgm:cxn modelId="{F1D09D1D-2384-49F6-9D4A-C872A44BFC59}" type="presParOf" srcId="{DA219212-DB64-470A-9D54-3F6443499CB5}" destId="{0179CC8E-2990-4DCD-B0B6-4F78627B318B}" srcOrd="0" destOrd="0" presId="urn:microsoft.com/office/officeart/2005/8/layout/hierarchy1"/>
    <dgm:cxn modelId="{54DEC35F-4416-4187-B254-9E20381E7223}" type="presParOf" srcId="{0179CC8E-2990-4DCD-B0B6-4F78627B318B}" destId="{8A362F2C-778B-4052-9154-6D416D4A35F3}" srcOrd="0" destOrd="0" presId="urn:microsoft.com/office/officeart/2005/8/layout/hierarchy1"/>
    <dgm:cxn modelId="{D4323E64-F50B-482D-A216-FE9AE40F60B7}" type="presParOf" srcId="{0179CC8E-2990-4DCD-B0B6-4F78627B318B}" destId="{1B1A3F0E-0492-45FE-8852-A049E6A9F3B0}" srcOrd="1" destOrd="0" presId="urn:microsoft.com/office/officeart/2005/8/layout/hierarchy1"/>
    <dgm:cxn modelId="{9B6E78B2-2308-4348-A757-B438ED72BF78}" type="presParOf" srcId="{DA219212-DB64-470A-9D54-3F6443499CB5}" destId="{2FF15BF6-4553-4645-B738-70BAD2281F7D}" srcOrd="1" destOrd="0" presId="urn:microsoft.com/office/officeart/2005/8/layout/hierarchy1"/>
    <dgm:cxn modelId="{1EF2DD59-79A3-459E-9989-16C7B5FB95F4}" type="presParOf" srcId="{2FF15BF6-4553-4645-B738-70BAD2281F7D}" destId="{F8AAD0A8-BD5E-4721-ADB5-F44A6A607970}" srcOrd="0" destOrd="0" presId="urn:microsoft.com/office/officeart/2005/8/layout/hierarchy1"/>
    <dgm:cxn modelId="{FE61B14C-837A-4CC9-ADB8-770D219A0B51}" type="presParOf" srcId="{2FF15BF6-4553-4645-B738-70BAD2281F7D}" destId="{235ED439-989B-4E3A-A0C4-4F211AFD77FE}" srcOrd="1" destOrd="0" presId="urn:microsoft.com/office/officeart/2005/8/layout/hierarchy1"/>
    <dgm:cxn modelId="{C30BABA0-1510-409F-953A-32D1B32E1806}" type="presParOf" srcId="{235ED439-989B-4E3A-A0C4-4F211AFD77FE}" destId="{9AA881E6-38BF-4AF1-965F-329DA63AD6B1}" srcOrd="0" destOrd="0" presId="urn:microsoft.com/office/officeart/2005/8/layout/hierarchy1"/>
    <dgm:cxn modelId="{4B146A9A-46A1-4DF4-91AA-F4F53E887775}" type="presParOf" srcId="{9AA881E6-38BF-4AF1-965F-329DA63AD6B1}" destId="{37C8A6D0-D71A-435B-8640-8E660C3305CC}" srcOrd="0" destOrd="0" presId="urn:microsoft.com/office/officeart/2005/8/layout/hierarchy1"/>
    <dgm:cxn modelId="{43F02D8C-E5B9-471B-94F2-FC7E670779A1}" type="presParOf" srcId="{9AA881E6-38BF-4AF1-965F-329DA63AD6B1}" destId="{E46AC20E-5C1F-4C05-9615-2DA918B31687}" srcOrd="1" destOrd="0" presId="urn:microsoft.com/office/officeart/2005/8/layout/hierarchy1"/>
    <dgm:cxn modelId="{B220C2C3-69F4-40AB-A2CA-76B9D8990386}" type="presParOf" srcId="{235ED439-989B-4E3A-A0C4-4F211AFD77FE}" destId="{CDC4BF6D-E444-487C-9C0D-EC486D5533EF}" srcOrd="1" destOrd="0" presId="urn:microsoft.com/office/officeart/2005/8/layout/hierarchy1"/>
    <dgm:cxn modelId="{E566440A-6240-4A26-8F99-277B87187913}" type="presParOf" srcId="{2FF15BF6-4553-4645-B738-70BAD2281F7D}" destId="{1707EE2F-F723-47DC-B562-CB8DE7FB4008}" srcOrd="2" destOrd="0" presId="urn:microsoft.com/office/officeart/2005/8/layout/hierarchy1"/>
    <dgm:cxn modelId="{CBEF4291-6EDD-45A8-B94F-39CC8B55BCC1}" type="presParOf" srcId="{2FF15BF6-4553-4645-B738-70BAD2281F7D}" destId="{E1394884-531F-4D44-8583-008693352F45}" srcOrd="3" destOrd="0" presId="urn:microsoft.com/office/officeart/2005/8/layout/hierarchy1"/>
    <dgm:cxn modelId="{77AC6BF5-1E53-44B1-B654-51F3631FA255}" type="presParOf" srcId="{E1394884-531F-4D44-8583-008693352F45}" destId="{8C05A54A-5AA9-4F3A-90FB-0184BB3A7D33}" srcOrd="0" destOrd="0" presId="urn:microsoft.com/office/officeart/2005/8/layout/hierarchy1"/>
    <dgm:cxn modelId="{1BF80C04-4CCA-42B0-8403-F98DF15DB22F}" type="presParOf" srcId="{8C05A54A-5AA9-4F3A-90FB-0184BB3A7D33}" destId="{D450BA43-3A11-4BB2-BF98-322CC4AB47D1}" srcOrd="0" destOrd="0" presId="urn:microsoft.com/office/officeart/2005/8/layout/hierarchy1"/>
    <dgm:cxn modelId="{B7E17037-9DF5-41B4-93D3-197F4967405D}" type="presParOf" srcId="{8C05A54A-5AA9-4F3A-90FB-0184BB3A7D33}" destId="{89172536-F2D7-4C4F-A34C-3643077B4286}" srcOrd="1" destOrd="0" presId="urn:microsoft.com/office/officeart/2005/8/layout/hierarchy1"/>
    <dgm:cxn modelId="{7C0B8BB5-2024-4BCB-BEA0-BAFEC4AA35C7}" type="presParOf" srcId="{E1394884-531F-4D44-8583-008693352F45}" destId="{C61E86B1-0168-4E10-98F5-F78725DE614B}" srcOrd="1" destOrd="0" presId="urn:microsoft.com/office/officeart/2005/8/layout/hierarchy1"/>
    <dgm:cxn modelId="{9AB36507-EDA6-405A-885F-76EEBE940DCD}" type="presParOf" srcId="{2FF15BF6-4553-4645-B738-70BAD2281F7D}" destId="{6AD1D3F7-7A0E-4B67-8021-A0EC5FFA43A1}" srcOrd="4" destOrd="0" presId="urn:microsoft.com/office/officeart/2005/8/layout/hierarchy1"/>
    <dgm:cxn modelId="{70B6E180-F472-4F5C-9EE0-1C20B4185EF5}" type="presParOf" srcId="{2FF15BF6-4553-4645-B738-70BAD2281F7D}" destId="{CFD9E0FE-25EE-484B-A8AB-D2BA3B28E135}" srcOrd="5" destOrd="0" presId="urn:microsoft.com/office/officeart/2005/8/layout/hierarchy1"/>
    <dgm:cxn modelId="{B72B9678-662B-4149-A125-8C7C3EFA2810}" type="presParOf" srcId="{CFD9E0FE-25EE-484B-A8AB-D2BA3B28E135}" destId="{C2D04AC0-7398-4876-AD12-7196E09D72DE}" srcOrd="0" destOrd="0" presId="urn:microsoft.com/office/officeart/2005/8/layout/hierarchy1"/>
    <dgm:cxn modelId="{799F9E0C-AC19-4118-9F2F-61AB1B86395E}" type="presParOf" srcId="{C2D04AC0-7398-4876-AD12-7196E09D72DE}" destId="{817EBD7F-599F-46E4-94E5-A5C17DB5E276}" srcOrd="0" destOrd="0" presId="urn:microsoft.com/office/officeart/2005/8/layout/hierarchy1"/>
    <dgm:cxn modelId="{876F8582-2ECF-4084-8483-649226A2809B}" type="presParOf" srcId="{C2D04AC0-7398-4876-AD12-7196E09D72DE}" destId="{E269D808-46C1-417A-8EA9-425B534BDC44}" srcOrd="1" destOrd="0" presId="urn:microsoft.com/office/officeart/2005/8/layout/hierarchy1"/>
    <dgm:cxn modelId="{F99D86DA-5AD9-4A38-91D9-7D427EEDBD98}" type="presParOf" srcId="{CFD9E0FE-25EE-484B-A8AB-D2BA3B28E135}" destId="{49CDAD87-786E-4B7E-AFC5-8FC90926BC9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1D3F7-7A0E-4B67-8021-A0EC5FFA43A1}">
      <dsp:nvSpPr>
        <dsp:cNvPr id="0" name=""/>
        <dsp:cNvSpPr/>
      </dsp:nvSpPr>
      <dsp:spPr>
        <a:xfrm>
          <a:off x="4876474" y="2011449"/>
          <a:ext cx="3460723" cy="823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1187"/>
              </a:lnTo>
              <a:lnTo>
                <a:pt x="3460723" y="561187"/>
              </a:lnTo>
              <a:lnTo>
                <a:pt x="3460723" y="8234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07EE2F-F723-47DC-B562-CB8DE7FB4008}">
      <dsp:nvSpPr>
        <dsp:cNvPr id="0" name=""/>
        <dsp:cNvSpPr/>
      </dsp:nvSpPr>
      <dsp:spPr>
        <a:xfrm>
          <a:off x="4830754" y="2011449"/>
          <a:ext cx="91440" cy="8234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234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AAD0A8-BD5E-4721-ADB5-F44A6A607970}">
      <dsp:nvSpPr>
        <dsp:cNvPr id="0" name=""/>
        <dsp:cNvSpPr/>
      </dsp:nvSpPr>
      <dsp:spPr>
        <a:xfrm>
          <a:off x="1415750" y="2011449"/>
          <a:ext cx="3460723" cy="823494"/>
        </a:xfrm>
        <a:custGeom>
          <a:avLst/>
          <a:gdLst/>
          <a:ahLst/>
          <a:cxnLst/>
          <a:rect l="0" t="0" r="0" b="0"/>
          <a:pathLst>
            <a:path>
              <a:moveTo>
                <a:pt x="3460723" y="0"/>
              </a:moveTo>
              <a:lnTo>
                <a:pt x="3460723" y="561187"/>
              </a:lnTo>
              <a:lnTo>
                <a:pt x="0" y="561187"/>
              </a:lnTo>
              <a:lnTo>
                <a:pt x="0" y="8234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362F2C-778B-4052-9154-6D416D4A35F3}">
      <dsp:nvSpPr>
        <dsp:cNvPr id="0" name=""/>
        <dsp:cNvSpPr/>
      </dsp:nvSpPr>
      <dsp:spPr>
        <a:xfrm>
          <a:off x="3460723" y="213446"/>
          <a:ext cx="2831501" cy="1798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A3F0E-0492-45FE-8852-A049E6A9F3B0}">
      <dsp:nvSpPr>
        <dsp:cNvPr id="0" name=""/>
        <dsp:cNvSpPr/>
      </dsp:nvSpPr>
      <dsp:spPr>
        <a:xfrm>
          <a:off x="3775335" y="512326"/>
          <a:ext cx="2831501" cy="17980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দীর্ঘমেয়াদি</a:t>
          </a:r>
          <a:r>
            <a:rPr lang="en-US" sz="4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অর্থায়ন</a:t>
          </a:r>
          <a:endParaRPr lang="en-US" sz="4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27997" y="564988"/>
        <a:ext cx="2726177" cy="1692679"/>
      </dsp:txXfrm>
    </dsp:sp>
    <dsp:sp modelId="{37C8A6D0-D71A-435B-8640-8E660C3305CC}">
      <dsp:nvSpPr>
        <dsp:cNvPr id="0" name=""/>
        <dsp:cNvSpPr/>
      </dsp:nvSpPr>
      <dsp:spPr>
        <a:xfrm>
          <a:off x="0" y="2834944"/>
          <a:ext cx="2831501" cy="1798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AC20E-5C1F-4C05-9615-2DA918B31687}">
      <dsp:nvSpPr>
        <dsp:cNvPr id="0" name=""/>
        <dsp:cNvSpPr/>
      </dsp:nvSpPr>
      <dsp:spPr>
        <a:xfrm>
          <a:off x="314611" y="3133825"/>
          <a:ext cx="2831501" cy="17980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মালিকান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তহবিল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7273" y="3186487"/>
        <a:ext cx="2726177" cy="1692679"/>
      </dsp:txXfrm>
    </dsp:sp>
    <dsp:sp modelId="{D450BA43-3A11-4BB2-BF98-322CC4AB47D1}">
      <dsp:nvSpPr>
        <dsp:cNvPr id="0" name=""/>
        <dsp:cNvSpPr/>
      </dsp:nvSpPr>
      <dsp:spPr>
        <a:xfrm>
          <a:off x="3460723" y="2834944"/>
          <a:ext cx="2831501" cy="1861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172536-F2D7-4C4F-A34C-3643077B4286}">
      <dsp:nvSpPr>
        <dsp:cNvPr id="0" name=""/>
        <dsp:cNvSpPr/>
      </dsp:nvSpPr>
      <dsp:spPr>
        <a:xfrm>
          <a:off x="3775335" y="3133825"/>
          <a:ext cx="2831501" cy="18616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ঋণমূলধন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29861" y="3188351"/>
        <a:ext cx="2722449" cy="1752618"/>
      </dsp:txXfrm>
    </dsp:sp>
    <dsp:sp modelId="{817EBD7F-599F-46E4-94E5-A5C17DB5E276}">
      <dsp:nvSpPr>
        <dsp:cNvPr id="0" name=""/>
        <dsp:cNvSpPr/>
      </dsp:nvSpPr>
      <dsp:spPr>
        <a:xfrm>
          <a:off x="6921447" y="2834944"/>
          <a:ext cx="2831501" cy="1798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9D808-46C1-417A-8EA9-425B534BDC44}">
      <dsp:nvSpPr>
        <dsp:cNvPr id="0" name=""/>
        <dsp:cNvSpPr/>
      </dsp:nvSpPr>
      <dsp:spPr>
        <a:xfrm>
          <a:off x="7236058" y="3133825"/>
          <a:ext cx="2831501" cy="17980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অভ্যন্তরীণ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উৎস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288720" y="3186487"/>
        <a:ext cx="2726177" cy="1692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9741E-601D-4F2B-BAB2-39FC49EF4C2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C65D7-A262-45FF-934A-68F796FCD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6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65D7-A262-45FF-934A-68F796FCD1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7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B47D-D5A3-41A7-DD93-BF8D57ADD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47A9E-0808-AD7B-B200-C4A0FB0BD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B851B-35C2-CA50-6A95-976AD9F14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3C054-E06A-49B4-86A4-D4D204646225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0C40C-2384-1CCC-8D9D-1DBEA4D77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8D27B-840C-2C69-6FE7-3D30F1EE7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5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2EC4C-14D5-AA55-74A8-DB9601E61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797F0-2C61-4E9C-B512-64A2A6C5B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64A7D-730D-B84F-6305-9B491BB00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64CB9-F137-40BD-B328-E4714C70645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2AF05-AA7B-D734-1A27-5563C7DBD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5C548-7A0C-A6AD-C3E9-A9898EE2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64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5A23C-A99F-C912-87E4-A0983C85E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8B62A-B603-22C6-C218-FCAA3DA73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4397C-8117-800D-5F60-0FADB5285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0DD9-870A-41BD-816F-3F4F9AA6176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E2B62-8857-638D-2D40-B244F3CE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7D34A-3D2E-5C98-4168-DD31426B9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35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A368-E519-3C8C-A630-E8B2A8A2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5C0E1-3B09-B479-9C4A-827A2BD0D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768261-9017-F191-CB92-6A1D88102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64CB14-EBE5-C6D9-AD65-30967ECB2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46D4A-5AF4-4CF8-8451-CC91FB014EAB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B2D3F7-3493-F119-C7D5-8B75F7F6A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B2994E-0548-182E-26FF-FD5E2860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36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FBCC-7E6E-4D80-2C1D-448A33623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B0548-99F7-742A-5F46-BD2449268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540AC7-9D66-DF34-D3CD-2FD6EEBFB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7214D7-C7FC-C712-A917-02EDDFEC5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1BA2E8-8B9B-8FEE-43D4-6FA979A7E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F665EF-AD32-FD4D-0CF9-87F245D3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A6E1-007A-45A1-846B-632AE5AD33B0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6DB5EA-A7AE-96A1-096B-A4C665DE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2429A7-13D6-4239-7427-16AD5E9F6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15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7E3EC-C10A-D68A-CC50-C301F0986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BB44A2-ADD4-279A-D6DD-9C0BABC22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F7C0D-E30D-4E3B-903C-494251B14BE2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B60BF-4D51-C5F6-2576-49B791C8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2CE7D1-A49B-6767-6044-3215644B0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4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A5E320-56BB-96DB-B24A-669BE90CA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B4759-76FB-064E-E08F-BD93F45BC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7E926-2C04-D4A9-A46C-6F1AD29AF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79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A3850-3202-A5DE-3B88-A05BB4CE4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111DA-4715-5B1E-37E6-7702DE56B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5465D-59CC-0AF5-EE65-76FDBB8D0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EB054-5A90-335A-E895-FD075184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172BB-F042-4100-85E1-F8C1120D1BFE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073E1-67E4-0550-CB15-D8564ECF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6B409-6F9D-8575-8910-A123FE2F8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1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781F6-9019-D067-C6CB-C49ED3C90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F324A5-5A13-5C49-5EAD-1E548F7FBF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80FF6-8175-3271-D14D-228E425FB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74F14D-C3F3-48ED-795D-95777DE8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2A44-5754-4ECA-9ADB-4AC58105D753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1B1B9-0D25-EA92-2AFE-5BA082391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EB1AF-D2E9-AC1C-87C1-C8ACDBF6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5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0C4F-E7E9-B960-0BAB-D0756735F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DE7B4E-19F1-7FE0-7AE4-D426E2FC1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FE6E9-FF55-BCE2-5496-20CD05B40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241C3-10C7-46F3-84DC-22AB763FCA90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C2820-5895-89E2-F4C4-8D952EC3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D5D91-3FF7-7904-F001-4B74F04D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06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92ADD5-BFCE-F14E-D674-94FE47B74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C9B95-1ED7-AB85-8130-DF822DC9C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83269-A358-94EA-697A-FB9387429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41C66-9B3B-4982-B577-1AC02B3DF21C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0714C-F4BB-1D68-4D90-02B7C4727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69339-3F05-31AD-6ABD-61975D7F2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4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FCAD3A-79A5-9348-3B11-8E2E9D1B6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DB34A-F4BF-822F-4E02-5D30872D5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EFF07-7B56-B1ED-2C55-CF2CD5223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00EAF-BDD5-4BFF-8EF2-8105DFD8704B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16E8A-81F6-1C80-446F-8E18920DD5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B3C23-E219-9AB4-09DF-2E0F785D0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A8793F-399B-4AB2-9716-1CB32C27D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44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172643-43F9-C785-FD17-84713B855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619" y="0"/>
            <a:ext cx="1302552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CDF665-390C-1335-831D-E9F575DD292F}"/>
              </a:ext>
            </a:extLst>
          </p:cNvPr>
          <p:cNvSpPr/>
          <p:nvPr/>
        </p:nvSpPr>
        <p:spPr>
          <a:xfrm>
            <a:off x="6775554" y="5501390"/>
            <a:ext cx="5566347" cy="13566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FEA4C-D3E5-459E-AB56-4270B0A9D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AE352-BD1A-475D-8AD3-549B596BD24D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45C1F-B357-114B-783D-30625FE3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B793D4-0F99-6984-34AA-1EFCC861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5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04670D-8D1A-A807-75DF-2E2BC9164CD4}"/>
              </a:ext>
            </a:extLst>
          </p:cNvPr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9E76DA6-146B-91E1-F60A-62B8810FF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280879" cy="685800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8137867-0F8C-DB95-C7D9-B49E04E00AC0}"/>
                </a:ext>
              </a:extLst>
            </p:cNvPr>
            <p:cNvSpPr/>
            <p:nvPr/>
          </p:nvSpPr>
          <p:spPr>
            <a:xfrm>
              <a:off x="6280879" y="1"/>
              <a:ext cx="5911121" cy="6858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57200">
                <a:defRPr/>
              </a:pP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মোঃ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জায়েদুল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হক</a:t>
              </a:r>
              <a:endParaRPr lang="en-US" sz="4000" kern="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lvl="0" algn="ctr" defTabSz="457200">
                <a:defRPr/>
              </a:pP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বিসিএস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শিক্ষা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 ৩৬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তম</a:t>
              </a:r>
              <a:endParaRPr lang="en-US" sz="4000" kern="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lvl="0" algn="ctr" defTabSz="457200">
                <a:defRPr/>
              </a:pP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প্রভাষক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হিসাববিজ্ঞান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lvl="0" algn="ctr" defTabSz="457200">
                <a:defRPr/>
              </a:pP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কুমিল্লা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সরকারি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কুমিল্লা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lvl="0" algn="ctr" defTabSz="457200">
                <a:defRPr/>
              </a:pP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মাস্টার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ট্রেইনারঃ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আইসিটি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জাতীয়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বিশ্ববিদ্যালয়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</a:p>
            <a:p>
              <a:pPr lvl="0" algn="ctr" defTabSz="457200">
                <a:defRPr/>
              </a:pP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পরীক্ষকঃ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জাতীয়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বিশ্ববিদ্যালয়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মাধ্যমিক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উচ্চ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শিক্ষা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বোর্ড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kern="0" dirty="0" err="1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কুমিল্লা</a:t>
              </a:r>
              <a:r>
                <a:rPr lang="en-US" sz="4000" kern="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endParaRPr lang="en-US" dirty="0"/>
            </a:p>
          </p:txBody>
        </p:sp>
      </p:grp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7A300F3-DFA2-0E87-F385-5EDD1557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413BD-C197-449E-BE6A-7474A0496111}" type="datetime1">
              <a:rPr lang="en-US" smtClean="0"/>
              <a:t>10/7/2026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D16AAEA-ADD4-533D-310B-38332AFF8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2545D93-C4C6-E246-88A0-198010A5A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71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496BF31A-FB57-33E7-F246-63799A22CE63}"/>
              </a:ext>
            </a:extLst>
          </p:cNvPr>
          <p:cNvSpPr/>
          <p:nvPr/>
        </p:nvSpPr>
        <p:spPr>
          <a:xfrm>
            <a:off x="104931" y="134911"/>
            <a:ext cx="12087069" cy="7060368"/>
          </a:xfrm>
          <a:prstGeom prst="horizontalScroll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একাদশ-দ্বাদশ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ফিন্যান্স,ব্যাংকিং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বীমা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৬ষ্ঠ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দীর্ঘমেয়াদি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অর্থায়ন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7E71B5-A063-9E8B-6B56-6EBD17D51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6F31-3AE1-4308-B4B3-C89973B6FE04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1A05C2-4E4A-A1B4-CC7B-30CE7FE54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575F97-4724-AD06-2952-A8EED190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26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7F811A-8862-7C3A-BAA5-00D157B88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30B42-0FA1-4B6B-5C90-3DB415A54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AC6DC-37FE-4528-9947-84B77685A2BF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9979F-4EAB-57A1-7821-D8372D0FB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D1A0D-0B27-115C-6FFA-4D6FFCEB8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7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83EDF3-386C-3A94-C1B9-93D9B6269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93BE-4DC6-4EED-AA43-2ED3984845A3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28F204-F138-7A09-DA17-1A21E9608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71162-7771-7862-B1D0-969FB65A5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5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4933E60-9AB0-5AE6-307A-5A2927C7A1F4}"/>
              </a:ext>
            </a:extLst>
          </p:cNvPr>
          <p:cNvGrpSpPr/>
          <p:nvPr/>
        </p:nvGrpSpPr>
        <p:grpSpPr>
          <a:xfrm>
            <a:off x="-1" y="1"/>
            <a:ext cx="12099561" cy="6356349"/>
            <a:chOff x="-1" y="1"/>
            <a:chExt cx="12099561" cy="6356349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CE17659-BA69-5C02-FD7D-EECCC85C94D2}"/>
                </a:ext>
              </a:extLst>
            </p:cNvPr>
            <p:cNvSpPr/>
            <p:nvPr/>
          </p:nvSpPr>
          <p:spPr>
            <a:xfrm>
              <a:off x="92439" y="1"/>
              <a:ext cx="12007121" cy="92939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endPara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F561604-3E2A-61DF-5B38-382F7219B37C}"/>
                </a:ext>
              </a:extLst>
            </p:cNvPr>
            <p:cNvSpPr/>
            <p:nvPr/>
          </p:nvSpPr>
          <p:spPr>
            <a:xfrm>
              <a:off x="-1" y="929391"/>
              <a:ext cx="12007121" cy="542695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শেষে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শিক্ষার্থীরা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—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ধারণা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প্রয়োজনীয়তা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প্রধান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উৎসগুলো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শেয়ার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অগ্রাধিকার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শেয়ারের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ধারণা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বন্ড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ঋণপত্রের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ধারণা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শেয়ার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বন্ডের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মধ্যে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পার্থক্য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</a:p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2355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8EAB3-3C08-7503-C295-B6D9CF77D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D86851-2C41-0BC9-8758-92A802850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93BE-4DC6-4EED-AA43-2ED3984845A3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57C47-0AFD-CA4E-FEAE-DF00699D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90FBD-E3AE-CF13-9531-BEE280F87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6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C5B9A44-FFD7-B1AD-1EBB-45FC4C93D336}"/>
              </a:ext>
            </a:extLst>
          </p:cNvPr>
          <p:cNvGrpSpPr/>
          <p:nvPr/>
        </p:nvGrpSpPr>
        <p:grpSpPr>
          <a:xfrm>
            <a:off x="-1" y="1"/>
            <a:ext cx="12099561" cy="6356349"/>
            <a:chOff x="-1" y="1"/>
            <a:chExt cx="12099561" cy="6356349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9D5472D-DE93-F141-70C2-12B78290ED78}"/>
                </a:ext>
              </a:extLst>
            </p:cNvPr>
            <p:cNvSpPr/>
            <p:nvPr/>
          </p:nvSpPr>
          <p:spPr>
            <a:xfrm>
              <a:off x="92439" y="1"/>
              <a:ext cx="12007121" cy="92939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5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</a:t>
              </a:r>
              <a:endPara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617495E-C9C2-2C46-6D5B-3DE1423037FE}"/>
                </a:ext>
              </a:extLst>
            </p:cNvPr>
            <p:cNvSpPr/>
            <p:nvPr/>
          </p:nvSpPr>
          <p:spPr>
            <a:xfrm>
              <a:off x="-1" y="929391"/>
              <a:ext cx="12007121" cy="542695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সময়ের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ব্যবসায়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প্রতিষ্ঠানের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প্রয়োজনীয়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সংগ্রহের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প্রক্রিয়াকে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সহজভাবে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—</a:t>
              </a:r>
            </a:p>
            <a:p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স্থায়ী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সম্পদ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ক্রয়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ব্যবসা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সম্প্রসারণ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বিনিয়োগের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তহবিল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সংগ্রহই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সাধারণত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১০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বছর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তার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বেশি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সময়ের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সংগৃহীত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হিসেবে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উল্লেখ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</a:p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08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37EF4-8E5F-A62E-B7E5-4A648B8C7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2A7633-590F-9ABA-ABAD-69EC669DB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93BE-4DC6-4EED-AA43-2ED3984845A3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85A5F-FF69-B40B-A2A7-57C876078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52729-8E23-0A0F-DE83-14805B2A5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61F41E7-D89E-B212-957E-C8AFC7ECE7BF}"/>
              </a:ext>
            </a:extLst>
          </p:cNvPr>
          <p:cNvSpPr/>
          <p:nvPr/>
        </p:nvSpPr>
        <p:spPr>
          <a:xfrm>
            <a:off x="92439" y="1"/>
            <a:ext cx="12007121" cy="92939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দীর্ঘমেয়াদি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ACA118-CE6D-4CDE-BDB5-9F6B821EFC08}"/>
              </a:ext>
            </a:extLst>
          </p:cNvPr>
          <p:cNvSpPr/>
          <p:nvPr/>
        </p:nvSpPr>
        <p:spPr>
          <a:xfrm>
            <a:off x="-1" y="929391"/>
            <a:ext cx="12007121" cy="542695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🏭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শিল্পপ্রতিষ্ঠান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স্থাপন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🏢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সম্প্রসারণ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⚙️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স্থায়ী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🔬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🌐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📈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দীর্ঘমেয়াদি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বিনিয়োগ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💰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স্থায়ী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23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2C60B-F3E9-1AA4-C692-1BF495AC4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7A7B5-D4FC-9F53-84DC-7BAFA82C6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893BE-4DC6-4EED-AA43-2ED3984845A3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071E2F-780B-321C-08DE-9C11215F8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78850-20FE-6ED3-A517-6799888CE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8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3B3B63-3991-5D71-6005-EEAD376E709C}"/>
              </a:ext>
            </a:extLst>
          </p:cNvPr>
          <p:cNvGrpSpPr/>
          <p:nvPr/>
        </p:nvGrpSpPr>
        <p:grpSpPr>
          <a:xfrm>
            <a:off x="92439" y="1"/>
            <a:ext cx="12007121" cy="6138332"/>
            <a:chOff x="92439" y="1"/>
            <a:chExt cx="12007121" cy="613833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C416208-1009-3532-7E4D-D5643B56C66F}"/>
                </a:ext>
              </a:extLst>
            </p:cNvPr>
            <p:cNvSpPr/>
            <p:nvPr/>
          </p:nvSpPr>
          <p:spPr>
            <a:xfrm>
              <a:off x="92439" y="1"/>
              <a:ext cx="12007121" cy="92939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দীর্ঘমেয়াদি</a:t>
              </a:r>
              <a:r>
                <a:rPr lang="en-US" sz="4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অর্থায়নের</a:t>
              </a:r>
              <a:r>
                <a:rPr lang="en-US" sz="4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উৎস</a:t>
              </a:r>
              <a:endPara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aphicFrame>
          <p:nvGraphicFramePr>
            <p:cNvPr id="10" name="Diagram 9">
              <a:extLst>
                <a:ext uri="{FF2B5EF4-FFF2-40B4-BE49-F238E27FC236}">
                  <a16:creationId xmlns:a16="http://schemas.microsoft.com/office/drawing/2014/main" id="{32827B4F-85E6-C751-EAB2-E4235AD27FA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50787391"/>
                </p:ext>
              </p:extLst>
            </p:nvPr>
          </p:nvGraphicFramePr>
          <p:xfrm>
            <a:off x="2032000" y="929391"/>
            <a:ext cx="10067560" cy="52089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000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AC5B82-7DD0-2F35-611A-6FE68E779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CCE237-C989-84A5-0AA7-FA6C009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D0585-A2BF-1611-2AA2-7290860CD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046050E-3034-3F4A-A6E5-6B1DDA3E3AD9}"/>
              </a:ext>
            </a:extLst>
          </p:cNvPr>
          <p:cNvSpPr/>
          <p:nvPr/>
        </p:nvSpPr>
        <p:spPr>
          <a:xfrm>
            <a:off x="0" y="0"/>
            <a:ext cx="12192000" cy="116923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মালিকানা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271E2E-0AB8-AFF0-03AF-C99641F74D62}"/>
              </a:ext>
            </a:extLst>
          </p:cNvPr>
          <p:cNvSpPr/>
          <p:nvPr/>
        </p:nvSpPr>
        <p:spPr>
          <a:xfrm>
            <a:off x="0" y="1169233"/>
            <a:ext cx="12192000" cy="518711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শেয়ারহোল্ডারদের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সংগৃহীত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মূলধনকে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মালিকানা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ধরনঃ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b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অগ্রাধিকার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মালিকানার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/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লভ্যাংশ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/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ভোটাধিকার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/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ঝুঁকিতে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শেয়ারহোল্ডার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অংশগ্রহণ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43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44552F-5082-25BA-A904-16AEB0D4B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1FEB2C-CC30-7D41-0F9F-8E623AB8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36FAB-1DC1-4F33-C3BF-C84AD8ED1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7407896-6255-3EB6-9F73-117FC40467D7}"/>
              </a:ext>
            </a:extLst>
          </p:cNvPr>
          <p:cNvSpPr/>
          <p:nvPr/>
        </p:nvSpPr>
        <p:spPr>
          <a:xfrm>
            <a:off x="1" y="1"/>
            <a:ext cx="12192000" cy="110927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5C1475-830B-4CB5-6306-928F17359CCD}"/>
              </a:ext>
            </a:extLst>
          </p:cNvPr>
          <p:cNvSpPr/>
          <p:nvPr/>
        </p:nvSpPr>
        <p:spPr>
          <a:xfrm>
            <a:off x="-1" y="1109272"/>
            <a:ext cx="12192000" cy="524707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মালিকরা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অবশিষ্ট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মালিকানা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অংশীদার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ভোটাধিকার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লভ্যাংশ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সাফল্যে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মালিকানায়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অংশীদারিত্ব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316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ED81E-7026-417A-29B6-14E8E885B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C625DA-D5C6-5FA9-35ED-3587A18D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C92D36-F5F4-8F1E-6523-F5ECAFC8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381B0-64B1-D1D5-66F6-39C64A42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6F7AAA-D3DE-918C-2448-105CF4F8540B}"/>
              </a:ext>
            </a:extLst>
          </p:cNvPr>
          <p:cNvSpPr/>
          <p:nvPr/>
        </p:nvSpPr>
        <p:spPr>
          <a:xfrm>
            <a:off x="1" y="1"/>
            <a:ext cx="12192000" cy="110927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অগ্রাধিকার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3886D5-DCA9-11FA-B356-591BAD383A03}"/>
              </a:ext>
            </a:extLst>
          </p:cNvPr>
          <p:cNvSpPr/>
          <p:nvPr/>
        </p:nvSpPr>
        <p:spPr>
          <a:xfrm>
            <a:off x="-1" y="1109272"/>
            <a:ext cx="12192000" cy="524707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অগ্রাধিকার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লভ্যাংশ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ফেরতের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অগ্রাধিকার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বৈশিষ্ট্যঃ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লভ্যাংশের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অগ্রাধিকার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ফেরতের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অগ্রাধিকার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তুলনামূলক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✔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ভোটাধিকার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সীমিত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শর্তাধীন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556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D6E16-E2DF-D591-146E-102C396A8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6EB1B9-6A03-6360-20BE-77CE48D13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13C93B-637A-5495-9260-E198E26B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4BEF1-B7D7-F344-5B43-82AE961D9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EC151A0-2594-C26F-B106-DAF11A3BF6A2}"/>
              </a:ext>
            </a:extLst>
          </p:cNvPr>
          <p:cNvSpPr/>
          <p:nvPr/>
        </p:nvSpPr>
        <p:spPr>
          <a:xfrm>
            <a:off x="1" y="1"/>
            <a:ext cx="12192000" cy="110927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বন্ড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ঋণপত্র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64F9D0-207D-BA68-48E9-DF58099E3D84}"/>
              </a:ext>
            </a:extLst>
          </p:cNvPr>
          <p:cNvSpPr/>
          <p:nvPr/>
        </p:nvSpPr>
        <p:spPr>
          <a:xfrm>
            <a:off x="-1" y="1109272"/>
            <a:ext cx="12192000" cy="524707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বন্ড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দীর্ঘমেয়াদি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ঋণপত্র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কর্তৃপক্ষ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বিনিয়োগকারীর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নির্ধারিত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শর্ত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সুদ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পরিশোধ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বন্ডের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উপাদানঃ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Face Value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নামমাত্র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Coupon Rate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কুপন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সুদের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b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Maturity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মেয়াদপূর্তি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Market Price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বাজারমূল্য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938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A8DF94-AA80-0D4C-628D-4BE02666D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053E0-49AC-A684-9E31-2E19532CC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BDEA0-ABD1-356E-5BB7-BA1EF19C8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13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4FB00E-66AD-A3FF-68CE-35A2F764EF0C}"/>
              </a:ext>
            </a:extLst>
          </p:cNvPr>
          <p:cNvSpPr/>
          <p:nvPr/>
        </p:nvSpPr>
        <p:spPr>
          <a:xfrm>
            <a:off x="44970" y="1"/>
            <a:ext cx="12147030" cy="7196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বন্ড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2EF34E5-E3E6-908E-ED4E-26EE73A94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543386"/>
              </p:ext>
            </p:extLst>
          </p:nvPr>
        </p:nvGraphicFramePr>
        <p:xfrm>
          <a:off x="44970" y="719666"/>
          <a:ext cx="12147029" cy="6312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24845">
                  <a:extLst>
                    <a:ext uri="{9D8B030D-6E8A-4147-A177-3AD203B41FA5}">
                      <a16:colId xmlns:a16="http://schemas.microsoft.com/office/drawing/2014/main" val="3997224873"/>
                    </a:ext>
                  </a:extLst>
                </a:gridCol>
                <a:gridCol w="4711092">
                  <a:extLst>
                    <a:ext uri="{9D8B030D-6E8A-4147-A177-3AD203B41FA5}">
                      <a16:colId xmlns:a16="http://schemas.microsoft.com/office/drawing/2014/main" val="2314113152"/>
                    </a:ext>
                  </a:extLst>
                </a:gridCol>
                <a:gridCol w="4711092">
                  <a:extLst>
                    <a:ext uri="{9D8B030D-6E8A-4147-A177-3AD203B41FA5}">
                      <a16:colId xmlns:a16="http://schemas.microsoft.com/office/drawing/2014/main" val="82891237"/>
                    </a:ext>
                  </a:extLst>
                </a:gridCol>
              </a:tblGrid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পার্থক্যের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বিষয়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সাধারণ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শেয়ার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বন্ড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1189596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অংশ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শেয়ার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মূলধনের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অংশ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ঋণপত্র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ঋণের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অংশ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7446555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সাধারণ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শেয়ারহোল্ডারগণ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কোম্পানির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বন্ডের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মালিকগণ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কোম্পানির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ঋণদাতা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333790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লভ্যাংশ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শেয়ারের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মালিকগণ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লভ্যাংশ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পায়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বন্ডের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মালিকগণ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নির্দিষ্ট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হারে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সুদ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715157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ভোটাধিকার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শেয়ার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মালিকগণ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ভোট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দিতে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পারে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বন্ডের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মালিকদের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এ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অধিকার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নেই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4081062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নীতি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নির্ধারণ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শেয়ার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মালিকগণ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কোম্পানির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নীতি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নির্ধারণ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।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বন্ডের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মালিকদের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এ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অধিকার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নেই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  <a:p>
                      <a:pPr algn="ctr">
                        <a:buNone/>
                      </a:pP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8003694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রেয়াত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লভ্যাংশের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রেয়াত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দিতে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ঋণের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সুদের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রেয়াত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পাওয়া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যায়</a:t>
                      </a:r>
                      <a:r>
                        <a:rPr lang="en-US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0166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8871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93C96D-BD25-E4DC-3526-48A0B22BE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627785-3752-3169-3B92-D5B453FBC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06C6B-DABB-D03D-5903-C6FB4F62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36DBEA-8C84-BA40-45E5-6FC50BA83E16}"/>
              </a:ext>
            </a:extLst>
          </p:cNvPr>
          <p:cNvSpPr/>
          <p:nvPr/>
        </p:nvSpPr>
        <p:spPr>
          <a:xfrm>
            <a:off x="0" y="1"/>
            <a:ext cx="12192000" cy="12441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solidFill>
                <a:schemeClr val="accent6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CA2D5-3B47-5247-C2B3-2075AC3C41CD}"/>
              </a:ext>
            </a:extLst>
          </p:cNvPr>
          <p:cNvSpPr txBox="1"/>
          <p:nvPr/>
        </p:nvSpPr>
        <p:spPr>
          <a:xfrm>
            <a:off x="0" y="1439056"/>
            <a:ext cx="12192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বাহ্যিক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অর্থায়নের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ইস্যু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খ)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সংরক্ষিত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গ)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অবচয়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ঘ)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প্রভিডেন্ট</a:t>
            </a:r>
            <a:r>
              <a:rPr lang="en-US" sz="4400" dirty="0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ফান্ড</a:t>
            </a:r>
            <a:endParaRPr lang="en-US" sz="4400" dirty="0">
              <a:solidFill>
                <a:schemeClr val="tx2">
                  <a:lumMod val="75000"/>
                  <a:lumOff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solidFill>
                <a:schemeClr val="tx2">
                  <a:lumMod val="75000"/>
                  <a:lumOff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দীর্ঘমেয়াদী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অর্থায়নের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033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A25B5C-AE95-61C6-7457-6D90DA32A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4FE1C0-F6A4-5472-56F3-2E5822B83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FE6054-66CC-E954-1D80-C57837BA5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2034FFF-3F70-AD90-F17D-91330D277018}"/>
              </a:ext>
            </a:extLst>
          </p:cNvPr>
          <p:cNvSpPr/>
          <p:nvPr/>
        </p:nvSpPr>
        <p:spPr>
          <a:xfrm>
            <a:off x="0" y="136526"/>
            <a:ext cx="12192000" cy="8977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08C7AD3-EC44-B192-35EB-7E04A6CB89CB}"/>
              </a:ext>
            </a:extLst>
          </p:cNvPr>
          <p:cNvSpPr/>
          <p:nvPr/>
        </p:nvSpPr>
        <p:spPr>
          <a:xfrm>
            <a:off x="389744" y="1214203"/>
            <a:ext cx="11437495" cy="425720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দীর্ঘমেয়াদী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অর্থায়নের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বিস্তারিত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80718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8BD36-2D44-5696-6D9C-CE8960C8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0444-4628-4C25-844F-C37AA0268335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B47DF2-D90D-DEAB-D387-718C5AD52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জায়েদুল হক,হিসাববিজ্ঞান বিভাগ,কুমিল্লা সরকারি কলেজ।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802B7-0087-92F4-D8D5-120CFB268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793F-399B-4AB2-9716-1CB32C27DA4E}" type="slidenum">
              <a:rPr lang="en-US" smtClean="0"/>
              <a:t>16</a:t>
            </a:fld>
            <a:endParaRPr lang="en-US"/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9D00E494-0AA1-56BF-AB42-5FEFD29BDD52}"/>
              </a:ext>
            </a:extLst>
          </p:cNvPr>
          <p:cNvSpPr/>
          <p:nvPr/>
        </p:nvSpPr>
        <p:spPr>
          <a:xfrm>
            <a:off x="239843" y="494675"/>
            <a:ext cx="11952157" cy="6026046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39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362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PPT Presentation</Template>
  <TotalTime>108</TotalTime>
  <Words>729</Words>
  <Application>Microsoft Office PowerPoint</Application>
  <PresentationFormat>Widescreen</PresentationFormat>
  <Paragraphs>133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hp</dc:creator>
  <cp:lastModifiedBy>hp</cp:lastModifiedBy>
  <cp:revision>7</cp:revision>
  <dcterms:created xsi:type="dcterms:W3CDTF">2026-10-03T16:06:18Z</dcterms:created>
  <dcterms:modified xsi:type="dcterms:W3CDTF">2026-10-07T16:21:06Z</dcterms:modified>
</cp:coreProperties>
</file>