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78" r:id="rId2"/>
    <p:sldId id="420" r:id="rId3"/>
    <p:sldId id="495" r:id="rId4"/>
    <p:sldId id="531" r:id="rId5"/>
    <p:sldId id="497" r:id="rId6"/>
    <p:sldId id="544" r:id="rId7"/>
    <p:sldId id="529" r:id="rId8"/>
    <p:sldId id="546" r:id="rId9"/>
    <p:sldId id="547" r:id="rId10"/>
    <p:sldId id="548" r:id="rId11"/>
    <p:sldId id="549" r:id="rId12"/>
    <p:sldId id="542" r:id="rId13"/>
    <p:sldId id="550" r:id="rId14"/>
    <p:sldId id="551" r:id="rId15"/>
    <p:sldId id="539" r:id="rId16"/>
    <p:sldId id="43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238" autoAdjust="0"/>
  </p:normalViewPr>
  <p:slideViewPr>
    <p:cSldViewPr snapToGrid="0">
      <p:cViewPr>
        <p:scale>
          <a:sx n="75" d="100"/>
          <a:sy n="75" d="100"/>
        </p:scale>
        <p:origin x="-540" y="3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58953C-5F11-403C-8B91-DEE97225C7F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014FA-AB8E-47A7-B44E-3D49B36CB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66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5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69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4338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41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96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47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91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8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211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62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1">
              <a:alphaModFix amt="40000"/>
              <a:extLst>
                <a:ext uri="{837473B0-CC2E-450A-ABE3-18F120FF3D39}">
                  <a1611:picAttrSrcUrl xmlns="" xmlns:a1611="http://schemas.microsoft.com/office/drawing/2016/11/main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81388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2" r:id="rId3"/>
    <p:sldLayoutId id="2147483663" r:id="rId4"/>
    <p:sldLayoutId id="2147483667" r:id="rId5"/>
    <p:sldLayoutId id="2147483668" r:id="rId6"/>
    <p:sldLayoutId id="2147483669" r:id="rId7"/>
    <p:sldLayoutId id="2147483665" r:id="rId8"/>
    <p:sldLayoutId id="214748366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9C6FDF3-16EB-C603-0360-D80CAF33A00A}"/>
              </a:ext>
            </a:extLst>
          </p:cNvPr>
          <p:cNvSpPr txBox="1"/>
          <p:nvPr/>
        </p:nvSpPr>
        <p:spPr>
          <a:xfrm>
            <a:off x="3246120" y="1874520"/>
            <a:ext cx="65227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ক্লাসে সবাইকে স্বাগতম </a:t>
            </a:r>
            <a:endParaRPr lang="en-US" sz="66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307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55BFF41-3A1B-C040-E1E2-2D8C574057FF}"/>
              </a:ext>
            </a:extLst>
          </p:cNvPr>
          <p:cNvSpPr txBox="1"/>
          <p:nvPr/>
        </p:nvSpPr>
        <p:spPr>
          <a:xfrm>
            <a:off x="1595661" y="4100980"/>
            <a:ext cx="355235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নাজমুল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হেোসেন</a:t>
            </a:r>
            <a:endParaRPr lang="bn-BD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হরিঢালী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সরকারি প্রাথমিক বিদ্যালয়</a:t>
            </a:r>
          </a:p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পাইকগাছা.খুলনা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০১৯৪৮-১৫৬০৮০</a:t>
            </a:r>
            <a:r>
              <a:rPr lang="bn-B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997B375-C226-B311-F99E-B9F5F406BAFD}"/>
              </a:ext>
            </a:extLst>
          </p:cNvPr>
          <p:cNvSpPr txBox="1"/>
          <p:nvPr/>
        </p:nvSpPr>
        <p:spPr>
          <a:xfrm>
            <a:off x="6583679" y="4279188"/>
            <a:ext cx="4965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৫ম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</a:t>
            </a:r>
          </a:p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শিরোনামঃ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inkiyMJ" pitchFamily="2" charset="0"/>
                <a:cs typeface="NikoshBAN" pitchFamily="2" charset="0"/>
              </a:rPr>
              <a:t>আমরা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inkiyMJ" pitchFamily="2" charset="0"/>
                <a:cs typeface="NikoshBAN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inkiyMJ" pitchFamily="2" charset="0"/>
                <a:cs typeface="NikoshBAN" pitchFamily="2" charset="0"/>
              </a:rPr>
              <a:t>তোমাদের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inkiyMJ" pitchFamily="2" charset="0"/>
                <a:cs typeface="NikoshBAN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inkiyMJ" pitchFamily="2" charset="0"/>
                <a:cs typeface="NikoshBAN" pitchFamily="2" charset="0"/>
              </a:rPr>
              <a:t>ভুলব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inkiyMJ" pitchFamily="2" charset="0"/>
                <a:cs typeface="NikoshBAN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inkiyMJ" pitchFamily="2" charset="0"/>
                <a:cs typeface="NikoshBAN" pitchFamily="2" charset="0"/>
              </a:rPr>
              <a:t>না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b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-১২৭</a:t>
            </a:r>
            <a:endParaRPr lang="as-IN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="" xmlns:a16="http://schemas.microsoft.com/office/drawing/2014/main" id="{BAFF71AC-61B2-4D03-6500-00E20E1292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81" b="16281"/>
          <a:stretch>
            <a:fillRect/>
          </a:stretch>
        </p:blipFill>
        <p:spPr>
          <a:xfrm>
            <a:off x="2275877" y="2150137"/>
            <a:ext cx="1970252" cy="19508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35" t="9485" r="-3035" b="16240"/>
          <a:stretch/>
        </p:blipFill>
        <p:spPr>
          <a:xfrm>
            <a:off x="7455728" y="2124222"/>
            <a:ext cx="3676650" cy="197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8659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ought Bubble: Cloud 3">
            <a:extLst>
              <a:ext uri="{FF2B5EF4-FFF2-40B4-BE49-F238E27FC236}">
                <a16:creationId xmlns="" xmlns:a16="http://schemas.microsoft.com/office/drawing/2014/main" id="{83DF6E45-2866-2D39-F5C2-7B7D943E1628}"/>
              </a:ext>
            </a:extLst>
          </p:cNvPr>
          <p:cNvSpPr/>
          <p:nvPr/>
        </p:nvSpPr>
        <p:spPr>
          <a:xfrm>
            <a:off x="3402036" y="281061"/>
            <a:ext cx="5387928" cy="1158860"/>
          </a:xfrm>
          <a:prstGeom prst="cloudCallout">
            <a:avLst/>
          </a:prstGeom>
          <a:noFill/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i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600" i="1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8D99CE2-0097-AA65-93FB-A8FE1321BB55}"/>
              </a:ext>
            </a:extLst>
          </p:cNvPr>
          <p:cNvSpPr txBox="1"/>
          <p:nvPr/>
        </p:nvSpPr>
        <p:spPr>
          <a:xfrm>
            <a:off x="661181" y="2399275"/>
            <a:ext cx="11122780" cy="1595021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3600" b="1" kern="0" dirty="0">
                <a:latin typeface="NikoshBAN" panose="02000000000000000000" pitchFamily="2" charset="0"/>
                <a:cs typeface="NikoshBAN" panose="02000000000000000000" pitchFamily="2" charset="0"/>
              </a:rPr>
              <a:t>৩.১.২-</a:t>
            </a:r>
            <a:r>
              <a:rPr lang="bn-BD" sz="3600" b="1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600" b="1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600" b="1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বুঝতে</a:t>
            </a:r>
            <a:r>
              <a:rPr lang="en-US" sz="3600" b="1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BD" sz="3600" b="1" kern="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b="1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>
              <a:defRPr/>
            </a:pPr>
            <a:r>
              <a:rPr lang="en-US" sz="3600" b="1" kern="0" dirty="0">
                <a:latin typeface="NikoshBAN" panose="02000000000000000000" pitchFamily="2" charset="0"/>
                <a:cs typeface="NikoshBAN" panose="02000000000000000000" pitchFamily="2" charset="0"/>
              </a:rPr>
              <a:t>১.১.১- </a:t>
            </a:r>
            <a:r>
              <a:rPr lang="en-US" sz="3600" b="1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</a:t>
            </a:r>
            <a:r>
              <a:rPr lang="en-US" sz="3600" b="1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সহযোগে</a:t>
            </a:r>
            <a:r>
              <a:rPr lang="en-US" sz="3600" b="1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b="1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b="1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স্পষ্ট</a:t>
            </a:r>
            <a:r>
              <a:rPr lang="en-US" sz="3600" b="1" kern="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শুদ্ধভাবে</a:t>
            </a:r>
            <a:r>
              <a:rPr lang="en-US" sz="3600" b="1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b="1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kern="0" dirty="0">
                <a:latin typeface="NikoshBAN" panose="02000000000000000000" pitchFamily="2" charset="0"/>
                <a:cs typeface="NikoshBAN" panose="02000000000000000000" pitchFamily="2" charset="0"/>
              </a:rPr>
              <a:t> ।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235543F-3804-6819-D567-118C86BC0179}"/>
              </a:ext>
            </a:extLst>
          </p:cNvPr>
          <p:cNvSpPr txBox="1"/>
          <p:nvPr/>
        </p:nvSpPr>
        <p:spPr>
          <a:xfrm>
            <a:off x="661181" y="1629834"/>
            <a:ext cx="76246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317408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897945" y="787791"/>
            <a:ext cx="4979963" cy="11957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400" dirty="0" smtClean="0">
                <a:latin typeface="NikoshBAN" pitchFamily="2" charset="0"/>
                <a:cs typeface="NikoshBAN" pitchFamily="2" charset="0"/>
              </a:rPr>
              <a:t>পূর্ব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ZW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26467" y="3118778"/>
            <a:ext cx="6409079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ক)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কাদের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আমরা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 শহিদ বলি?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খ)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য়া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ন্নর ভাষাশহিদদের নাম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ZW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ZW" sz="24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23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6438" y="647115"/>
            <a:ext cx="5553367" cy="919401"/>
          </a:xfrm>
          <a:prstGeom prst="round2DiagRect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আজকের পাঠ</a:t>
            </a:r>
            <a:endParaRPr lang="en-US" sz="48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6438" y="1930400"/>
            <a:ext cx="89042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আমরা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তোমাদের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ভুলব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না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03"/>
          <a:stretch/>
        </p:blipFill>
        <p:spPr>
          <a:xfrm>
            <a:off x="1092200" y="2853730"/>
            <a:ext cx="10210799" cy="366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19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0914" y="667657"/>
            <a:ext cx="3889829" cy="58057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endParaRPr lang="en-ZW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6571" y="1756229"/>
            <a:ext cx="6923315" cy="218521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নতুন শব্দগুলোর অর্থ জেনে 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আক্রমণ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অন্যের ওপর হামলা-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আন্দোলন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= কোন দাবি আদায়ের জন্য </a:t>
            </a:r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বিক্ষোভ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বৈষম্য = প্রভেদ</a:t>
            </a:r>
            <a:endParaRPr lang="en-ZW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7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067048" y="438150"/>
            <a:ext cx="4171952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পড়া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ZW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https://teachers.gov.bd/shared/contents/2023/October/21/photo/image_82038_16978793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04800"/>
            <a:ext cx="4469299" cy="2865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2925" y="1352550"/>
            <a:ext cx="6486526" cy="452431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বাংলাদেশ স্বাধীন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হও</a:t>
            </a:r>
            <a:r>
              <a:rPr lang="en-US" sz="2400" spc="300" dirty="0" err="1" smtClean="0">
                <a:latin typeface="NikoshBAN" pitchFamily="2" charset="0"/>
                <a:cs typeface="NikoshBAN" pitchFamily="2" charset="0"/>
              </a:rPr>
              <a:t>য়া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র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আগে পাকিস্তানের শাসক ছিলেন আইয়ুব খান। তাঁর অত্যাচার ও নির্যাতনের বিরুদ্ধে ১৯৬৯ সালে একটি গণ-অভ্যুত্থান সংঘটিত হয়েছিল। সেই অভ্যুত্থানের একজন ছাত্রনেতা ছিলেন আসাদ। পুলিশ খুব কাছ থেকে তাঁকে গুলি করে হত্যা করেছিল। তাঁর স্মরণে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য়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নির্মাণ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করা হয়েছে আসাদ গেট।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মতি</a:t>
            </a:r>
            <a:r>
              <a:rPr lang="en-US" sz="2400" spc="300" dirty="0" err="1" smtClean="0">
                <a:latin typeface="NikoshBAN" pitchFamily="2" charset="0"/>
                <a:cs typeface="NikoshBAN" pitchFamily="2" charset="0"/>
              </a:rPr>
              <a:t>য়ু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র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নামের নবম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শ্রেণির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একজন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শিক্ষার্থীকে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রাস্তা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য়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গুলি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করে হত্যা করা হয়েছিল। নিহত হয়েছিলেন আনোয়ারা বেগম নামের একজন মা-ও। তিনি 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তখন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ঘরের মধ্যে বসে তাঁর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সন্তান</a:t>
            </a:r>
            <a:r>
              <a:rPr lang="en-US" sz="2400" spc="3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spc="300" dirty="0" err="1" smtClean="0">
                <a:latin typeface="NikoshBAN" pitchFamily="2" charset="0"/>
                <a:cs typeface="NikoshBAN" pitchFamily="2" charset="0"/>
              </a:rPr>
              <a:t>খাবার</a:t>
            </a:r>
            <a:r>
              <a:rPr lang="en-US" sz="2400" spc="300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খাওয়াচ্ছিলেন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/>
            </a:r>
            <a:br>
              <a:rPr lang="as-IN" sz="2400" spc="300" dirty="0">
                <a:latin typeface="NikoshBAN" pitchFamily="2" charset="0"/>
                <a:cs typeface="NikoshBAN" pitchFamily="2" charset="0"/>
              </a:rPr>
            </a:br>
            <a:endParaRPr lang="en-US" sz="2400" spc="300" dirty="0">
              <a:latin typeface="NikoshBAN" pitchFamily="2" charset="0"/>
              <a:cs typeface="NikoshBAN" pitchFamily="2" charset="0"/>
            </a:endParaRPr>
          </a:p>
          <a:p>
            <a:pPr algn="just"/>
            <a:endParaRPr lang="en-ZW" sz="2400" spc="3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53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067048" y="438150"/>
            <a:ext cx="4171952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পড়া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ZW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https://teachers.gov.bd/shared/contents/2023/October/21/photo/image_82038_16978793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04800"/>
            <a:ext cx="4469299" cy="2865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2925" y="1352550"/>
            <a:ext cx="6486526" cy="452431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বাংলাদেশ স্বাধীন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হও</a:t>
            </a:r>
            <a:r>
              <a:rPr lang="en-US" sz="2400" spc="300" dirty="0" err="1" smtClean="0">
                <a:latin typeface="NikoshBAN" pitchFamily="2" charset="0"/>
                <a:cs typeface="NikoshBAN" pitchFamily="2" charset="0"/>
              </a:rPr>
              <a:t>য়া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র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আগে পাকিস্তানের শাসক ছিলেন আইয়ুব খান। তাঁর অত্যাচার ও নির্যাতনের বিরুদ্ধে ১৯৬৯ সালে একটি গণ-অভ্যুত্থান সংঘটিত হয়েছিল। সেই অভ্যুত্থানের একজন ছাত্রনেতা ছিলেন আসাদ। পুলিশ খুব কাছ থেকে তাঁকে গুলি করে হত্যা করেছিল। তাঁর স্মরণে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য়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নির্মাণ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করা হয়েছে আসাদ গেট।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মতি</a:t>
            </a:r>
            <a:r>
              <a:rPr lang="en-US" sz="2400" spc="300" dirty="0" err="1" smtClean="0">
                <a:latin typeface="NikoshBAN" pitchFamily="2" charset="0"/>
                <a:cs typeface="NikoshBAN" pitchFamily="2" charset="0"/>
              </a:rPr>
              <a:t>য়ু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নামের নবম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শ্রেণির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একজন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শিক্ষার্থীকে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রাস্তা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য়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গুলি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করে হত্যা করা হয়েছিল। নিহত হয়েছিলেন আনোয়ারা বেগম নামের একজন মা-ও। তিনি 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তখন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ঘরের মধ্যে বসে তাঁর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সন্তান</a:t>
            </a:r>
            <a:r>
              <a:rPr lang="en-US" sz="2400" spc="3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spc="300" dirty="0" err="1" smtClean="0">
                <a:latin typeface="NikoshBAN" pitchFamily="2" charset="0"/>
                <a:cs typeface="NikoshBAN" pitchFamily="2" charset="0"/>
              </a:rPr>
              <a:t>খাবার</a:t>
            </a:r>
            <a:r>
              <a:rPr lang="en-US" sz="2400" spc="300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খাওয়াচ্ছিলেন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/>
            </a:r>
            <a:br>
              <a:rPr lang="as-IN" sz="2400" spc="300" dirty="0">
                <a:latin typeface="NikoshBAN" pitchFamily="2" charset="0"/>
                <a:cs typeface="NikoshBAN" pitchFamily="2" charset="0"/>
              </a:rPr>
            </a:br>
            <a:endParaRPr lang="en-US" sz="2400" spc="300" dirty="0">
              <a:latin typeface="NikoshBAN" pitchFamily="2" charset="0"/>
              <a:cs typeface="NikoshBAN" pitchFamily="2" charset="0"/>
            </a:endParaRPr>
          </a:p>
          <a:p>
            <a:pPr algn="just"/>
            <a:endParaRPr lang="en-ZW" sz="2400" spc="3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87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0"/>
            <a:ext cx="11214100" cy="63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646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8999" y="1981200"/>
            <a:ext cx="9017001" cy="34163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বাংলাদেশ স্বাধীন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হও</a:t>
            </a:r>
            <a:r>
              <a:rPr lang="en-US" sz="2400" spc="300" dirty="0" err="1" smtClean="0">
                <a:latin typeface="NikoshBAN" pitchFamily="2" charset="0"/>
                <a:cs typeface="NikoshBAN" pitchFamily="2" charset="0"/>
              </a:rPr>
              <a:t>য়া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র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আগে পাকিস্তানের শাসক ছিলেন আইয়ুব খান। তাঁর অত্যাচার ও নির্যাতনের বিরুদ্ধে ১৯৬৯ সালে একটি গণ-অভ্যুত্থান সংঘটিত হয়েছিল। সেই অভ্যুত্থানের একজন ছাত্রনেতা ছিলেন আসাদ। পুলিশ খুব কাছ থেকে তাঁকে গুলি করে হত্যা করেছিল। তাঁর স্মরণে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য়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নির্মাণ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করা হয়েছে আসাদ গেট।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মতি</a:t>
            </a:r>
            <a:r>
              <a:rPr lang="en-US" sz="2400" spc="300" dirty="0" err="1" smtClean="0">
                <a:latin typeface="NikoshBAN" pitchFamily="2" charset="0"/>
                <a:cs typeface="NikoshBAN" pitchFamily="2" charset="0"/>
              </a:rPr>
              <a:t>য়ু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নামের নবম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শ্রেণির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একজন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শিক্ষার্থীকে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রাস্তা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য়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গুলি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করে হত্যা করা হয়েছিল। নিহত হয়েছিলেন আনোয়ারা বেগম নামের একজন মা-ও। তিনি 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তখন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ঘরের মধ্যে বসে তাঁর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সন্তান</a:t>
            </a:r>
            <a:r>
              <a:rPr lang="en-US" sz="2400" spc="3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400" spc="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spc="300" dirty="0" err="1" smtClean="0">
                <a:latin typeface="NikoshBAN" pitchFamily="2" charset="0"/>
                <a:cs typeface="NikoshBAN" pitchFamily="2" charset="0"/>
              </a:rPr>
              <a:t>খাবার</a:t>
            </a:r>
            <a:r>
              <a:rPr lang="en-US" sz="2400" spc="300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spc="300" dirty="0" smtClean="0">
                <a:latin typeface="NikoshBAN" pitchFamily="2" charset="0"/>
                <a:cs typeface="NikoshBAN" pitchFamily="2" charset="0"/>
              </a:rPr>
              <a:t>খাওয়াচ্ছিলেন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as-IN" sz="2400" spc="300" dirty="0">
                <a:latin typeface="NikoshBAN" pitchFamily="2" charset="0"/>
                <a:cs typeface="NikoshBAN" pitchFamily="2" charset="0"/>
              </a:rPr>
              <a:t/>
            </a:r>
            <a:br>
              <a:rPr lang="as-IN" sz="2400" spc="300" dirty="0">
                <a:latin typeface="NikoshBAN" pitchFamily="2" charset="0"/>
                <a:cs typeface="NikoshBAN" pitchFamily="2" charset="0"/>
              </a:rPr>
            </a:br>
            <a:endParaRPr lang="en-US" sz="2400" spc="300" dirty="0">
              <a:latin typeface="NikoshBAN" pitchFamily="2" charset="0"/>
              <a:cs typeface="NikoshBAN" pitchFamily="2" charset="0"/>
            </a:endParaRPr>
          </a:p>
          <a:p>
            <a:pPr algn="just"/>
            <a:endParaRPr lang="en-ZW" sz="2400" spc="3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63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42900"/>
            <a:ext cx="11087100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124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" y="419100"/>
            <a:ext cx="10922000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19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03600" y="647700"/>
            <a:ext cx="2895600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endParaRPr lang="en-ZW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32626874"/>
            <a:ext cx="11696700" cy="56255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00" y="1003587"/>
            <a:ext cx="6858000" cy="520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5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82" y="965201"/>
            <a:ext cx="11064917" cy="568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88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28700" y="2184400"/>
            <a:ext cx="96647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স্বাধীন হওয়ার আগে পাকিস্তানের শাসক কে ছিলেন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গণ-অভ্যুত্থান কত সালে হয়েছিল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. আসাদ কে ছিলেন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. আসাদ গেট 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কোথা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. মতিয়ুর কোন শ্রেণির ছাত্র 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ছিল?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আনোয়ারা বেগম কী করছিলেন যখন গুলিতে নিহত 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হন?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৭.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কেন ১৯৬৯ সালে গণ-অভ্যুত্থান হয়েছিল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৮.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আসাদ গেট কেন নির্মাণ করা হয়েছে?৩. 'গণ-অভ্যুত্থান' বলতে কী 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বোঝো?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৯.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১৯৬৯-এর গণ-অভ্যুত্থানে ছাত্রদের ভূমিকা আলোচনা করো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ZW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09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91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dirty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1568</TotalTime>
  <Words>451</Words>
  <Application>Microsoft Office PowerPoint</Application>
  <PresentationFormat>Custom</PresentationFormat>
  <Paragraphs>39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Smart View</dc:creator>
  <cp:lastModifiedBy>WELCOME</cp:lastModifiedBy>
  <cp:revision>465</cp:revision>
  <dcterms:created xsi:type="dcterms:W3CDTF">2025-12-18T03:25:05Z</dcterms:created>
  <dcterms:modified xsi:type="dcterms:W3CDTF">2026-10-08T17:49:13Z</dcterms:modified>
</cp:coreProperties>
</file>