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" name="Google Shape;1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শিক্ষার্থীদের সালাম ও শুভেচ্ছা জানিয়ে ক্লাস শুরু করুন।</a:t>
            </a:r>
            <a:endParaRPr/>
          </a:p>
        </p:txBody>
      </p:sp>
      <p:sp>
        <p:nvSpPr>
          <p:cNvPr id="18" name="Google Shape;1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নিজের ও পাঠের পরিচয় দিন। ছবির জায়গায় নিজের ছবি যুক্ত করুন (Insert &gt; Pictures)।</a:t>
            </a:r>
            <a:endParaRPr/>
          </a:p>
        </p:txBody>
      </p:sp>
      <p:sp>
        <p:nvSpPr>
          <p:cNvPr id="34" name="Google Shape;3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শিখনফলগুলো শিক্ষার্থীদের সঙ্গে পড়ে নিন।</a:t>
            </a:r>
            <a:endParaRPr/>
          </a:p>
        </p:txBody>
      </p:sp>
      <p:sp>
        <p:nvSpPr>
          <p:cNvPr id="83" name="Google Shape;8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ছবির তিনটি চিহ্ন (. ? !) দেখিয়ে জিজ্ঞাসা করুন: বাক্য শেষে কোন চিহ্ন কী বোঝায়?</a:t>
            </a:r>
            <a:endParaRPr/>
          </a:p>
        </p:txBody>
      </p:sp>
      <p:sp>
        <p:nvSpPr>
          <p:cNvPr id="109" name="Google Shape;10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প্রতিটি বাক্যের ধরন, অর্থ ও উদাহরণ আলোচনা করুন।</a:t>
            </a:r>
            <a:endParaRPr/>
          </a:p>
        </p:txBody>
      </p:sp>
      <p:sp>
        <p:nvSpPr>
          <p:cNvPr id="134" name="Google Shape;13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নিয়ম: হ্যাঁ-বোধক বাক্য → না-বোধক প্রশ্ন; না-বোধক বাক্য → হ্যাঁ-বোধক প্রশ্ন।</a:t>
            </a:r>
            <a:endParaRPr/>
          </a:p>
        </p:txBody>
      </p:sp>
      <p:sp>
        <p:nvSpPr>
          <p:cNvPr id="182" name="Google Shape;18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Exclamatory বাক্যের শেষে (!) বসে। How/What দিয়ে শুরু হয়।</a:t>
            </a:r>
            <a:endParaRPr/>
          </a:p>
        </p:txBody>
      </p:sp>
      <p:sp>
        <p:nvSpPr>
          <p:cNvPr id="216" name="Google Shape;21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Imperative বাক্যে Subject (You) সাধারণত উহ্য থাকে।</a:t>
            </a:r>
            <a:endParaRPr/>
          </a:p>
        </p:txBody>
      </p:sp>
      <p:sp>
        <p:nvSpPr>
          <p:cNvPr id="244" name="Google Shape;24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Optative বাক্যে ইচ্ছা, আশীর্বাদ বা প্রার্থনা প্রকাশ পায়।</a:t>
            </a:r>
            <a:endParaRPr/>
          </a:p>
        </p:txBody>
      </p:sp>
      <p:sp>
        <p:nvSpPr>
          <p:cNvPr id="273" name="Google Shape;27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ধাপগুলো ফ্লো-চার্টের মতো বোর্ডে এঁকে দেখাতে পারেন।</a:t>
            </a:r>
            <a:endParaRPr/>
          </a:p>
        </p:txBody>
      </p:sp>
      <p:sp>
        <p:nvSpPr>
          <p:cNvPr id="302" name="Google Shape;30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লিংক বদলাতে: ছবি বা বোতামে ডান-ক্লিক → Edit Link। বর্তমান লিংকটি YouTube-এর সার্চ ফল দেখায়।</a:t>
            </a:r>
            <a:endParaRPr/>
          </a:p>
        </p:txBody>
      </p:sp>
      <p:sp>
        <p:nvSpPr>
          <p:cNvPr id="337" name="Google Shape;33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উত্তর: ১) Isn't Karim a good student? ২) How fine the weather is! ৩) Be honest. ৪) May you be happy!</a:t>
            </a:r>
            <a:endParaRPr/>
          </a:p>
        </p:txBody>
      </p:sp>
      <p:sp>
        <p:nvSpPr>
          <p:cNvPr id="360" name="Google Shape;36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1" name="Google Shape;39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শিক্ষার্থীদের ৪টি দলে ভাগ করুন। উত্তর: ক) Is Rina a good singer? খ) How sad the story is! গ) Keep the room clean. ঘ) May you succeed! / May success be yours!</a:t>
            </a:r>
            <a:endParaRPr/>
          </a:p>
        </p:txBody>
      </p:sp>
      <p:sp>
        <p:nvSpPr>
          <p:cNvPr id="392" name="Google Shape;39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5" name="Google Shape;42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উত্তর: ১) ৫ প্রকার — Assertive, Interrogative, Imperative, Optative, Exclamatory। ২) Isn't he a good boy? ৩) The rose is very sweet. ৪) Work hard.</a:t>
            </a:r>
            <a:endParaRPr/>
          </a:p>
        </p:txBody>
      </p:sp>
      <p:sp>
        <p:nvSpPr>
          <p:cNvPr id="426" name="Google Shape;426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খাতায় পরিষ্কার হাতের লেখায় কাজটি করে আনতে বলুন।</a:t>
            </a:r>
            <a:endParaRPr/>
          </a:p>
        </p:txBody>
      </p:sp>
      <p:sp>
        <p:nvSpPr>
          <p:cNvPr id="460" name="Google Shape;460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শিক্ষার্থীদের ধন্যবাদ জানিয়ে ক্লাস শেষ করুন।</a:t>
            </a:r>
            <a:endParaRPr/>
          </a:p>
        </p:txBody>
      </p:sp>
      <p:sp>
        <p:nvSpPr>
          <p:cNvPr id="488" name="Google Shape;48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RO">
  <p:cSld name="HERO">
    <p:bg>
      <p:bgPr>
        <a:solidFill>
          <a:srgbClr val="7F1D1D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title"/>
          </p:nvPr>
        </p:nvSpPr>
        <p:spPr>
          <a:xfrm>
            <a:off x="2286000" y="2103120"/>
            <a:ext cx="7616952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Arial"/>
              <a:buNone/>
              <a:defRPr b="1" i="0" sz="6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bg>
      <p:bgPr>
        <a:solidFill>
          <a:srgbClr val="FFFFFF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7.png"/><Relationship Id="rId13" Type="http://schemas.openxmlformats.org/officeDocument/2006/relationships/image" Target="../media/image12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9.jpg"/><Relationship Id="rId5" Type="http://schemas.openxmlformats.org/officeDocument/2006/relationships/image" Target="../media/image13.png"/><Relationship Id="rId6" Type="http://schemas.openxmlformats.org/officeDocument/2006/relationships/image" Target="../media/image21.png"/><Relationship Id="rId7" Type="http://schemas.openxmlformats.org/officeDocument/2006/relationships/image" Target="../media/image2.png"/><Relationship Id="rId8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Relationship Id="rId4" Type="http://schemas.openxmlformats.org/officeDocument/2006/relationships/image" Target="../media/image3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5.png"/><Relationship Id="rId4" Type="http://schemas.openxmlformats.org/officeDocument/2006/relationships/image" Target="../media/image26.png"/><Relationship Id="rId5" Type="http://schemas.openxmlformats.org/officeDocument/2006/relationships/image" Target="../media/image32.png"/><Relationship Id="rId6" Type="http://schemas.openxmlformats.org/officeDocument/2006/relationships/image" Target="../media/image34.png"/><Relationship Id="rId7" Type="http://schemas.openxmlformats.org/officeDocument/2006/relationships/image" Target="../media/image100.png"/><Relationship Id="rId8" Type="http://schemas.openxmlformats.org/officeDocument/2006/relationships/image" Target="../media/image3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4.png"/><Relationship Id="rId4" Type="http://schemas.openxmlformats.org/officeDocument/2006/relationships/hyperlink" Target="https://www.youtube.com/results?search_query=changing+sentences+assertive+interrogative+imperative+optative+exclamatory" TargetMode="External"/><Relationship Id="rId5" Type="http://schemas.openxmlformats.org/officeDocument/2006/relationships/image" Target="../media/image60.png"/><Relationship Id="rId6" Type="http://schemas.openxmlformats.org/officeDocument/2006/relationships/hyperlink" Target="https://www.youtube.com/results?search_query=changing+sentences+assertive+interrogative+imperative+optative+exclamatory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1.png"/><Relationship Id="rId4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6.png"/><Relationship Id="rId4" Type="http://schemas.openxmlformats.org/officeDocument/2006/relationships/image" Target="../media/image99.png"/><Relationship Id="rId5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5.png"/><Relationship Id="rId4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2.png"/><Relationship Id="rId4" Type="http://schemas.openxmlformats.org/officeDocument/2006/relationships/image" Target="../media/image80.png"/><Relationship Id="rId5" Type="http://schemas.openxmlformats.org/officeDocument/2006/relationships/image" Target="../media/image12.png"/><Relationship Id="rId6" Type="http://schemas.openxmlformats.org/officeDocument/2006/relationships/image" Target="../media/image96.png"/><Relationship Id="rId7" Type="http://schemas.openxmlformats.org/officeDocument/2006/relationships/image" Target="../media/image9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4.png"/><Relationship Id="rId4" Type="http://schemas.openxmlformats.org/officeDocument/2006/relationships/image" Target="../media/image92.png"/><Relationship Id="rId5" Type="http://schemas.openxmlformats.org/officeDocument/2006/relationships/image" Target="../media/image91.png"/><Relationship Id="rId6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B1A1A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F5C5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5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solidFill>
            <a:srgbClr val="073763"/>
          </a:solidFill>
          <a:ln cap="flat" cmpd="sng" w="28575">
            <a:solidFill>
              <a:srgbClr val="FDE68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" name="Google Shape;2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393192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" name="Google Shape;2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35440" y="3840480"/>
            <a:ext cx="2834640" cy="2834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4" name="Google Shape;2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1760" y="365760"/>
            <a:ext cx="1188720" cy="1188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" name="Google Shape;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1040" y="411480"/>
            <a:ext cx="1188720" cy="1188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6" name="Google Shape;2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5394960"/>
            <a:ext cx="1097280" cy="10972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" name="Google Shape;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92240" y="5394960"/>
            <a:ext cx="1097280" cy="10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/>
          <p:nvPr>
            <p:ph type="title"/>
          </p:nvPr>
        </p:nvSpPr>
        <p:spPr>
          <a:xfrm>
            <a:off x="2286000" y="2103120"/>
            <a:ext cx="7616952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Arial"/>
              <a:buNone/>
            </a:pPr>
            <a:r>
              <a:rPr b="1" lang="en-US" sz="6400">
                <a:solidFill>
                  <a:srgbClr val="FFFFFF"/>
                </a:solidFill>
              </a:rPr>
              <a:t>সবাইকে স্বাগতম</a:t>
            </a:r>
            <a:endParaRPr sz="6400"/>
          </a:p>
        </p:txBody>
      </p:sp>
      <p:sp>
        <p:nvSpPr>
          <p:cNvPr id="29" name="Google Shape;29;p5"/>
          <p:cNvSpPr txBox="1"/>
          <p:nvPr/>
        </p:nvSpPr>
        <p:spPr>
          <a:xfrm>
            <a:off x="2926080" y="3611880"/>
            <a:ext cx="6309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DE68A"/>
              </a:buClr>
              <a:buSzPts val="3000"/>
              <a:buFont typeface="Calibri"/>
              <a:buNone/>
            </a:pPr>
            <a:r>
              <a:rPr b="1" i="1" lang="en-US" sz="3000" u="none" cap="none" strike="noStrike">
                <a:solidFill>
                  <a:srgbClr val="FDE68A"/>
                </a:solidFill>
                <a:latin typeface="Calibri"/>
                <a:ea typeface="Calibri"/>
                <a:cs typeface="Calibri"/>
                <a:sym typeface="Calibri"/>
              </a:rPr>
              <a:t>Welcome Everyone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5"/>
          <p:cNvSpPr/>
          <p:nvPr/>
        </p:nvSpPr>
        <p:spPr>
          <a:xfrm>
            <a:off x="2926080" y="4434840"/>
            <a:ext cx="6309360" cy="685800"/>
          </a:xfrm>
          <a:prstGeom prst="roundRect">
            <a:avLst>
              <a:gd fmla="val 40000" name="adj"/>
            </a:avLst>
          </a:prstGeom>
          <a:solidFill>
            <a:srgbClr val="FDE68A"/>
          </a:solidFill>
          <a:ln cap="flat" cmpd="sng" w="25400">
            <a:solidFill>
              <a:srgbClr val="F5C54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F1D1D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7F1D1D"/>
                </a:solidFill>
                <a:latin typeface="Arial"/>
                <a:ea typeface="Arial"/>
                <a:cs typeface="Arial"/>
                <a:sym typeface="Arial"/>
              </a:rPr>
              <a:t>ইংরেজি ২য় পত্র  |  Changing Sentences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F6FF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1D4E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93C5F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" name="Google Shape;3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9" name="Google Shape;3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0" name="Google Shape;4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1" name="Google Shape;4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1D4ED8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6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পরিচিতি</a:t>
            </a:r>
            <a:endParaRPr sz="3600"/>
          </a:p>
        </p:txBody>
      </p:sp>
      <p:sp>
        <p:nvSpPr>
          <p:cNvPr id="44" name="Google Shape;44;p6"/>
          <p:cNvSpPr/>
          <p:nvPr/>
        </p:nvSpPr>
        <p:spPr>
          <a:xfrm>
            <a:off x="640080" y="1508760"/>
            <a:ext cx="5852160" cy="434340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25400">
            <a:solidFill>
              <a:srgbClr val="1D4ED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1371600" y="1645920"/>
            <a:ext cx="4389120" cy="502920"/>
          </a:xfrm>
          <a:prstGeom prst="roundRect">
            <a:avLst>
              <a:gd fmla="val 45455" name="adj"/>
            </a:avLst>
          </a:prstGeom>
          <a:solidFill>
            <a:srgbClr val="1D4ED8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শিক্ষক পরিচিতি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868680" y="2788920"/>
            <a:ext cx="1783080" cy="1783080"/>
          </a:xfrm>
          <a:prstGeom prst="ellipse">
            <a:avLst/>
          </a:prstGeom>
          <a:solidFill>
            <a:srgbClr val="DBEAFE"/>
          </a:solidFill>
          <a:ln cap="flat" cmpd="sng" w="38100">
            <a:solidFill>
              <a:srgbClr val="1D4ED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2275" lIns="2275" spcFirstLastPara="1" rIns="2275" wrap="square" tIns="2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[এখানে শিক্ষকের ছবি যুক্ত করুন]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2834640" y="2286000"/>
            <a:ext cx="457200" cy="457200"/>
          </a:xfrm>
          <a:prstGeom prst="ellipse">
            <a:avLst/>
          </a:prstGeom>
          <a:solidFill>
            <a:srgbClr val="DC262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8" name="Google Shape;4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8940" y="240030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/>
        </p:nvSpPr>
        <p:spPr>
          <a:xfrm>
            <a:off x="3383280" y="2258568"/>
            <a:ext cx="30632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আব্দুস সামাদ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2834640" y="2871216"/>
            <a:ext cx="457200" cy="457200"/>
          </a:xfrm>
          <a:prstGeom prst="ellipse">
            <a:avLst/>
          </a:prstGeom>
          <a:solidFill>
            <a:srgbClr val="2563E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1" name="Google Shape;5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48940" y="298551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"/>
          <p:cNvSpPr txBox="1"/>
          <p:nvPr/>
        </p:nvSpPr>
        <p:spPr>
          <a:xfrm>
            <a:off x="3383280" y="2843784"/>
            <a:ext cx="30632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সহকারী শিক্ষক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2834640" y="3456432"/>
            <a:ext cx="457200" cy="457200"/>
          </a:xfrm>
          <a:prstGeom prst="ellipse">
            <a:avLst/>
          </a:prstGeom>
          <a:solidFill>
            <a:srgbClr val="2563E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4" name="Google Shape;54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48940" y="3570732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6"/>
          <p:cNvSpPr txBox="1"/>
          <p:nvPr/>
        </p:nvSpPr>
        <p:spPr>
          <a:xfrm>
            <a:off x="3383280" y="3429000"/>
            <a:ext cx="30632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ভাটেরা উচ্চ বিদ্যালয়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2834640" y="4041648"/>
            <a:ext cx="457200" cy="457200"/>
          </a:xfrm>
          <a:prstGeom prst="ellipse">
            <a:avLst/>
          </a:prstGeom>
          <a:solidFill>
            <a:srgbClr val="2563E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7" name="Google Shape;57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48940" y="4155948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6"/>
          <p:cNvSpPr txBox="1"/>
          <p:nvPr/>
        </p:nvSpPr>
        <p:spPr>
          <a:xfrm>
            <a:off x="3383280" y="4014216"/>
            <a:ext cx="30632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abdussamad5492@gmail.com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2834640" y="4626864"/>
            <a:ext cx="457200" cy="457200"/>
          </a:xfrm>
          <a:prstGeom prst="ellipse">
            <a:avLst/>
          </a:prstGeom>
          <a:solidFill>
            <a:srgbClr val="2563E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0" name="Google Shape;60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948940" y="474116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6"/>
          <p:cNvSpPr txBox="1"/>
          <p:nvPr/>
        </p:nvSpPr>
        <p:spPr>
          <a:xfrm>
            <a:off x="3383280" y="4599432"/>
            <a:ext cx="30632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ভাটেরা, কুলাউড়া, মৌলভীবাজার।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2834640" y="5212080"/>
            <a:ext cx="457200" cy="457200"/>
          </a:xfrm>
          <a:prstGeom prst="ellipse">
            <a:avLst/>
          </a:prstGeom>
          <a:solidFill>
            <a:srgbClr val="2563E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3" name="Google Shape;63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948940" y="532638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6"/>
          <p:cNvSpPr txBox="1"/>
          <p:nvPr/>
        </p:nvSpPr>
        <p:spPr>
          <a:xfrm>
            <a:off x="3383280" y="5184648"/>
            <a:ext cx="30632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তারিখ: </a:t>
            </a:r>
            <a:r>
              <a:rPr lang="en-US" sz="1600">
                <a:solidFill>
                  <a:srgbClr val="1F2937"/>
                </a:solidFill>
              </a:rPr>
              <a:t>০৭</a:t>
            </a:r>
            <a:r>
              <a:rPr b="0" i="0" lang="en-US" sz="16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।</a:t>
            </a:r>
            <a:r>
              <a:rPr lang="en-US" sz="1600">
                <a:solidFill>
                  <a:srgbClr val="1F2937"/>
                </a:solidFill>
              </a:rPr>
              <a:t>১০</a:t>
            </a:r>
            <a:r>
              <a:rPr b="0" i="0" lang="en-US" sz="16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।২০২৬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6766560" y="1508760"/>
            <a:ext cx="4800600" cy="434340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25400">
            <a:solidFill>
              <a:srgbClr val="1E3A8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7315200" y="1645920"/>
            <a:ext cx="3703320" cy="502920"/>
          </a:xfrm>
          <a:prstGeom prst="roundRect">
            <a:avLst>
              <a:gd fmla="val 45455" name="adj"/>
            </a:avLst>
          </a:prstGeom>
          <a:solidFill>
            <a:srgbClr val="1E3A8A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পাঠ পরিচিতি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7086600" y="2423160"/>
            <a:ext cx="594360" cy="594360"/>
          </a:xfrm>
          <a:prstGeom prst="ellipse">
            <a:avLst/>
          </a:prstGeom>
          <a:solidFill>
            <a:srgbClr val="7C3AE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8" name="Google Shape;68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235190" y="257175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6"/>
          <p:cNvSpPr txBox="1"/>
          <p:nvPr/>
        </p:nvSpPr>
        <p:spPr>
          <a:xfrm>
            <a:off x="7818120" y="2423160"/>
            <a:ext cx="36118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বিষয়: ইংরেজি ২য় পত্র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6"/>
          <p:cNvSpPr/>
          <p:nvPr/>
        </p:nvSpPr>
        <p:spPr>
          <a:xfrm>
            <a:off x="7086600" y="3246120"/>
            <a:ext cx="594360" cy="594360"/>
          </a:xfrm>
          <a:prstGeom prst="ellipse">
            <a:avLst/>
          </a:prstGeom>
          <a:solidFill>
            <a:srgbClr val="EA580C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1" name="Google Shape;71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235190" y="339471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6"/>
          <p:cNvSpPr txBox="1"/>
          <p:nvPr/>
        </p:nvSpPr>
        <p:spPr>
          <a:xfrm>
            <a:off x="7818120" y="3246120"/>
            <a:ext cx="36118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শ্রেণি: ৯ম (খ)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7086600" y="4069080"/>
            <a:ext cx="594360" cy="594360"/>
          </a:xfrm>
          <a:prstGeom prst="ellipse">
            <a:avLst/>
          </a:prstGeom>
          <a:solidFill>
            <a:srgbClr val="0D9488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4" name="Google Shape;74;p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235190" y="421767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6"/>
          <p:cNvSpPr txBox="1"/>
          <p:nvPr/>
        </p:nvSpPr>
        <p:spPr>
          <a:xfrm>
            <a:off x="7818120" y="4069080"/>
            <a:ext cx="36118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সময়: ৪০ মিনিট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7086600" y="4892040"/>
            <a:ext cx="594360" cy="594360"/>
          </a:xfrm>
          <a:prstGeom prst="ellipse">
            <a:avLst/>
          </a:prstGeom>
          <a:solidFill>
            <a:srgbClr val="DB2777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7" name="Google Shape;77;p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235190" y="504063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6"/>
          <p:cNvSpPr txBox="1"/>
          <p:nvPr/>
        </p:nvSpPr>
        <p:spPr>
          <a:xfrm>
            <a:off x="7818120" y="4892040"/>
            <a:ext cx="36118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পাঠ: Changing Sentences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850" y="2400303"/>
            <a:ext cx="2665374" cy="3296201"/>
          </a:xfrm>
          <a:prstGeom prst="rect">
            <a:avLst/>
          </a:prstGeom>
          <a:solidFill>
            <a:srgbClr val="DBEAFE"/>
          </a:solidFill>
          <a:ln cap="flat" cmpd="sng" w="38100">
            <a:solidFill>
              <a:srgbClr val="1D4ED8"/>
            </a:solidFill>
            <a:prstDash val="dash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FDF4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16A3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7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86EFA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7" name="Google Shape;8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8" name="Google Shape;8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9" name="Google Shape;8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0" name="Google Shape;9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7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16A34A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7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শিখনফল</a:t>
            </a:r>
            <a:endParaRPr sz="3600"/>
          </a:p>
        </p:txBody>
      </p:sp>
      <p:sp>
        <p:nvSpPr>
          <p:cNvPr id="93" name="Google Shape;93;p7"/>
          <p:cNvSpPr/>
          <p:nvPr/>
        </p:nvSpPr>
        <p:spPr>
          <a:xfrm>
            <a:off x="2926080" y="1417320"/>
            <a:ext cx="6309360" cy="548640"/>
          </a:xfrm>
          <a:prstGeom prst="roundRect">
            <a:avLst>
              <a:gd fmla="val 41667" name="adj"/>
            </a:avLst>
          </a:prstGeom>
          <a:solidFill>
            <a:srgbClr val="14532D"/>
          </a:solidFill>
          <a:ln>
            <a:noFill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এই পাঠ শেষে শিক্ষার্থীরা—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685800" y="2194560"/>
            <a:ext cx="5303520" cy="1691640"/>
          </a:xfrm>
          <a:prstGeom prst="roundRect">
            <a:avLst>
              <a:gd fmla="val 10811" name="adj"/>
            </a:avLst>
          </a:prstGeom>
          <a:solidFill>
            <a:srgbClr val="FFFFFF"/>
          </a:solidFill>
          <a:ln cap="flat" cmpd="sng" w="31750">
            <a:solidFill>
              <a:srgbClr val="16A34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868680" y="2697480"/>
            <a:ext cx="685800" cy="685800"/>
          </a:xfrm>
          <a:prstGeom prst="ellipse">
            <a:avLst/>
          </a:prstGeom>
          <a:solidFill>
            <a:srgbClr val="16A34A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১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7"/>
          <p:cNvSpPr txBox="1"/>
          <p:nvPr/>
        </p:nvSpPr>
        <p:spPr>
          <a:xfrm>
            <a:off x="1691640" y="2286000"/>
            <a:ext cx="416052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532D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4532D"/>
                </a:solidFill>
                <a:latin typeface="Arial"/>
                <a:ea typeface="Arial"/>
                <a:cs typeface="Arial"/>
                <a:sym typeface="Arial"/>
              </a:rPr>
              <a:t>পাঁচ ধরনের বাক্য (Assertive, Interrogative, Imperative, Optative, Exclamatory) চিনতে ও বলতে পারবে।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7"/>
          <p:cNvSpPr/>
          <p:nvPr/>
        </p:nvSpPr>
        <p:spPr>
          <a:xfrm>
            <a:off x="6217920" y="2194560"/>
            <a:ext cx="5303520" cy="1691640"/>
          </a:xfrm>
          <a:prstGeom prst="roundRect">
            <a:avLst>
              <a:gd fmla="val 10811" name="adj"/>
            </a:avLst>
          </a:prstGeom>
          <a:solidFill>
            <a:srgbClr val="FFFFFF"/>
          </a:solidFill>
          <a:ln cap="flat" cmpd="sng" w="3175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6400800" y="2697480"/>
            <a:ext cx="685800" cy="685800"/>
          </a:xfrm>
          <a:prstGeom prst="ellipse">
            <a:avLst/>
          </a:prstGeom>
          <a:solidFill>
            <a:srgbClr val="0D9488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২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7"/>
          <p:cNvSpPr txBox="1"/>
          <p:nvPr/>
        </p:nvSpPr>
        <p:spPr>
          <a:xfrm>
            <a:off x="7223760" y="2286000"/>
            <a:ext cx="416052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532D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4532D"/>
                </a:solidFill>
                <a:latin typeface="Arial"/>
                <a:ea typeface="Arial"/>
                <a:cs typeface="Arial"/>
                <a:sym typeface="Arial"/>
              </a:rPr>
              <a:t>এক ধরনের বাক্যকে অর্থ না বদলে অন্য ধরনের বাক্যে রূপান্তর করতে পারবে।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7"/>
          <p:cNvSpPr/>
          <p:nvPr/>
        </p:nvSpPr>
        <p:spPr>
          <a:xfrm>
            <a:off x="685800" y="4069080"/>
            <a:ext cx="5303520" cy="1691640"/>
          </a:xfrm>
          <a:prstGeom prst="roundRect">
            <a:avLst>
              <a:gd fmla="val 10811" name="adj"/>
            </a:avLst>
          </a:prstGeom>
          <a:solidFill>
            <a:srgbClr val="FFFFFF"/>
          </a:solidFill>
          <a:ln cap="flat" cmpd="sng" w="317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868680" y="4572000"/>
            <a:ext cx="685800" cy="685800"/>
          </a:xfrm>
          <a:prstGeom prst="ellipse">
            <a:avLst/>
          </a:prstGeom>
          <a:solidFill>
            <a:srgbClr val="2563E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৩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7"/>
          <p:cNvSpPr txBox="1"/>
          <p:nvPr/>
        </p:nvSpPr>
        <p:spPr>
          <a:xfrm>
            <a:off x="1691640" y="4160520"/>
            <a:ext cx="416052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532D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4532D"/>
                </a:solidFill>
                <a:latin typeface="Arial"/>
                <a:ea typeface="Arial"/>
                <a:cs typeface="Arial"/>
                <a:sym typeface="Arial"/>
              </a:rPr>
              <a:t>রূপান্তরের নিয়মগুলো সঠিকভাবে প্রয়োগ করতে পারবে।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6217920" y="4069080"/>
            <a:ext cx="5303520" cy="1691640"/>
          </a:xfrm>
          <a:prstGeom prst="roundRect">
            <a:avLst>
              <a:gd fmla="val 10811" name="adj"/>
            </a:avLst>
          </a:prstGeom>
          <a:solidFill>
            <a:srgbClr val="FFFFFF"/>
          </a:solidFill>
          <a:ln cap="flat" cmpd="sng" w="31750">
            <a:solidFill>
              <a:srgbClr val="7C3AE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6400800" y="4572000"/>
            <a:ext cx="685800" cy="685800"/>
          </a:xfrm>
          <a:prstGeom prst="ellipse">
            <a:avLst/>
          </a:prstGeom>
          <a:solidFill>
            <a:srgbClr val="7C3AE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৪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7"/>
          <p:cNvSpPr txBox="1"/>
          <p:nvPr/>
        </p:nvSpPr>
        <p:spPr>
          <a:xfrm>
            <a:off x="7223760" y="4160520"/>
            <a:ext cx="416052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532D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4532D"/>
                </a:solidFill>
                <a:latin typeface="Arial"/>
                <a:ea typeface="Arial"/>
                <a:cs typeface="Arial"/>
                <a:sym typeface="Arial"/>
              </a:rPr>
              <a:t>নিজে নিজে শুদ্ধ বাক্য গঠন করে লিখতে পারবে।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3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7C3A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8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C4B5F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13" name="Google Shape;1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4" name="Google Shape;11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5" name="Google Shape;11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6" name="Google Shape;11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8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7C3AED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আজকের পাঠ</a:t>
            </a:r>
            <a:endParaRPr sz="3600"/>
          </a:p>
        </p:txBody>
      </p:sp>
      <p:sp>
        <p:nvSpPr>
          <p:cNvPr id="119" name="Google Shape;119;p8"/>
          <p:cNvSpPr/>
          <p:nvPr/>
        </p:nvSpPr>
        <p:spPr>
          <a:xfrm>
            <a:off x="685800" y="1508760"/>
            <a:ext cx="6766560" cy="2286000"/>
          </a:xfrm>
          <a:prstGeom prst="roundRect">
            <a:avLst>
              <a:gd fmla="val 8000" name="adj"/>
            </a:avLst>
          </a:prstGeom>
          <a:solidFill>
            <a:srgbClr val="7C3AED"/>
          </a:solidFill>
          <a:ln cap="flat" cmpd="sng" w="38100">
            <a:solidFill>
              <a:srgbClr val="4C1D95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8"/>
          <p:cNvSpPr txBox="1"/>
          <p:nvPr/>
        </p:nvSpPr>
        <p:spPr>
          <a:xfrm>
            <a:off x="868680" y="1645920"/>
            <a:ext cx="64008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Changing Sentences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8"/>
          <p:cNvSpPr txBox="1"/>
          <p:nvPr/>
        </p:nvSpPr>
        <p:spPr>
          <a:xfrm>
            <a:off x="868680" y="2788920"/>
            <a:ext cx="6400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DE68A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DE68A"/>
                </a:solidFill>
                <a:latin typeface="Arial"/>
                <a:ea typeface="Arial"/>
                <a:cs typeface="Arial"/>
                <a:sym typeface="Arial"/>
              </a:rPr>
              <a:t>বাক্যের রূপান্তর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8"/>
          <p:cNvSpPr/>
          <p:nvPr/>
        </p:nvSpPr>
        <p:spPr>
          <a:xfrm>
            <a:off x="685800" y="4069080"/>
            <a:ext cx="2148840" cy="731520"/>
          </a:xfrm>
          <a:prstGeom prst="roundRect">
            <a:avLst>
              <a:gd fmla="val 37500" name="adj"/>
            </a:avLst>
          </a:prstGeom>
          <a:solidFill>
            <a:srgbClr val="0D9488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Assertive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8"/>
          <p:cNvSpPr/>
          <p:nvPr/>
        </p:nvSpPr>
        <p:spPr>
          <a:xfrm>
            <a:off x="2990088" y="4069080"/>
            <a:ext cx="2148840" cy="731520"/>
          </a:xfrm>
          <a:prstGeom prst="roundRect">
            <a:avLst>
              <a:gd fmla="val 37500" name="adj"/>
            </a:avLst>
          </a:prstGeom>
          <a:solidFill>
            <a:srgbClr val="2563E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Interrogative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5294376" y="4069080"/>
            <a:ext cx="2148840" cy="731520"/>
          </a:xfrm>
          <a:prstGeom prst="roundRect">
            <a:avLst>
              <a:gd fmla="val 37500" name="adj"/>
            </a:avLst>
          </a:prstGeom>
          <a:solidFill>
            <a:srgbClr val="1E3A8A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Imperative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685800" y="4983480"/>
            <a:ext cx="2148840" cy="731520"/>
          </a:xfrm>
          <a:prstGeom prst="roundRect">
            <a:avLst>
              <a:gd fmla="val 37500" name="adj"/>
            </a:avLst>
          </a:prstGeom>
          <a:solidFill>
            <a:srgbClr val="CA8A04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Optative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8"/>
          <p:cNvSpPr/>
          <p:nvPr/>
        </p:nvSpPr>
        <p:spPr>
          <a:xfrm>
            <a:off x="2990088" y="4983480"/>
            <a:ext cx="2148840" cy="731520"/>
          </a:xfrm>
          <a:prstGeom prst="roundRect">
            <a:avLst>
              <a:gd fmla="val 37500" name="adj"/>
            </a:avLst>
          </a:prstGeom>
          <a:solidFill>
            <a:srgbClr val="DB2777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Exclamatory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8"/>
          <p:cNvSpPr txBox="1"/>
          <p:nvPr/>
        </p:nvSpPr>
        <p:spPr>
          <a:xfrm>
            <a:off x="5440680" y="4983480"/>
            <a:ext cx="21031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C1D95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C1D95"/>
                </a:solidFill>
                <a:latin typeface="Arial"/>
                <a:ea typeface="Arial"/>
                <a:cs typeface="Arial"/>
                <a:sym typeface="Arial"/>
              </a:rPr>
              <a:t>= পাঁচ ধরনের বাক্য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7772400" y="1508760"/>
            <a:ext cx="3794760" cy="4206240"/>
          </a:xfrm>
          <a:prstGeom prst="roundRect">
            <a:avLst>
              <a:gd fmla="val 4819" name="adj"/>
            </a:avLst>
          </a:prstGeom>
          <a:solidFill>
            <a:srgbClr val="EDE9FE"/>
          </a:solidFill>
          <a:ln cap="flat" cmpd="sng" w="25400">
            <a:solidFill>
              <a:srgbClr val="7C3AE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9" name="Google Shape;12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09560" y="1691640"/>
            <a:ext cx="3520440" cy="352044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8"/>
          <p:cNvSpPr txBox="1"/>
          <p:nvPr/>
        </p:nvSpPr>
        <p:spPr>
          <a:xfrm>
            <a:off x="7909560" y="5120640"/>
            <a:ext cx="3520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C1D95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4C1D95"/>
                </a:solidFill>
                <a:latin typeface="Calibri"/>
                <a:ea typeface="Calibri"/>
                <a:cs typeface="Calibri"/>
                <a:sym typeface="Calibri"/>
              </a:rPr>
              <a:t>.   ?   !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7ED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EA58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FDB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8" name="Google Shape;1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39" name="Google Shape;1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0" name="Google Shape;14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1" name="Google Shape;1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9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EA580C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9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পাঁচ ধরনের বাক্য</a:t>
            </a:r>
            <a:endParaRPr sz="3600"/>
          </a:p>
        </p:txBody>
      </p:sp>
      <p:sp>
        <p:nvSpPr>
          <p:cNvPr id="144" name="Google Shape;144;p9"/>
          <p:cNvSpPr/>
          <p:nvPr/>
        </p:nvSpPr>
        <p:spPr>
          <a:xfrm>
            <a:off x="566928" y="1508760"/>
            <a:ext cx="2057400" cy="4343400"/>
          </a:xfrm>
          <a:prstGeom prst="roundRect">
            <a:avLst>
              <a:gd fmla="val 8889" name="adj"/>
            </a:avLst>
          </a:prstGeom>
          <a:solidFill>
            <a:srgbClr val="FFFFFF"/>
          </a:solidFill>
          <a:ln cap="flat" cmpd="sng" w="3810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1207008" y="1673352"/>
            <a:ext cx="777240" cy="777240"/>
          </a:xfrm>
          <a:prstGeom prst="ellipse">
            <a:avLst/>
          </a:prstGeom>
          <a:solidFill>
            <a:srgbClr val="0D9488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6" name="Google Shape;14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01318" y="1867662"/>
            <a:ext cx="388620" cy="38862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9"/>
          <p:cNvSpPr txBox="1"/>
          <p:nvPr/>
        </p:nvSpPr>
        <p:spPr>
          <a:xfrm>
            <a:off x="612648" y="2514600"/>
            <a:ext cx="1965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9488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0D9488"/>
                </a:solidFill>
                <a:latin typeface="Calibri"/>
                <a:ea typeface="Calibri"/>
                <a:cs typeface="Calibri"/>
                <a:sym typeface="Calibri"/>
              </a:rPr>
              <a:t>Assertive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9"/>
          <p:cNvSpPr txBox="1"/>
          <p:nvPr/>
        </p:nvSpPr>
        <p:spPr>
          <a:xfrm>
            <a:off x="612648" y="2926080"/>
            <a:ext cx="19659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বর্ণনামূলক বাক্য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9"/>
          <p:cNvSpPr txBox="1"/>
          <p:nvPr/>
        </p:nvSpPr>
        <p:spPr>
          <a:xfrm>
            <a:off x="676656" y="3337560"/>
            <a:ext cx="1837944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কোনো তথ্য বা মত প্রকাশ করে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676656" y="4526280"/>
            <a:ext cx="1837944" cy="1097280"/>
          </a:xfrm>
          <a:prstGeom prst="roundRect">
            <a:avLst>
              <a:gd fmla="val 12500" name="adj"/>
            </a:avLst>
          </a:prstGeom>
          <a:solidFill>
            <a:srgbClr val="0D9488"/>
          </a:solidFill>
          <a:ln>
            <a:noFill/>
          </a:ln>
        </p:spPr>
        <p:txBody>
          <a:bodyPr anchorCtr="0" anchor="ctr" bIns="1000" lIns="1000" spcFirstLastPara="1" rIns="1000" wrap="square" tIns="1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1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She plays football.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2816352" y="1508760"/>
            <a:ext cx="2057400" cy="4343400"/>
          </a:xfrm>
          <a:prstGeom prst="roundRect">
            <a:avLst>
              <a:gd fmla="val 8889" name="adj"/>
            </a:avLst>
          </a:prstGeom>
          <a:solidFill>
            <a:srgbClr val="FFFFFF"/>
          </a:solidFill>
          <a:ln cap="flat" cmpd="sng" w="38100">
            <a:solidFill>
              <a:srgbClr val="7C3AE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9"/>
          <p:cNvSpPr/>
          <p:nvPr/>
        </p:nvSpPr>
        <p:spPr>
          <a:xfrm>
            <a:off x="3456432" y="1673352"/>
            <a:ext cx="777240" cy="777240"/>
          </a:xfrm>
          <a:prstGeom prst="ellipse">
            <a:avLst/>
          </a:prstGeom>
          <a:solidFill>
            <a:srgbClr val="7C3AE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3" name="Google Shape;15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0742" y="1867662"/>
            <a:ext cx="388620" cy="38862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 txBox="1"/>
          <p:nvPr/>
        </p:nvSpPr>
        <p:spPr>
          <a:xfrm>
            <a:off x="2862072" y="2514600"/>
            <a:ext cx="1965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7C3AED"/>
                </a:solidFill>
                <a:latin typeface="Calibri"/>
                <a:ea typeface="Calibri"/>
                <a:cs typeface="Calibri"/>
                <a:sym typeface="Calibri"/>
              </a:rPr>
              <a:t>Interrogative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9"/>
          <p:cNvSpPr txBox="1"/>
          <p:nvPr/>
        </p:nvSpPr>
        <p:spPr>
          <a:xfrm>
            <a:off x="2862072" y="2926080"/>
            <a:ext cx="19659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প্রশ্নবোধক বাক্য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9"/>
          <p:cNvSpPr txBox="1"/>
          <p:nvPr/>
        </p:nvSpPr>
        <p:spPr>
          <a:xfrm>
            <a:off x="2926080" y="3337560"/>
            <a:ext cx="1837944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প্রশ্ন করা বা কিছু জানতে চাওয়া বোঝায়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2926080" y="4526280"/>
            <a:ext cx="1837944" cy="1097280"/>
          </a:xfrm>
          <a:prstGeom prst="roundRect">
            <a:avLst>
              <a:gd fmla="val 12500" name="adj"/>
            </a:avLst>
          </a:prstGeom>
          <a:solidFill>
            <a:srgbClr val="7C3AED"/>
          </a:solidFill>
          <a:ln>
            <a:noFill/>
          </a:ln>
        </p:spPr>
        <p:txBody>
          <a:bodyPr anchorCtr="0" anchor="ctr" bIns="1000" lIns="1000" spcFirstLastPara="1" rIns="1000" wrap="square" tIns="1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1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Does she play football?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9"/>
          <p:cNvSpPr/>
          <p:nvPr/>
        </p:nvSpPr>
        <p:spPr>
          <a:xfrm>
            <a:off x="5065776" y="1508760"/>
            <a:ext cx="2057400" cy="4343400"/>
          </a:xfrm>
          <a:prstGeom prst="roundRect">
            <a:avLst>
              <a:gd fmla="val 8889" name="adj"/>
            </a:avLst>
          </a:prstGeom>
          <a:solidFill>
            <a:srgbClr val="FFFFFF"/>
          </a:solidFill>
          <a:ln cap="flat" cmpd="sng" w="38100">
            <a:solidFill>
              <a:srgbClr val="1E3A8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9"/>
          <p:cNvSpPr/>
          <p:nvPr/>
        </p:nvSpPr>
        <p:spPr>
          <a:xfrm>
            <a:off x="5705856" y="1673352"/>
            <a:ext cx="777240" cy="777240"/>
          </a:xfrm>
          <a:prstGeom prst="ellipse">
            <a:avLst/>
          </a:prstGeom>
          <a:solidFill>
            <a:srgbClr val="1E3A8A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0" name="Google Shape;160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00166" y="1867662"/>
            <a:ext cx="388620" cy="38862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9"/>
          <p:cNvSpPr txBox="1"/>
          <p:nvPr/>
        </p:nvSpPr>
        <p:spPr>
          <a:xfrm>
            <a:off x="5111496" y="2514600"/>
            <a:ext cx="1965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1E3A8A"/>
                </a:solidFill>
                <a:latin typeface="Calibri"/>
                <a:ea typeface="Calibri"/>
                <a:cs typeface="Calibri"/>
                <a:sym typeface="Calibri"/>
              </a:rPr>
              <a:t>Imperative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5111496" y="2926080"/>
            <a:ext cx="19659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আদেশ/অনুরোধসূচক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9"/>
          <p:cNvSpPr txBox="1"/>
          <p:nvPr/>
        </p:nvSpPr>
        <p:spPr>
          <a:xfrm>
            <a:off x="5175504" y="3337560"/>
            <a:ext cx="1837944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আদেশ, অনুরোধ বা উপদেশ বোঝায়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5175504" y="4526280"/>
            <a:ext cx="1837944" cy="1097280"/>
          </a:xfrm>
          <a:prstGeom prst="roundRect">
            <a:avLst>
              <a:gd fmla="val 12500" name="adj"/>
            </a:avLst>
          </a:prstGeom>
          <a:solidFill>
            <a:srgbClr val="1E3A8A"/>
          </a:solidFill>
          <a:ln>
            <a:noFill/>
          </a:ln>
        </p:spPr>
        <p:txBody>
          <a:bodyPr anchorCtr="0" anchor="ctr" bIns="1000" lIns="1000" spcFirstLastPara="1" rIns="1000" wrap="square" tIns="1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1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Play football.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7315200" y="1508760"/>
            <a:ext cx="2057400" cy="4343400"/>
          </a:xfrm>
          <a:prstGeom prst="roundRect">
            <a:avLst>
              <a:gd fmla="val 8889" name="adj"/>
            </a:avLst>
          </a:prstGeom>
          <a:solidFill>
            <a:srgbClr val="FFFFFF"/>
          </a:solidFill>
          <a:ln cap="flat" cmpd="sng" w="38100">
            <a:solidFill>
              <a:srgbClr val="B8860B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"/>
          <p:cNvSpPr/>
          <p:nvPr/>
        </p:nvSpPr>
        <p:spPr>
          <a:xfrm>
            <a:off x="7955280" y="1673352"/>
            <a:ext cx="777240" cy="777240"/>
          </a:xfrm>
          <a:prstGeom prst="ellipse">
            <a:avLst/>
          </a:prstGeom>
          <a:solidFill>
            <a:srgbClr val="B8860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7" name="Google Shape;167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49590" y="1867662"/>
            <a:ext cx="388620" cy="38862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 txBox="1"/>
          <p:nvPr/>
        </p:nvSpPr>
        <p:spPr>
          <a:xfrm>
            <a:off x="7360920" y="2514600"/>
            <a:ext cx="1965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B8860B"/>
                </a:solidFill>
                <a:latin typeface="Calibri"/>
                <a:ea typeface="Calibri"/>
                <a:cs typeface="Calibri"/>
                <a:sym typeface="Calibri"/>
              </a:rPr>
              <a:t>Optative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9"/>
          <p:cNvSpPr txBox="1"/>
          <p:nvPr/>
        </p:nvSpPr>
        <p:spPr>
          <a:xfrm>
            <a:off x="7360920" y="2926080"/>
            <a:ext cx="19659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ইচ্ছা/প্রার্থনাসূচক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9"/>
          <p:cNvSpPr txBox="1"/>
          <p:nvPr/>
        </p:nvSpPr>
        <p:spPr>
          <a:xfrm>
            <a:off x="7424928" y="3337560"/>
            <a:ext cx="1837944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ইচ্ছা, আশীর্বাদ বা প্রার্থনা প্রকাশ করে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7424928" y="4526280"/>
            <a:ext cx="1837944" cy="1097280"/>
          </a:xfrm>
          <a:prstGeom prst="roundRect">
            <a:avLst>
              <a:gd fmla="val 12500" name="adj"/>
            </a:avLst>
          </a:prstGeom>
          <a:solidFill>
            <a:srgbClr val="B8860B"/>
          </a:solidFill>
          <a:ln>
            <a:noFill/>
          </a:ln>
        </p:spPr>
        <p:txBody>
          <a:bodyPr anchorCtr="0" anchor="ctr" bIns="1000" lIns="1000" spcFirstLastPara="1" rIns="1000" wrap="square" tIns="1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1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May you live long!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9564624" y="1508760"/>
            <a:ext cx="2057400" cy="4343400"/>
          </a:xfrm>
          <a:prstGeom prst="roundRect">
            <a:avLst>
              <a:gd fmla="val 8889" name="adj"/>
            </a:avLst>
          </a:prstGeom>
          <a:solidFill>
            <a:srgbClr val="FFFFFF"/>
          </a:solidFill>
          <a:ln cap="flat" cmpd="sng" w="38100">
            <a:solidFill>
              <a:srgbClr val="DB277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"/>
          <p:cNvSpPr/>
          <p:nvPr/>
        </p:nvSpPr>
        <p:spPr>
          <a:xfrm>
            <a:off x="10204704" y="1673352"/>
            <a:ext cx="777240" cy="777240"/>
          </a:xfrm>
          <a:prstGeom prst="ellipse">
            <a:avLst/>
          </a:prstGeom>
          <a:solidFill>
            <a:srgbClr val="DB2777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4" name="Google Shape;174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399014" y="1867662"/>
            <a:ext cx="388620" cy="38862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9"/>
          <p:cNvSpPr txBox="1"/>
          <p:nvPr/>
        </p:nvSpPr>
        <p:spPr>
          <a:xfrm>
            <a:off x="9610344" y="2514600"/>
            <a:ext cx="1965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B2777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DB2777"/>
                </a:solidFill>
                <a:latin typeface="Calibri"/>
                <a:ea typeface="Calibri"/>
                <a:cs typeface="Calibri"/>
                <a:sym typeface="Calibri"/>
              </a:rPr>
              <a:t>Exclamatory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9"/>
          <p:cNvSpPr txBox="1"/>
          <p:nvPr/>
        </p:nvSpPr>
        <p:spPr>
          <a:xfrm>
            <a:off x="9610344" y="2926080"/>
            <a:ext cx="19659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বিস্ময়সূচক বাক্য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9"/>
          <p:cNvSpPr txBox="1"/>
          <p:nvPr/>
        </p:nvSpPr>
        <p:spPr>
          <a:xfrm>
            <a:off x="9674352" y="3337560"/>
            <a:ext cx="1837944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আনন্দ, দুঃখ বা বিস্ময় প্রকাশ করে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9674352" y="4526280"/>
            <a:ext cx="1837944" cy="1097280"/>
          </a:xfrm>
          <a:prstGeom prst="roundRect">
            <a:avLst>
              <a:gd fmla="val 12500" name="adj"/>
            </a:avLst>
          </a:prstGeom>
          <a:solidFill>
            <a:srgbClr val="DB2777"/>
          </a:solidFill>
          <a:ln>
            <a:noFill/>
          </a:ln>
        </p:spPr>
        <p:txBody>
          <a:bodyPr anchorCtr="0" anchor="ctr" bIns="1000" lIns="1000" spcFirstLastPara="1" rIns="1000" wrap="square" tIns="1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1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a lovely game!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FDFA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5EEAD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6" name="Google Shape;18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7" name="Google Shape;1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8" name="Google Shape;18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9" name="Google Shape;18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0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0D9488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0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Assertive ↔ Interrogative</a:t>
            </a:r>
            <a:endParaRPr sz="3600"/>
          </a:p>
        </p:txBody>
      </p:sp>
      <p:sp>
        <p:nvSpPr>
          <p:cNvPr id="192" name="Google Shape;192;p10"/>
          <p:cNvSpPr/>
          <p:nvPr/>
        </p:nvSpPr>
        <p:spPr>
          <a:xfrm>
            <a:off x="685800" y="1508760"/>
            <a:ext cx="4709160" cy="1280160"/>
          </a:xfrm>
          <a:prstGeom prst="roundRect">
            <a:avLst>
              <a:gd fmla="val 14286" name="adj"/>
            </a:avLst>
          </a:prstGeom>
          <a:solidFill>
            <a:srgbClr val="CCFBF1"/>
          </a:solidFill>
          <a:ln cap="flat" cmpd="sng" w="2540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0"/>
          <p:cNvSpPr txBox="1"/>
          <p:nvPr/>
        </p:nvSpPr>
        <p:spPr>
          <a:xfrm>
            <a:off x="822960" y="1581912"/>
            <a:ext cx="4434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হ্যাঁ-বোধক বর্ণনামূলক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0"/>
          <p:cNvSpPr txBox="1"/>
          <p:nvPr/>
        </p:nvSpPr>
        <p:spPr>
          <a:xfrm>
            <a:off x="822960" y="1965960"/>
            <a:ext cx="44348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34E4A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134E4A"/>
                </a:solidFill>
                <a:latin typeface="Calibri"/>
                <a:ea typeface="Calibri"/>
                <a:cs typeface="Calibri"/>
                <a:sym typeface="Calibri"/>
              </a:rPr>
              <a:t>Rafiq is a good boy.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532120" y="1874520"/>
            <a:ext cx="1005840" cy="54864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D9488"/>
          </a:solidFill>
          <a:ln cap="flat" cmpd="sng" w="1270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0"/>
          <p:cNvSpPr/>
          <p:nvPr/>
        </p:nvSpPr>
        <p:spPr>
          <a:xfrm>
            <a:off x="6675120" y="1508760"/>
            <a:ext cx="4846320" cy="1280160"/>
          </a:xfrm>
          <a:prstGeom prst="roundRect">
            <a:avLst>
              <a:gd fmla="val 14286" name="adj"/>
            </a:avLst>
          </a:prstGeom>
          <a:solidFill>
            <a:srgbClr val="0D9488"/>
          </a:solidFill>
          <a:ln cap="flat" cmpd="sng" w="25400">
            <a:solidFill>
              <a:srgbClr val="134E4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0"/>
          <p:cNvSpPr txBox="1"/>
          <p:nvPr/>
        </p:nvSpPr>
        <p:spPr>
          <a:xfrm>
            <a:off x="6812280" y="1581912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FBF1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CCFBF1"/>
                </a:solidFill>
                <a:latin typeface="Arial"/>
                <a:ea typeface="Arial"/>
                <a:cs typeface="Arial"/>
                <a:sym typeface="Arial"/>
              </a:rPr>
              <a:t>না-বোধক প্রশ্নবাক্য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6812280" y="1965960"/>
            <a:ext cx="4572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Isn't Rafiq a good boy?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0"/>
          <p:cNvSpPr/>
          <p:nvPr/>
        </p:nvSpPr>
        <p:spPr>
          <a:xfrm>
            <a:off x="685800" y="2971800"/>
            <a:ext cx="4709160" cy="1280160"/>
          </a:xfrm>
          <a:prstGeom prst="roundRect">
            <a:avLst>
              <a:gd fmla="val 14286" name="adj"/>
            </a:avLst>
          </a:prstGeom>
          <a:solidFill>
            <a:srgbClr val="CCFBF1"/>
          </a:solidFill>
          <a:ln cap="flat" cmpd="sng" w="2540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0"/>
          <p:cNvSpPr txBox="1"/>
          <p:nvPr/>
        </p:nvSpPr>
        <p:spPr>
          <a:xfrm>
            <a:off x="822960" y="3044952"/>
            <a:ext cx="4434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না-বোধক বর্ণনামূলক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0"/>
          <p:cNvSpPr txBox="1"/>
          <p:nvPr/>
        </p:nvSpPr>
        <p:spPr>
          <a:xfrm>
            <a:off x="822960" y="3429000"/>
            <a:ext cx="44348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34E4A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134E4A"/>
                </a:solidFill>
                <a:latin typeface="Calibri"/>
                <a:ea typeface="Calibri"/>
                <a:cs typeface="Calibri"/>
                <a:sym typeface="Calibri"/>
              </a:rPr>
              <a:t>He is not a fool.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5532120" y="3337560"/>
            <a:ext cx="1005840" cy="54864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D9488"/>
          </a:solidFill>
          <a:ln cap="flat" cmpd="sng" w="1270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0"/>
          <p:cNvSpPr/>
          <p:nvPr/>
        </p:nvSpPr>
        <p:spPr>
          <a:xfrm>
            <a:off x="6675120" y="2971800"/>
            <a:ext cx="4846320" cy="1280160"/>
          </a:xfrm>
          <a:prstGeom prst="roundRect">
            <a:avLst>
              <a:gd fmla="val 14286" name="adj"/>
            </a:avLst>
          </a:prstGeom>
          <a:solidFill>
            <a:srgbClr val="0D9488"/>
          </a:solidFill>
          <a:ln cap="flat" cmpd="sng" w="25400">
            <a:solidFill>
              <a:srgbClr val="134E4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0"/>
          <p:cNvSpPr txBox="1"/>
          <p:nvPr/>
        </p:nvSpPr>
        <p:spPr>
          <a:xfrm>
            <a:off x="6812280" y="3044952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FBF1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CCFBF1"/>
                </a:solidFill>
                <a:latin typeface="Arial"/>
                <a:ea typeface="Arial"/>
                <a:cs typeface="Arial"/>
                <a:sym typeface="Arial"/>
              </a:rPr>
              <a:t>হ্যাঁ-বোধক প্রশ্নবাক্য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0"/>
          <p:cNvSpPr txBox="1"/>
          <p:nvPr/>
        </p:nvSpPr>
        <p:spPr>
          <a:xfrm>
            <a:off x="6812280" y="3429000"/>
            <a:ext cx="4572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Is he a fool?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0"/>
          <p:cNvSpPr/>
          <p:nvPr/>
        </p:nvSpPr>
        <p:spPr>
          <a:xfrm>
            <a:off x="685800" y="4434840"/>
            <a:ext cx="4709160" cy="1280160"/>
          </a:xfrm>
          <a:prstGeom prst="roundRect">
            <a:avLst>
              <a:gd fmla="val 14286" name="adj"/>
            </a:avLst>
          </a:prstGeom>
          <a:solidFill>
            <a:srgbClr val="CCFBF1"/>
          </a:solidFill>
          <a:ln cap="flat" cmpd="sng" w="2540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0"/>
          <p:cNvSpPr txBox="1"/>
          <p:nvPr/>
        </p:nvSpPr>
        <p:spPr>
          <a:xfrm>
            <a:off x="822960" y="4507992"/>
            <a:ext cx="4434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প্রশ্নবাক্য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0"/>
          <p:cNvSpPr txBox="1"/>
          <p:nvPr/>
        </p:nvSpPr>
        <p:spPr>
          <a:xfrm>
            <a:off x="822960" y="4892040"/>
            <a:ext cx="44348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34E4A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134E4A"/>
                </a:solidFill>
                <a:latin typeface="Calibri"/>
                <a:ea typeface="Calibri"/>
                <a:cs typeface="Calibri"/>
                <a:sym typeface="Calibri"/>
              </a:rPr>
              <a:t>Who does not love his country?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0"/>
          <p:cNvSpPr/>
          <p:nvPr/>
        </p:nvSpPr>
        <p:spPr>
          <a:xfrm>
            <a:off x="5532120" y="4800600"/>
            <a:ext cx="1005840" cy="54864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D9488"/>
          </a:solidFill>
          <a:ln cap="flat" cmpd="sng" w="1270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"/>
          <p:cNvSpPr/>
          <p:nvPr/>
        </p:nvSpPr>
        <p:spPr>
          <a:xfrm>
            <a:off x="6675120" y="4434840"/>
            <a:ext cx="4846320" cy="1280160"/>
          </a:xfrm>
          <a:prstGeom prst="roundRect">
            <a:avLst>
              <a:gd fmla="val 14286" name="adj"/>
            </a:avLst>
          </a:prstGeom>
          <a:solidFill>
            <a:srgbClr val="0D9488"/>
          </a:solidFill>
          <a:ln cap="flat" cmpd="sng" w="25400">
            <a:solidFill>
              <a:srgbClr val="134E4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"/>
          <p:cNvSpPr txBox="1"/>
          <p:nvPr/>
        </p:nvSpPr>
        <p:spPr>
          <a:xfrm>
            <a:off x="6812280" y="4507992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FBF1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CCFBF1"/>
                </a:solidFill>
                <a:latin typeface="Arial"/>
                <a:ea typeface="Arial"/>
                <a:cs typeface="Arial"/>
                <a:sym typeface="Arial"/>
              </a:rPr>
              <a:t>বর্ণনামূলক বাক্য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0"/>
          <p:cNvSpPr txBox="1"/>
          <p:nvPr/>
        </p:nvSpPr>
        <p:spPr>
          <a:xfrm>
            <a:off x="6812280" y="4892040"/>
            <a:ext cx="45720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Everybody loves his country.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2F8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DB277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1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F9A8D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0" name="Google Shape;22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1" name="Google Shape;22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2" name="Google Shape;22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3" name="Google Shape;22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1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DB2777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1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Assertive ↔ Exclamatory</a:t>
            </a:r>
            <a:endParaRPr sz="3600"/>
          </a:p>
        </p:txBody>
      </p:sp>
      <p:sp>
        <p:nvSpPr>
          <p:cNvPr id="226" name="Google Shape;226;p11"/>
          <p:cNvSpPr/>
          <p:nvPr/>
        </p:nvSpPr>
        <p:spPr>
          <a:xfrm>
            <a:off x="685800" y="1508760"/>
            <a:ext cx="4297680" cy="1600200"/>
          </a:xfrm>
          <a:prstGeom prst="roundRect">
            <a:avLst>
              <a:gd fmla="val 11429" name="adj"/>
            </a:avLst>
          </a:prstGeom>
          <a:solidFill>
            <a:srgbClr val="DB2777"/>
          </a:solidFill>
          <a:ln cap="flat" cmpd="sng" w="25400">
            <a:solidFill>
              <a:srgbClr val="831843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1"/>
          <p:cNvSpPr txBox="1"/>
          <p:nvPr/>
        </p:nvSpPr>
        <p:spPr>
          <a:xfrm>
            <a:off x="822960" y="1581912"/>
            <a:ext cx="4023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BCFE8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BCFE8"/>
                </a:solidFill>
                <a:latin typeface="Arial"/>
                <a:ea typeface="Arial"/>
                <a:cs typeface="Arial"/>
                <a:sym typeface="Arial"/>
              </a:rPr>
              <a:t>নিয়ম ১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1"/>
          <p:cNvSpPr txBox="1"/>
          <p:nvPr/>
        </p:nvSpPr>
        <p:spPr>
          <a:xfrm>
            <a:off x="822960" y="1965960"/>
            <a:ext cx="4023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very + Adjective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1"/>
          <p:cNvSpPr txBox="1"/>
          <p:nvPr/>
        </p:nvSpPr>
        <p:spPr>
          <a:xfrm>
            <a:off x="822960" y="2423160"/>
            <a:ext cx="4023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DE68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DE68A"/>
                </a:solidFill>
                <a:latin typeface="Calibri"/>
                <a:ea typeface="Calibri"/>
                <a:cs typeface="Calibri"/>
                <a:sym typeface="Calibri"/>
              </a:rPr>
              <a:t>→ How + Adj + Subject + Verb!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5212080" y="1508760"/>
            <a:ext cx="6309360" cy="1600200"/>
          </a:xfrm>
          <a:prstGeom prst="roundRect">
            <a:avLst>
              <a:gd fmla="val 11429" name="adj"/>
            </a:avLst>
          </a:prstGeom>
          <a:solidFill>
            <a:srgbClr val="FFFFFF"/>
          </a:solidFill>
          <a:ln cap="flat" cmpd="sng" w="25400">
            <a:solidFill>
              <a:srgbClr val="DB277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1"/>
          <p:cNvSpPr txBox="1"/>
          <p:nvPr/>
        </p:nvSpPr>
        <p:spPr>
          <a:xfrm>
            <a:off x="5349240" y="1645920"/>
            <a:ext cx="60350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D174D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9D174D"/>
                </a:solidFill>
                <a:latin typeface="Calibri"/>
                <a:ea typeface="Calibri"/>
                <a:cs typeface="Calibri"/>
                <a:sym typeface="Calibri"/>
              </a:rPr>
              <a:t>Assertive: </a:t>
            </a:r>
            <a:r>
              <a:rPr b="1" i="0" lang="en-US" sz="2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The night is very dark.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1"/>
          <p:cNvSpPr txBox="1"/>
          <p:nvPr/>
        </p:nvSpPr>
        <p:spPr>
          <a:xfrm>
            <a:off x="5349240" y="2331720"/>
            <a:ext cx="60350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B2777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DB2777"/>
                </a:solidFill>
                <a:latin typeface="Calibri"/>
                <a:ea typeface="Calibri"/>
                <a:cs typeface="Calibri"/>
                <a:sym typeface="Calibri"/>
              </a:rPr>
              <a:t>Exclamatory: </a:t>
            </a:r>
            <a:r>
              <a:rPr b="1" i="0" lang="en-US" sz="2200" u="none" cap="none" strike="noStrike">
                <a:solidFill>
                  <a:srgbClr val="831843"/>
                </a:solidFill>
                <a:latin typeface="Calibri"/>
                <a:ea typeface="Calibri"/>
                <a:cs typeface="Calibri"/>
                <a:sym typeface="Calibri"/>
              </a:rPr>
              <a:t>How dark the night is!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685800" y="3291840"/>
            <a:ext cx="4297680" cy="1600200"/>
          </a:xfrm>
          <a:prstGeom prst="roundRect">
            <a:avLst>
              <a:gd fmla="val 11429" name="adj"/>
            </a:avLst>
          </a:prstGeom>
          <a:solidFill>
            <a:srgbClr val="DB2777"/>
          </a:solidFill>
          <a:ln cap="flat" cmpd="sng" w="25400">
            <a:solidFill>
              <a:srgbClr val="831843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1"/>
          <p:cNvSpPr txBox="1"/>
          <p:nvPr/>
        </p:nvSpPr>
        <p:spPr>
          <a:xfrm>
            <a:off x="822960" y="3364992"/>
            <a:ext cx="4023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BCFE8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BCFE8"/>
                </a:solidFill>
                <a:latin typeface="Arial"/>
                <a:ea typeface="Arial"/>
                <a:cs typeface="Arial"/>
                <a:sym typeface="Arial"/>
              </a:rPr>
              <a:t>নিয়ম ২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 txBox="1"/>
          <p:nvPr/>
        </p:nvSpPr>
        <p:spPr>
          <a:xfrm>
            <a:off x="822960" y="3749040"/>
            <a:ext cx="4023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a/an + Adj + Noun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822960" y="4206240"/>
            <a:ext cx="4023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DE68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DE68A"/>
                </a:solidFill>
                <a:latin typeface="Calibri"/>
                <a:ea typeface="Calibri"/>
                <a:cs typeface="Calibri"/>
                <a:sym typeface="Calibri"/>
              </a:rPr>
              <a:t>→ What + a/an + Adj + Noun + S + V!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5212080" y="3291840"/>
            <a:ext cx="6309360" cy="1600200"/>
          </a:xfrm>
          <a:prstGeom prst="roundRect">
            <a:avLst>
              <a:gd fmla="val 11429" name="adj"/>
            </a:avLst>
          </a:prstGeom>
          <a:solidFill>
            <a:srgbClr val="FFFFFF"/>
          </a:solidFill>
          <a:ln cap="flat" cmpd="sng" w="25400">
            <a:solidFill>
              <a:srgbClr val="DB277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1"/>
          <p:cNvSpPr txBox="1"/>
          <p:nvPr/>
        </p:nvSpPr>
        <p:spPr>
          <a:xfrm>
            <a:off x="5349240" y="3429000"/>
            <a:ext cx="60350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D174D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9D174D"/>
                </a:solidFill>
                <a:latin typeface="Calibri"/>
                <a:ea typeface="Calibri"/>
                <a:cs typeface="Calibri"/>
                <a:sym typeface="Calibri"/>
              </a:rPr>
              <a:t>Assertive: </a:t>
            </a:r>
            <a:r>
              <a:rPr b="1" i="0" lang="en-US" sz="2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It is a very beautiful bird.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 txBox="1"/>
          <p:nvPr/>
        </p:nvSpPr>
        <p:spPr>
          <a:xfrm>
            <a:off x="5349240" y="4114800"/>
            <a:ext cx="60350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B2777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DB2777"/>
                </a:solidFill>
                <a:latin typeface="Calibri"/>
                <a:ea typeface="Calibri"/>
                <a:cs typeface="Calibri"/>
                <a:sym typeface="Calibri"/>
              </a:rPr>
              <a:t>Exclamatory: </a:t>
            </a:r>
            <a:r>
              <a:rPr b="1" i="0" lang="en-US" sz="2200" u="none" cap="none" strike="noStrike">
                <a:solidFill>
                  <a:srgbClr val="831843"/>
                </a:solidFill>
                <a:latin typeface="Calibri"/>
                <a:ea typeface="Calibri"/>
                <a:cs typeface="Calibri"/>
                <a:sym typeface="Calibri"/>
              </a:rPr>
              <a:t>What a beautiful bird it is!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685800" y="5120640"/>
            <a:ext cx="10835640" cy="731520"/>
          </a:xfrm>
          <a:prstGeom prst="roundRect">
            <a:avLst>
              <a:gd fmla="val 31250" name="adj"/>
            </a:avLst>
          </a:prstGeom>
          <a:solidFill>
            <a:srgbClr val="831843"/>
          </a:solidFill>
          <a:ln>
            <a:noFill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1250" lIns="1250" spcFirstLastPara="1" rIns="1250" wrap="square" tIns="1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DE68A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FDE68A"/>
                </a:solidFill>
                <a:latin typeface="Arial"/>
                <a:ea typeface="Arial"/>
                <a:cs typeface="Arial"/>
                <a:sym typeface="Arial"/>
              </a:rPr>
              <a:t>উল্টো রূপান্তর:  </a:t>
            </a: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How sweet the flower is!  →  The flower is very sweet.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F5C5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2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93A3E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8" name="Google Shape;24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49" name="Google Shape;24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0" name="Google Shape;25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1" name="Google Shape;25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2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3A4BB5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2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Assertive ↔ Imperative</a:t>
            </a:r>
            <a:endParaRPr sz="3600"/>
          </a:p>
        </p:txBody>
      </p:sp>
      <p:sp>
        <p:nvSpPr>
          <p:cNvPr id="254" name="Google Shape;254;p12"/>
          <p:cNvSpPr/>
          <p:nvPr/>
        </p:nvSpPr>
        <p:spPr>
          <a:xfrm>
            <a:off x="685800" y="1463040"/>
            <a:ext cx="6949440" cy="731520"/>
          </a:xfrm>
          <a:prstGeom prst="roundRect">
            <a:avLst>
              <a:gd fmla="val 31250" name="adj"/>
            </a:avLst>
          </a:prstGeom>
          <a:solidFill>
            <a:srgbClr val="F5C542"/>
          </a:solidFill>
          <a:ln>
            <a:noFill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1500" lIns="1500" spcFirstLastPara="1" rIns="1500" wrap="square" tIns="15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E2761"/>
                </a:solidFill>
                <a:latin typeface="Arial"/>
                <a:ea typeface="Arial"/>
                <a:cs typeface="Arial"/>
                <a:sym typeface="Arial"/>
              </a:rPr>
              <a:t>নিয়ম: Subject (You) বাদ দিয়ে verb-এর মূল রূপ দিয়ে বাক্য শুরু করো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685800" y="2377440"/>
            <a:ext cx="6949440" cy="1051560"/>
          </a:xfrm>
          <a:prstGeom prst="roundRect">
            <a:avLst>
              <a:gd fmla="val 17391" name="adj"/>
            </a:avLst>
          </a:prstGeom>
          <a:solidFill>
            <a:srgbClr val="FFFFFF"/>
          </a:solidFill>
          <a:ln cap="flat" cmpd="sng" w="25400">
            <a:solidFill>
              <a:srgbClr val="F5C54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2"/>
          <p:cNvSpPr/>
          <p:nvPr/>
        </p:nvSpPr>
        <p:spPr>
          <a:xfrm>
            <a:off x="822960" y="2624328"/>
            <a:ext cx="548640" cy="548640"/>
          </a:xfrm>
          <a:prstGeom prst="ellipse">
            <a:avLst/>
          </a:prstGeom>
          <a:solidFill>
            <a:srgbClr val="2F3C7E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2"/>
          <p:cNvSpPr txBox="1"/>
          <p:nvPr/>
        </p:nvSpPr>
        <p:spPr>
          <a:xfrm>
            <a:off x="1508760" y="2450592"/>
            <a:ext cx="6035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Assertive: </a:t>
            </a:r>
            <a:r>
              <a:rPr b="0" i="0" lang="en-US" sz="18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You should obey your parents.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2"/>
          <p:cNvSpPr txBox="1"/>
          <p:nvPr/>
        </p:nvSpPr>
        <p:spPr>
          <a:xfrm>
            <a:off x="1508760" y="2926080"/>
            <a:ext cx="6035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B8860B"/>
                </a:solidFill>
                <a:latin typeface="Calibri"/>
                <a:ea typeface="Calibri"/>
                <a:cs typeface="Calibri"/>
                <a:sym typeface="Calibri"/>
              </a:rPr>
              <a:t>Imperative: </a:t>
            </a:r>
            <a:r>
              <a:rPr b="1" i="0" lang="en-US" sz="21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Obey your parents.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685800" y="3547872"/>
            <a:ext cx="6949440" cy="1051560"/>
          </a:xfrm>
          <a:prstGeom prst="roundRect">
            <a:avLst>
              <a:gd fmla="val 17391" name="adj"/>
            </a:avLst>
          </a:prstGeom>
          <a:solidFill>
            <a:srgbClr val="FFFFFF"/>
          </a:solidFill>
          <a:ln cap="flat" cmpd="sng" w="25400">
            <a:solidFill>
              <a:srgbClr val="F5C54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2"/>
          <p:cNvSpPr/>
          <p:nvPr/>
        </p:nvSpPr>
        <p:spPr>
          <a:xfrm>
            <a:off x="822960" y="3794760"/>
            <a:ext cx="548640" cy="548640"/>
          </a:xfrm>
          <a:prstGeom prst="ellipse">
            <a:avLst/>
          </a:prstGeom>
          <a:solidFill>
            <a:srgbClr val="2F3C7E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1508760" y="3621024"/>
            <a:ext cx="6035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Assertive: </a:t>
            </a:r>
            <a:r>
              <a:rPr b="0" i="0" lang="en-US" sz="18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You must not tell a lie.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1508760" y="4096512"/>
            <a:ext cx="6035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B8860B"/>
                </a:solidFill>
                <a:latin typeface="Calibri"/>
                <a:ea typeface="Calibri"/>
                <a:cs typeface="Calibri"/>
                <a:sym typeface="Calibri"/>
              </a:rPr>
              <a:t>Imperative: </a:t>
            </a:r>
            <a:r>
              <a:rPr b="1" i="0" lang="en-US" sz="21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Do not tell a lie.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685800" y="4718304"/>
            <a:ext cx="6949440" cy="1051560"/>
          </a:xfrm>
          <a:prstGeom prst="roundRect">
            <a:avLst>
              <a:gd fmla="val 17391" name="adj"/>
            </a:avLst>
          </a:prstGeom>
          <a:solidFill>
            <a:srgbClr val="FFFFFF"/>
          </a:solidFill>
          <a:ln cap="flat" cmpd="sng" w="25400">
            <a:solidFill>
              <a:srgbClr val="F5C54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2"/>
          <p:cNvSpPr/>
          <p:nvPr/>
        </p:nvSpPr>
        <p:spPr>
          <a:xfrm>
            <a:off x="822960" y="4965192"/>
            <a:ext cx="548640" cy="548640"/>
          </a:xfrm>
          <a:prstGeom prst="ellipse">
            <a:avLst/>
          </a:prstGeom>
          <a:solidFill>
            <a:srgbClr val="2F3C7E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 txBox="1"/>
          <p:nvPr/>
        </p:nvSpPr>
        <p:spPr>
          <a:xfrm>
            <a:off x="1508760" y="4791456"/>
            <a:ext cx="6035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Assertive: </a:t>
            </a:r>
            <a:r>
              <a:rPr b="0" i="0" lang="en-US" sz="18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You are requested to help me.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/>
          <p:cNvSpPr txBox="1"/>
          <p:nvPr/>
        </p:nvSpPr>
        <p:spPr>
          <a:xfrm>
            <a:off x="1508760" y="5266944"/>
            <a:ext cx="6035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B8860B"/>
                </a:solidFill>
                <a:latin typeface="Calibri"/>
                <a:ea typeface="Calibri"/>
                <a:cs typeface="Calibri"/>
                <a:sym typeface="Calibri"/>
              </a:rPr>
              <a:t>Imperative: </a:t>
            </a:r>
            <a:r>
              <a:rPr b="1" i="0" lang="en-US" sz="21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Please help me.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7955280" y="1508760"/>
            <a:ext cx="3611880" cy="4343400"/>
          </a:xfrm>
          <a:prstGeom prst="roundRect">
            <a:avLst>
              <a:gd fmla="val 5063" name="adj"/>
            </a:avLst>
          </a:prstGeom>
          <a:solidFill>
            <a:srgbClr val="2F3C7E"/>
          </a:solidFill>
          <a:ln cap="flat" cmpd="sng" w="38100">
            <a:solidFill>
              <a:srgbClr val="F5C54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68" name="Google Shape;26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2440" y="1783080"/>
            <a:ext cx="3337560" cy="333756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2"/>
          <p:cNvSpPr txBox="1"/>
          <p:nvPr/>
        </p:nvSpPr>
        <p:spPr>
          <a:xfrm>
            <a:off x="8092440" y="5120640"/>
            <a:ext cx="3337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DE68A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DE68A"/>
                </a:solidFill>
                <a:latin typeface="Calibri"/>
                <a:ea typeface="Calibri"/>
                <a:cs typeface="Calibri"/>
                <a:sym typeface="Calibri"/>
              </a:rPr>
              <a:t>Obey! Please! Do!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1111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3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8A6A0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77" name="Google Shape;27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8" name="Google Shape;2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9" name="Google Shape;27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0" name="Google Shape;28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3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8A6A0A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3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Assertive ↔ Optative</a:t>
            </a:r>
            <a:endParaRPr sz="3600"/>
          </a:p>
        </p:txBody>
      </p:sp>
      <p:sp>
        <p:nvSpPr>
          <p:cNvPr id="283" name="Google Shape;283;p13"/>
          <p:cNvSpPr/>
          <p:nvPr/>
        </p:nvSpPr>
        <p:spPr>
          <a:xfrm>
            <a:off x="685800" y="1463040"/>
            <a:ext cx="10835640" cy="731520"/>
          </a:xfrm>
          <a:prstGeom prst="roundRect">
            <a:avLst>
              <a:gd fmla="val 31250" name="adj"/>
            </a:avLst>
          </a:prstGeom>
          <a:solidFill>
            <a:srgbClr val="D4AF37"/>
          </a:solidFill>
          <a:ln>
            <a:noFill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1250" lIns="1250" spcFirstLastPara="1" rIns="1250" wrap="square" tIns="1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I pray / I wish / I hope that …   →   May / Would that / If only …!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685800" y="2377440"/>
            <a:ext cx="5029200" cy="1005840"/>
          </a:xfrm>
          <a:prstGeom prst="roundRect">
            <a:avLst>
              <a:gd fmla="val 18182" name="adj"/>
            </a:avLst>
          </a:prstGeom>
          <a:solidFill>
            <a:srgbClr val="222222"/>
          </a:solidFill>
          <a:ln cap="flat" cmpd="sng" w="254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3"/>
          <p:cNvSpPr txBox="1"/>
          <p:nvPr/>
        </p:nvSpPr>
        <p:spPr>
          <a:xfrm>
            <a:off x="868680" y="2423160"/>
            <a:ext cx="46634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 pray that Allah may bless you.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5852160" y="2606040"/>
            <a:ext cx="914400" cy="54864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4AF37"/>
          </a:solidFill>
          <a:ln cap="flat" cmpd="sng" w="127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3"/>
          <p:cNvSpPr/>
          <p:nvPr/>
        </p:nvSpPr>
        <p:spPr>
          <a:xfrm>
            <a:off x="6903720" y="2377440"/>
            <a:ext cx="4617720" cy="1005840"/>
          </a:xfrm>
          <a:prstGeom prst="roundRect">
            <a:avLst>
              <a:gd fmla="val 18182" name="adj"/>
            </a:avLst>
          </a:prstGeom>
          <a:solidFill>
            <a:srgbClr val="D4AF37"/>
          </a:solidFill>
          <a:ln cap="flat" cmpd="sng" w="25400">
            <a:solidFill>
              <a:srgbClr val="FDE68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3"/>
          <p:cNvSpPr txBox="1"/>
          <p:nvPr/>
        </p:nvSpPr>
        <p:spPr>
          <a:xfrm>
            <a:off x="7040880" y="2423160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May Allah bless you!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685800" y="3547872"/>
            <a:ext cx="5029200" cy="1005840"/>
          </a:xfrm>
          <a:prstGeom prst="roundRect">
            <a:avLst>
              <a:gd fmla="val 18182" name="adj"/>
            </a:avLst>
          </a:prstGeom>
          <a:solidFill>
            <a:srgbClr val="222222"/>
          </a:solidFill>
          <a:ln cap="flat" cmpd="sng" w="254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3"/>
          <p:cNvSpPr txBox="1"/>
          <p:nvPr/>
        </p:nvSpPr>
        <p:spPr>
          <a:xfrm>
            <a:off x="868680" y="3593592"/>
            <a:ext cx="46634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 wish you a long life.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5852160" y="3776472"/>
            <a:ext cx="914400" cy="54864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4AF37"/>
          </a:solidFill>
          <a:ln cap="flat" cmpd="sng" w="127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3"/>
          <p:cNvSpPr/>
          <p:nvPr/>
        </p:nvSpPr>
        <p:spPr>
          <a:xfrm>
            <a:off x="6903720" y="3547872"/>
            <a:ext cx="4617720" cy="1005840"/>
          </a:xfrm>
          <a:prstGeom prst="roundRect">
            <a:avLst>
              <a:gd fmla="val 18182" name="adj"/>
            </a:avLst>
          </a:prstGeom>
          <a:solidFill>
            <a:srgbClr val="D4AF37"/>
          </a:solidFill>
          <a:ln cap="flat" cmpd="sng" w="25400">
            <a:solidFill>
              <a:srgbClr val="FDE68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3"/>
          <p:cNvSpPr txBox="1"/>
          <p:nvPr/>
        </p:nvSpPr>
        <p:spPr>
          <a:xfrm>
            <a:off x="7040880" y="3593592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May you live long!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685800" y="4718304"/>
            <a:ext cx="5029200" cy="1005840"/>
          </a:xfrm>
          <a:prstGeom prst="roundRect">
            <a:avLst>
              <a:gd fmla="val 18182" name="adj"/>
            </a:avLst>
          </a:prstGeom>
          <a:solidFill>
            <a:srgbClr val="222222"/>
          </a:solidFill>
          <a:ln cap="flat" cmpd="sng" w="254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3"/>
          <p:cNvSpPr txBox="1"/>
          <p:nvPr/>
        </p:nvSpPr>
        <p:spPr>
          <a:xfrm>
            <a:off x="868680" y="4764024"/>
            <a:ext cx="46634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 wish I were a king.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5852160" y="4946904"/>
            <a:ext cx="914400" cy="54864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4AF37"/>
          </a:solidFill>
          <a:ln cap="flat" cmpd="sng" w="127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3"/>
          <p:cNvSpPr/>
          <p:nvPr/>
        </p:nvSpPr>
        <p:spPr>
          <a:xfrm>
            <a:off x="6903720" y="4718304"/>
            <a:ext cx="4617720" cy="1005840"/>
          </a:xfrm>
          <a:prstGeom prst="roundRect">
            <a:avLst>
              <a:gd fmla="val 18182" name="adj"/>
            </a:avLst>
          </a:prstGeom>
          <a:solidFill>
            <a:srgbClr val="D4AF37"/>
          </a:solidFill>
          <a:ln cap="flat" cmpd="sng" w="25400">
            <a:solidFill>
              <a:srgbClr val="FDE68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3"/>
          <p:cNvSpPr txBox="1"/>
          <p:nvPr/>
        </p:nvSpPr>
        <p:spPr>
          <a:xfrm>
            <a:off x="7040880" y="4764024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Would that I were a king!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E8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4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EAB30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4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FACC1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6" name="Google Shape;30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7" name="Google Shape;30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8" name="Google Shape;30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9" name="Google Shape;30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4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A16207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4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রূপান্তরের ধাপ</a:t>
            </a:r>
            <a:endParaRPr sz="3600"/>
          </a:p>
        </p:txBody>
      </p:sp>
      <p:sp>
        <p:nvSpPr>
          <p:cNvPr id="312" name="Google Shape;312;p14"/>
          <p:cNvSpPr/>
          <p:nvPr/>
        </p:nvSpPr>
        <p:spPr>
          <a:xfrm>
            <a:off x="566928" y="1600200"/>
            <a:ext cx="2423160" cy="2468880"/>
          </a:xfrm>
          <a:prstGeom prst="roundRect">
            <a:avLst>
              <a:gd fmla="val 7547" name="adj"/>
            </a:avLst>
          </a:prstGeom>
          <a:solidFill>
            <a:srgbClr val="FDE047"/>
          </a:solidFill>
          <a:ln cap="flat" cmpd="sng" w="38100">
            <a:solidFill>
              <a:srgbClr val="A1620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4"/>
          <p:cNvSpPr/>
          <p:nvPr/>
        </p:nvSpPr>
        <p:spPr>
          <a:xfrm>
            <a:off x="1435608" y="1737360"/>
            <a:ext cx="685800" cy="685800"/>
          </a:xfrm>
          <a:prstGeom prst="ellipse">
            <a:avLst/>
          </a:prstGeom>
          <a:solidFill>
            <a:srgbClr val="713F1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4"/>
          <p:cNvSpPr txBox="1"/>
          <p:nvPr/>
        </p:nvSpPr>
        <p:spPr>
          <a:xfrm>
            <a:off x="658368" y="2514600"/>
            <a:ext cx="224028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22006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22006"/>
                </a:solidFill>
                <a:latin typeface="Arial"/>
                <a:ea typeface="Arial"/>
                <a:cs typeface="Arial"/>
                <a:sym typeface="Arial"/>
              </a:rPr>
              <a:t>বাক্যটি কোন ধরনের তা চিনে নাও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4"/>
          <p:cNvSpPr/>
          <p:nvPr/>
        </p:nvSpPr>
        <p:spPr>
          <a:xfrm>
            <a:off x="3035808" y="2606040"/>
            <a:ext cx="365760" cy="457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16207"/>
          </a:solidFill>
          <a:ln cap="flat" cmpd="sng" w="12700">
            <a:solidFill>
              <a:srgbClr val="A1620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4"/>
          <p:cNvSpPr/>
          <p:nvPr/>
        </p:nvSpPr>
        <p:spPr>
          <a:xfrm>
            <a:off x="3447288" y="1600200"/>
            <a:ext cx="2423160" cy="2468880"/>
          </a:xfrm>
          <a:prstGeom prst="roundRect">
            <a:avLst>
              <a:gd fmla="val 7547" name="adj"/>
            </a:avLst>
          </a:prstGeom>
          <a:solidFill>
            <a:srgbClr val="FDE047"/>
          </a:solidFill>
          <a:ln cap="flat" cmpd="sng" w="38100">
            <a:solidFill>
              <a:srgbClr val="A1620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4"/>
          <p:cNvSpPr/>
          <p:nvPr/>
        </p:nvSpPr>
        <p:spPr>
          <a:xfrm>
            <a:off x="4315968" y="1737360"/>
            <a:ext cx="685800" cy="685800"/>
          </a:xfrm>
          <a:prstGeom prst="ellipse">
            <a:avLst/>
          </a:prstGeom>
          <a:solidFill>
            <a:srgbClr val="713F1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4"/>
          <p:cNvSpPr txBox="1"/>
          <p:nvPr/>
        </p:nvSpPr>
        <p:spPr>
          <a:xfrm>
            <a:off x="3538728" y="2514600"/>
            <a:ext cx="224028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22006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22006"/>
                </a:solidFill>
                <a:latin typeface="Arial"/>
                <a:ea typeface="Arial"/>
                <a:cs typeface="Arial"/>
                <a:sym typeface="Arial"/>
              </a:rPr>
              <a:t>কোন ধরনে রূপান্তর করবে তা ঠিক করো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4"/>
          <p:cNvSpPr/>
          <p:nvPr/>
        </p:nvSpPr>
        <p:spPr>
          <a:xfrm>
            <a:off x="5916168" y="2606040"/>
            <a:ext cx="365760" cy="457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16207"/>
          </a:solidFill>
          <a:ln cap="flat" cmpd="sng" w="12700">
            <a:solidFill>
              <a:srgbClr val="A1620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4"/>
          <p:cNvSpPr/>
          <p:nvPr/>
        </p:nvSpPr>
        <p:spPr>
          <a:xfrm>
            <a:off x="6327648" y="1600200"/>
            <a:ext cx="2423160" cy="2468880"/>
          </a:xfrm>
          <a:prstGeom prst="roundRect">
            <a:avLst>
              <a:gd fmla="val 7547" name="adj"/>
            </a:avLst>
          </a:prstGeom>
          <a:solidFill>
            <a:srgbClr val="FDE047"/>
          </a:solidFill>
          <a:ln cap="flat" cmpd="sng" w="38100">
            <a:solidFill>
              <a:srgbClr val="A1620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4"/>
          <p:cNvSpPr/>
          <p:nvPr/>
        </p:nvSpPr>
        <p:spPr>
          <a:xfrm>
            <a:off x="7196328" y="1737360"/>
            <a:ext cx="685800" cy="685800"/>
          </a:xfrm>
          <a:prstGeom prst="ellipse">
            <a:avLst/>
          </a:prstGeom>
          <a:solidFill>
            <a:srgbClr val="713F1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4"/>
          <p:cNvSpPr txBox="1"/>
          <p:nvPr/>
        </p:nvSpPr>
        <p:spPr>
          <a:xfrm>
            <a:off x="6419088" y="2514600"/>
            <a:ext cx="224028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22006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22006"/>
                </a:solidFill>
                <a:latin typeface="Arial"/>
                <a:ea typeface="Arial"/>
                <a:cs typeface="Arial"/>
                <a:sym typeface="Arial"/>
              </a:rPr>
              <a:t>নিয়ম অনুযায়ী শব্দ ও Word order বদলাও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4"/>
          <p:cNvSpPr/>
          <p:nvPr/>
        </p:nvSpPr>
        <p:spPr>
          <a:xfrm>
            <a:off x="8796528" y="2606040"/>
            <a:ext cx="365760" cy="457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16207"/>
          </a:solidFill>
          <a:ln cap="flat" cmpd="sng" w="12700">
            <a:solidFill>
              <a:srgbClr val="A1620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4"/>
          <p:cNvSpPr/>
          <p:nvPr/>
        </p:nvSpPr>
        <p:spPr>
          <a:xfrm>
            <a:off x="9208008" y="1600200"/>
            <a:ext cx="2423160" cy="2468880"/>
          </a:xfrm>
          <a:prstGeom prst="roundRect">
            <a:avLst>
              <a:gd fmla="val 7547" name="adj"/>
            </a:avLst>
          </a:prstGeom>
          <a:solidFill>
            <a:srgbClr val="FDE047"/>
          </a:solidFill>
          <a:ln cap="flat" cmpd="sng" w="38100">
            <a:solidFill>
              <a:srgbClr val="A1620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4"/>
          <p:cNvSpPr/>
          <p:nvPr/>
        </p:nvSpPr>
        <p:spPr>
          <a:xfrm>
            <a:off x="10076688" y="1737360"/>
            <a:ext cx="685800" cy="685800"/>
          </a:xfrm>
          <a:prstGeom prst="ellipse">
            <a:avLst/>
          </a:prstGeom>
          <a:solidFill>
            <a:srgbClr val="713F1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4"/>
          <p:cNvSpPr txBox="1"/>
          <p:nvPr/>
        </p:nvSpPr>
        <p:spPr>
          <a:xfrm>
            <a:off x="9299448" y="2514600"/>
            <a:ext cx="224028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22006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22006"/>
                </a:solidFill>
                <a:latin typeface="Arial"/>
                <a:ea typeface="Arial"/>
                <a:cs typeface="Arial"/>
                <a:sym typeface="Arial"/>
              </a:rPr>
              <a:t>শেষে সঠিক চিহ্ন ( . ? ! ) দিয়ে মিলিয়ে দেখো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4"/>
          <p:cNvSpPr/>
          <p:nvPr/>
        </p:nvSpPr>
        <p:spPr>
          <a:xfrm>
            <a:off x="685800" y="4297680"/>
            <a:ext cx="10835640" cy="685800"/>
          </a:xfrm>
          <a:prstGeom prst="roundRect">
            <a:avLst>
              <a:gd fmla="val 33333" name="adj"/>
            </a:avLst>
          </a:prstGeom>
          <a:solidFill>
            <a:srgbClr val="713F12"/>
          </a:solidFill>
          <a:ln>
            <a:noFill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1250" lIns="1250" spcFirstLastPara="1" rIns="1250" wrap="square" tIns="1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মনে রাখো: অর্থ একই থাকবে, শুধু বাক্যের রূপ বদলাবে।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4"/>
          <p:cNvSpPr/>
          <p:nvPr/>
        </p:nvSpPr>
        <p:spPr>
          <a:xfrm>
            <a:off x="777240" y="5120640"/>
            <a:ext cx="685800" cy="685800"/>
          </a:xfrm>
          <a:prstGeom prst="ellipse">
            <a:avLst/>
          </a:prstGeom>
          <a:solidFill>
            <a:srgbClr val="A16207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4"/>
          <p:cNvSpPr txBox="1"/>
          <p:nvPr/>
        </p:nvSpPr>
        <p:spPr>
          <a:xfrm>
            <a:off x="1554480" y="5120640"/>
            <a:ext cx="26517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22006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422006"/>
                </a:solidFill>
                <a:latin typeface="Calibri"/>
                <a:ea typeface="Calibri"/>
                <a:cs typeface="Calibri"/>
                <a:sym typeface="Calibri"/>
              </a:rPr>
              <a:t>Assertive, Imperative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4"/>
          <p:cNvSpPr/>
          <p:nvPr/>
        </p:nvSpPr>
        <p:spPr>
          <a:xfrm>
            <a:off x="4480560" y="5120640"/>
            <a:ext cx="685800" cy="685800"/>
          </a:xfrm>
          <a:prstGeom prst="ellipse">
            <a:avLst/>
          </a:prstGeom>
          <a:solidFill>
            <a:srgbClr val="2563E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4"/>
          <p:cNvSpPr txBox="1"/>
          <p:nvPr/>
        </p:nvSpPr>
        <p:spPr>
          <a:xfrm>
            <a:off x="5257800" y="5120640"/>
            <a:ext cx="26517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22006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422006"/>
                </a:solidFill>
                <a:latin typeface="Calibri"/>
                <a:ea typeface="Calibri"/>
                <a:cs typeface="Calibri"/>
                <a:sym typeface="Calibri"/>
              </a:rPr>
              <a:t>Interrogative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4"/>
          <p:cNvSpPr/>
          <p:nvPr/>
        </p:nvSpPr>
        <p:spPr>
          <a:xfrm>
            <a:off x="8183880" y="5120640"/>
            <a:ext cx="685800" cy="685800"/>
          </a:xfrm>
          <a:prstGeom prst="ellipse">
            <a:avLst/>
          </a:prstGeom>
          <a:solidFill>
            <a:srgbClr val="DB2777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4"/>
          <p:cNvSpPr txBox="1"/>
          <p:nvPr/>
        </p:nvSpPr>
        <p:spPr>
          <a:xfrm>
            <a:off x="8961120" y="5120640"/>
            <a:ext cx="26517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22006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422006"/>
                </a:solidFill>
                <a:latin typeface="Calibri"/>
                <a:ea typeface="Calibri"/>
                <a:cs typeface="Calibri"/>
                <a:sym typeface="Calibri"/>
              </a:rPr>
              <a:t>Exclamatory, Optative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EFB5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5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B886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5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1" name="Google Shape;34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42" name="Google Shape;34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43" name="Google Shape;34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44" name="Google Shape;34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5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854D0E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5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ভিডিও দেখি</a:t>
            </a:r>
            <a:endParaRPr sz="3600"/>
          </a:p>
        </p:txBody>
      </p:sp>
      <p:pic>
        <p:nvPicPr>
          <p:cNvPr descr="preencoded.png" id="347" name="Google Shape;347;p15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1520" y="1463040"/>
            <a:ext cx="6309360" cy="4041648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5"/>
          <p:cNvSpPr/>
          <p:nvPr/>
        </p:nvSpPr>
        <p:spPr>
          <a:xfrm>
            <a:off x="1691640" y="5349240"/>
            <a:ext cx="4389120" cy="54864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854D0E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▶  ভিডিও দেখতে ক্লিক করো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5"/>
          <p:cNvSpPr/>
          <p:nvPr/>
        </p:nvSpPr>
        <p:spPr>
          <a:xfrm>
            <a:off x="7315200" y="1508760"/>
            <a:ext cx="4206240" cy="4343400"/>
          </a:xfrm>
          <a:prstGeom prst="roundRect">
            <a:avLst>
              <a:gd fmla="val 4348" name="adj"/>
            </a:avLst>
          </a:prstGeom>
          <a:solidFill>
            <a:srgbClr val="FFFFFF"/>
          </a:solidFill>
          <a:ln cap="flat" cmpd="sng" w="38100">
            <a:solidFill>
              <a:srgbClr val="B8860B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5"/>
          <p:cNvSpPr txBox="1"/>
          <p:nvPr/>
        </p:nvSpPr>
        <p:spPr>
          <a:xfrm>
            <a:off x="7498080" y="1645920"/>
            <a:ext cx="3840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54D0E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854D0E"/>
                </a:solidFill>
                <a:latin typeface="Arial"/>
                <a:ea typeface="Arial"/>
                <a:cs typeface="Arial"/>
                <a:sym typeface="Arial"/>
              </a:rPr>
              <a:t>ভিডিও দেখে বলো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5"/>
          <p:cNvSpPr/>
          <p:nvPr/>
        </p:nvSpPr>
        <p:spPr>
          <a:xfrm>
            <a:off x="7543800" y="2514600"/>
            <a:ext cx="548640" cy="548640"/>
          </a:xfrm>
          <a:prstGeom prst="ellipse">
            <a:avLst/>
          </a:prstGeom>
          <a:solidFill>
            <a:srgbClr val="B8860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5"/>
          <p:cNvSpPr txBox="1"/>
          <p:nvPr/>
        </p:nvSpPr>
        <p:spPr>
          <a:xfrm>
            <a:off x="8229600" y="2377440"/>
            <a:ext cx="31546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22006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422006"/>
                </a:solidFill>
                <a:latin typeface="Arial"/>
                <a:ea typeface="Arial"/>
                <a:cs typeface="Arial"/>
                <a:sym typeface="Arial"/>
              </a:rPr>
              <a:t>কী কী ধরনের বাক্য দেখতে পেলে?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5"/>
          <p:cNvSpPr/>
          <p:nvPr/>
        </p:nvSpPr>
        <p:spPr>
          <a:xfrm>
            <a:off x="7543800" y="3611880"/>
            <a:ext cx="548640" cy="548640"/>
          </a:xfrm>
          <a:prstGeom prst="ellipse">
            <a:avLst/>
          </a:prstGeom>
          <a:solidFill>
            <a:srgbClr val="B8860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5"/>
          <p:cNvSpPr txBox="1"/>
          <p:nvPr/>
        </p:nvSpPr>
        <p:spPr>
          <a:xfrm>
            <a:off x="8229600" y="3474720"/>
            <a:ext cx="31546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22006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422006"/>
                </a:solidFill>
                <a:latin typeface="Arial"/>
                <a:ea typeface="Arial"/>
                <a:cs typeface="Arial"/>
                <a:sym typeface="Arial"/>
              </a:rPr>
              <a:t>কোন বাক্য শেষে (?) চিহ্ন ছিল?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5"/>
          <p:cNvSpPr/>
          <p:nvPr/>
        </p:nvSpPr>
        <p:spPr>
          <a:xfrm>
            <a:off x="7543800" y="4709160"/>
            <a:ext cx="548640" cy="548640"/>
          </a:xfrm>
          <a:prstGeom prst="ellipse">
            <a:avLst/>
          </a:prstGeom>
          <a:solidFill>
            <a:srgbClr val="B8860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5"/>
          <p:cNvSpPr txBox="1"/>
          <p:nvPr/>
        </p:nvSpPr>
        <p:spPr>
          <a:xfrm>
            <a:off x="8229600" y="4572000"/>
            <a:ext cx="31546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22006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422006"/>
                </a:solidFill>
                <a:latin typeface="Arial"/>
                <a:ea typeface="Arial"/>
                <a:cs typeface="Arial"/>
                <a:sym typeface="Arial"/>
              </a:rPr>
              <a:t>একটি বাক্য রূপান্তর করে বলো।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EE7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6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65A3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6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BEF26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4" name="Google Shape;36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5" name="Google Shape;36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6" name="Google Shape;36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7" name="Google Shape;36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16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4D7C0F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6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একক কাজ</a:t>
            </a:r>
            <a:endParaRPr sz="3600"/>
          </a:p>
        </p:txBody>
      </p:sp>
      <p:sp>
        <p:nvSpPr>
          <p:cNvPr id="370" name="Google Shape;370;p16"/>
          <p:cNvSpPr/>
          <p:nvPr/>
        </p:nvSpPr>
        <p:spPr>
          <a:xfrm>
            <a:off x="685800" y="1508760"/>
            <a:ext cx="5303520" cy="1600200"/>
          </a:xfrm>
          <a:prstGeom prst="roundRect">
            <a:avLst>
              <a:gd fmla="val 11429" name="adj"/>
            </a:avLst>
          </a:prstGeom>
          <a:solidFill>
            <a:srgbClr val="FFFFFF"/>
          </a:solidFill>
          <a:ln cap="flat" cmpd="sng" w="31750">
            <a:solidFill>
              <a:srgbClr val="65A30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6"/>
          <p:cNvSpPr/>
          <p:nvPr/>
        </p:nvSpPr>
        <p:spPr>
          <a:xfrm>
            <a:off x="868680" y="1965960"/>
            <a:ext cx="685800" cy="685800"/>
          </a:xfrm>
          <a:prstGeom prst="ellipse">
            <a:avLst/>
          </a:prstGeom>
          <a:solidFill>
            <a:srgbClr val="65A30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6"/>
          <p:cNvSpPr txBox="1"/>
          <p:nvPr/>
        </p:nvSpPr>
        <p:spPr>
          <a:xfrm>
            <a:off x="1691640" y="1691640"/>
            <a:ext cx="4160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5314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365314"/>
                </a:solidFill>
                <a:latin typeface="Calibri"/>
                <a:ea typeface="Calibri"/>
                <a:cs typeface="Calibri"/>
                <a:sym typeface="Calibri"/>
              </a:rPr>
              <a:t>Karim is a good student.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6"/>
          <p:cNvSpPr txBox="1"/>
          <p:nvPr/>
        </p:nvSpPr>
        <p:spPr>
          <a:xfrm>
            <a:off x="1691640" y="2377440"/>
            <a:ext cx="41605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D7C0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D7C0F"/>
                </a:solidFill>
                <a:latin typeface="Arial"/>
                <a:ea typeface="Arial"/>
                <a:cs typeface="Arial"/>
                <a:sym typeface="Arial"/>
              </a:rPr>
              <a:t>→ Interrogative করো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6"/>
          <p:cNvSpPr/>
          <p:nvPr/>
        </p:nvSpPr>
        <p:spPr>
          <a:xfrm>
            <a:off x="6217920" y="1508760"/>
            <a:ext cx="5303520" cy="1600200"/>
          </a:xfrm>
          <a:prstGeom prst="roundRect">
            <a:avLst>
              <a:gd fmla="val 11429" name="adj"/>
            </a:avLst>
          </a:prstGeom>
          <a:solidFill>
            <a:srgbClr val="FFFFFF"/>
          </a:solidFill>
          <a:ln cap="flat" cmpd="sng" w="31750">
            <a:solidFill>
              <a:srgbClr val="65A30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6"/>
          <p:cNvSpPr/>
          <p:nvPr/>
        </p:nvSpPr>
        <p:spPr>
          <a:xfrm>
            <a:off x="6400800" y="1965960"/>
            <a:ext cx="685800" cy="685800"/>
          </a:xfrm>
          <a:prstGeom prst="ellipse">
            <a:avLst/>
          </a:prstGeom>
          <a:solidFill>
            <a:srgbClr val="65A30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6"/>
          <p:cNvSpPr txBox="1"/>
          <p:nvPr/>
        </p:nvSpPr>
        <p:spPr>
          <a:xfrm>
            <a:off x="7223760" y="1691640"/>
            <a:ext cx="4160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5314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365314"/>
                </a:solidFill>
                <a:latin typeface="Calibri"/>
                <a:ea typeface="Calibri"/>
                <a:cs typeface="Calibri"/>
                <a:sym typeface="Calibri"/>
              </a:rPr>
              <a:t>The weather is very fine.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6"/>
          <p:cNvSpPr txBox="1"/>
          <p:nvPr/>
        </p:nvSpPr>
        <p:spPr>
          <a:xfrm>
            <a:off x="7223760" y="2377440"/>
            <a:ext cx="41605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D7C0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D7C0F"/>
                </a:solidFill>
                <a:latin typeface="Arial"/>
                <a:ea typeface="Arial"/>
                <a:cs typeface="Arial"/>
                <a:sym typeface="Arial"/>
              </a:rPr>
              <a:t>→ Exclamatory করো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6"/>
          <p:cNvSpPr/>
          <p:nvPr/>
        </p:nvSpPr>
        <p:spPr>
          <a:xfrm>
            <a:off x="685800" y="3291840"/>
            <a:ext cx="5303520" cy="1600200"/>
          </a:xfrm>
          <a:prstGeom prst="roundRect">
            <a:avLst>
              <a:gd fmla="val 11429" name="adj"/>
            </a:avLst>
          </a:prstGeom>
          <a:solidFill>
            <a:srgbClr val="FFFFFF"/>
          </a:solidFill>
          <a:ln cap="flat" cmpd="sng" w="31750">
            <a:solidFill>
              <a:srgbClr val="65A30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6"/>
          <p:cNvSpPr/>
          <p:nvPr/>
        </p:nvSpPr>
        <p:spPr>
          <a:xfrm>
            <a:off x="868680" y="3749040"/>
            <a:ext cx="685800" cy="685800"/>
          </a:xfrm>
          <a:prstGeom prst="ellipse">
            <a:avLst/>
          </a:prstGeom>
          <a:solidFill>
            <a:srgbClr val="65A30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6"/>
          <p:cNvSpPr txBox="1"/>
          <p:nvPr/>
        </p:nvSpPr>
        <p:spPr>
          <a:xfrm>
            <a:off x="1691640" y="3474720"/>
            <a:ext cx="4160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5314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365314"/>
                </a:solidFill>
                <a:latin typeface="Calibri"/>
                <a:ea typeface="Calibri"/>
                <a:cs typeface="Calibri"/>
                <a:sym typeface="Calibri"/>
              </a:rPr>
              <a:t>You must be honest.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6"/>
          <p:cNvSpPr txBox="1"/>
          <p:nvPr/>
        </p:nvSpPr>
        <p:spPr>
          <a:xfrm>
            <a:off x="1691640" y="4160520"/>
            <a:ext cx="41605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D7C0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D7C0F"/>
                </a:solidFill>
                <a:latin typeface="Arial"/>
                <a:ea typeface="Arial"/>
                <a:cs typeface="Arial"/>
                <a:sym typeface="Arial"/>
              </a:rPr>
              <a:t>→ Imperative করো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6"/>
          <p:cNvSpPr/>
          <p:nvPr/>
        </p:nvSpPr>
        <p:spPr>
          <a:xfrm>
            <a:off x="6217920" y="3291840"/>
            <a:ext cx="5303520" cy="1600200"/>
          </a:xfrm>
          <a:prstGeom prst="roundRect">
            <a:avLst>
              <a:gd fmla="val 11429" name="adj"/>
            </a:avLst>
          </a:prstGeom>
          <a:solidFill>
            <a:srgbClr val="FFFFFF"/>
          </a:solidFill>
          <a:ln cap="flat" cmpd="sng" w="31750">
            <a:solidFill>
              <a:srgbClr val="65A30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6"/>
          <p:cNvSpPr/>
          <p:nvPr/>
        </p:nvSpPr>
        <p:spPr>
          <a:xfrm>
            <a:off x="6400800" y="3749040"/>
            <a:ext cx="685800" cy="685800"/>
          </a:xfrm>
          <a:prstGeom prst="ellipse">
            <a:avLst/>
          </a:prstGeom>
          <a:solidFill>
            <a:srgbClr val="65A30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6"/>
          <p:cNvSpPr txBox="1"/>
          <p:nvPr/>
        </p:nvSpPr>
        <p:spPr>
          <a:xfrm>
            <a:off x="7223760" y="3474720"/>
            <a:ext cx="4160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5314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365314"/>
                </a:solidFill>
                <a:latin typeface="Calibri"/>
                <a:ea typeface="Calibri"/>
                <a:cs typeface="Calibri"/>
                <a:sym typeface="Calibri"/>
              </a:rPr>
              <a:t>I pray that you may be happy.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6"/>
          <p:cNvSpPr txBox="1"/>
          <p:nvPr/>
        </p:nvSpPr>
        <p:spPr>
          <a:xfrm>
            <a:off x="7223760" y="4160520"/>
            <a:ext cx="41605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D7C0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D7C0F"/>
                </a:solidFill>
                <a:latin typeface="Arial"/>
                <a:ea typeface="Arial"/>
                <a:cs typeface="Arial"/>
                <a:sym typeface="Arial"/>
              </a:rPr>
              <a:t>→ Optative করো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6"/>
          <p:cNvSpPr/>
          <p:nvPr/>
        </p:nvSpPr>
        <p:spPr>
          <a:xfrm>
            <a:off x="777240" y="5120640"/>
            <a:ext cx="685800" cy="685800"/>
          </a:xfrm>
          <a:prstGeom prst="ellipse">
            <a:avLst/>
          </a:prstGeom>
          <a:solidFill>
            <a:srgbClr val="4D7C0F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7" name="Google Shape;38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8690" y="5292090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16"/>
          <p:cNvSpPr/>
          <p:nvPr/>
        </p:nvSpPr>
        <p:spPr>
          <a:xfrm>
            <a:off x="1645920" y="5138928"/>
            <a:ext cx="8138160" cy="658368"/>
          </a:xfrm>
          <a:prstGeom prst="roundRect">
            <a:avLst>
              <a:gd fmla="val 34722" name="adj"/>
            </a:avLst>
          </a:prstGeom>
          <a:solidFill>
            <a:srgbClr val="365314"/>
          </a:solidFill>
          <a:ln>
            <a:noFill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1250" lIns="1250" spcFirstLastPara="1" rIns="1250" wrap="square" tIns="1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সময়: ৫ মিনিট — খাতায় নিজে নিজে লেখো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2FF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7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4F46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7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A5B4F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6" name="Google Shape;39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97" name="Google Shape;39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98" name="Google Shape;39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99" name="Google Shape;39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17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4F46E5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7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জোড়ায় / দলীয় কাজ</a:t>
            </a:r>
            <a:endParaRPr sz="3600"/>
          </a:p>
        </p:txBody>
      </p:sp>
      <p:sp>
        <p:nvSpPr>
          <p:cNvPr id="402" name="Google Shape;402;p17"/>
          <p:cNvSpPr/>
          <p:nvPr/>
        </p:nvSpPr>
        <p:spPr>
          <a:xfrm>
            <a:off x="685800" y="1508760"/>
            <a:ext cx="7223760" cy="941832"/>
          </a:xfrm>
          <a:prstGeom prst="roundRect">
            <a:avLst>
              <a:gd fmla="val 19417" name="adj"/>
            </a:avLst>
          </a:prstGeom>
          <a:solidFill>
            <a:srgbClr val="FFFFFF"/>
          </a:solidFill>
          <a:ln cap="flat" cmpd="sng" w="31750">
            <a:solidFill>
              <a:srgbClr val="4F46E5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7"/>
          <p:cNvSpPr/>
          <p:nvPr/>
        </p:nvSpPr>
        <p:spPr>
          <a:xfrm>
            <a:off x="822960" y="1636776"/>
            <a:ext cx="685800" cy="685800"/>
          </a:xfrm>
          <a:prstGeom prst="ellipse">
            <a:avLst/>
          </a:prstGeom>
          <a:solidFill>
            <a:srgbClr val="4F46E5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ক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7"/>
          <p:cNvSpPr txBox="1"/>
          <p:nvPr/>
        </p:nvSpPr>
        <p:spPr>
          <a:xfrm>
            <a:off x="1691640" y="1563624"/>
            <a:ext cx="6126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46E5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দল ক:  Assertive → Interrogative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7"/>
          <p:cNvSpPr txBox="1"/>
          <p:nvPr/>
        </p:nvSpPr>
        <p:spPr>
          <a:xfrm>
            <a:off x="1691640" y="1938528"/>
            <a:ext cx="6126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Rina is not a good singer.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7"/>
          <p:cNvSpPr/>
          <p:nvPr/>
        </p:nvSpPr>
        <p:spPr>
          <a:xfrm>
            <a:off x="685800" y="2578608"/>
            <a:ext cx="7223760" cy="941832"/>
          </a:xfrm>
          <a:prstGeom prst="roundRect">
            <a:avLst>
              <a:gd fmla="val 19417" name="adj"/>
            </a:avLst>
          </a:prstGeom>
          <a:solidFill>
            <a:srgbClr val="FFFFFF"/>
          </a:solidFill>
          <a:ln cap="flat" cmpd="sng" w="31750">
            <a:solidFill>
              <a:srgbClr val="DB2777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7"/>
          <p:cNvSpPr/>
          <p:nvPr/>
        </p:nvSpPr>
        <p:spPr>
          <a:xfrm>
            <a:off x="822960" y="2706624"/>
            <a:ext cx="685800" cy="685800"/>
          </a:xfrm>
          <a:prstGeom prst="ellipse">
            <a:avLst/>
          </a:prstGeom>
          <a:solidFill>
            <a:srgbClr val="DB2777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খ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7"/>
          <p:cNvSpPr txBox="1"/>
          <p:nvPr/>
        </p:nvSpPr>
        <p:spPr>
          <a:xfrm>
            <a:off x="1691640" y="2633472"/>
            <a:ext cx="6126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B2777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DB2777"/>
                </a:solidFill>
                <a:latin typeface="Arial"/>
                <a:ea typeface="Arial"/>
                <a:cs typeface="Arial"/>
                <a:sym typeface="Arial"/>
              </a:rPr>
              <a:t>দল খ:  Assertive → Exclamatory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7"/>
          <p:cNvSpPr txBox="1"/>
          <p:nvPr/>
        </p:nvSpPr>
        <p:spPr>
          <a:xfrm>
            <a:off x="1691640" y="3008376"/>
            <a:ext cx="6126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It is a very sad story.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7"/>
          <p:cNvSpPr/>
          <p:nvPr/>
        </p:nvSpPr>
        <p:spPr>
          <a:xfrm>
            <a:off x="685800" y="3648456"/>
            <a:ext cx="7223760" cy="941832"/>
          </a:xfrm>
          <a:prstGeom prst="roundRect">
            <a:avLst>
              <a:gd fmla="val 19417" name="adj"/>
            </a:avLst>
          </a:prstGeom>
          <a:solidFill>
            <a:srgbClr val="FFFFFF"/>
          </a:solidFill>
          <a:ln cap="flat" cmpd="sng" w="3175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7"/>
          <p:cNvSpPr/>
          <p:nvPr/>
        </p:nvSpPr>
        <p:spPr>
          <a:xfrm>
            <a:off x="822960" y="3776472"/>
            <a:ext cx="685800" cy="685800"/>
          </a:xfrm>
          <a:prstGeom prst="ellipse">
            <a:avLst/>
          </a:prstGeom>
          <a:solidFill>
            <a:srgbClr val="0D9488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গ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7"/>
          <p:cNvSpPr txBox="1"/>
          <p:nvPr/>
        </p:nvSpPr>
        <p:spPr>
          <a:xfrm>
            <a:off x="1691640" y="3703320"/>
            <a:ext cx="6126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9488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D9488"/>
                </a:solidFill>
                <a:latin typeface="Arial"/>
                <a:ea typeface="Arial"/>
                <a:cs typeface="Arial"/>
                <a:sym typeface="Arial"/>
              </a:rPr>
              <a:t>দল গ:  Assertive → Imperative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7"/>
          <p:cNvSpPr txBox="1"/>
          <p:nvPr/>
        </p:nvSpPr>
        <p:spPr>
          <a:xfrm>
            <a:off x="1691640" y="4078224"/>
            <a:ext cx="6126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You should keep the room clean.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7"/>
          <p:cNvSpPr/>
          <p:nvPr/>
        </p:nvSpPr>
        <p:spPr>
          <a:xfrm>
            <a:off x="685800" y="4718304"/>
            <a:ext cx="7223760" cy="941832"/>
          </a:xfrm>
          <a:prstGeom prst="roundRect">
            <a:avLst>
              <a:gd fmla="val 19417" name="adj"/>
            </a:avLst>
          </a:prstGeom>
          <a:solidFill>
            <a:srgbClr val="FFFFFF"/>
          </a:solidFill>
          <a:ln cap="flat" cmpd="sng" w="31750">
            <a:solidFill>
              <a:srgbClr val="EA580C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7"/>
          <p:cNvSpPr/>
          <p:nvPr/>
        </p:nvSpPr>
        <p:spPr>
          <a:xfrm>
            <a:off x="822960" y="4846320"/>
            <a:ext cx="685800" cy="685800"/>
          </a:xfrm>
          <a:prstGeom prst="ellipse">
            <a:avLst/>
          </a:prstGeom>
          <a:solidFill>
            <a:srgbClr val="EA580C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ঘ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7"/>
          <p:cNvSpPr txBox="1"/>
          <p:nvPr/>
        </p:nvSpPr>
        <p:spPr>
          <a:xfrm>
            <a:off x="1691640" y="4773168"/>
            <a:ext cx="6126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দল ঘ:  Assertive → Optative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7"/>
          <p:cNvSpPr txBox="1"/>
          <p:nvPr/>
        </p:nvSpPr>
        <p:spPr>
          <a:xfrm>
            <a:off x="1691640" y="5148072"/>
            <a:ext cx="6126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 wish you success.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7"/>
          <p:cNvSpPr/>
          <p:nvPr/>
        </p:nvSpPr>
        <p:spPr>
          <a:xfrm>
            <a:off x="8183880" y="1508760"/>
            <a:ext cx="3383280" cy="3611880"/>
          </a:xfrm>
          <a:prstGeom prst="roundRect">
            <a:avLst>
              <a:gd fmla="val 5405" name="adj"/>
            </a:avLst>
          </a:prstGeom>
          <a:solidFill>
            <a:srgbClr val="E0E7FF"/>
          </a:solidFill>
          <a:ln cap="flat" cmpd="sng" w="25400">
            <a:solidFill>
              <a:srgbClr val="4F46E5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9" name="Google Shape;41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5320" y="1600200"/>
            <a:ext cx="320040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17"/>
          <p:cNvSpPr/>
          <p:nvPr/>
        </p:nvSpPr>
        <p:spPr>
          <a:xfrm>
            <a:off x="8275320" y="5257800"/>
            <a:ext cx="548640" cy="548640"/>
          </a:xfrm>
          <a:prstGeom prst="ellipse">
            <a:avLst/>
          </a:prstGeom>
          <a:solidFill>
            <a:srgbClr val="4F46E5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21" name="Google Shape;42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2480" y="5394960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17"/>
          <p:cNvSpPr/>
          <p:nvPr/>
        </p:nvSpPr>
        <p:spPr>
          <a:xfrm>
            <a:off x="8961120" y="5257800"/>
            <a:ext cx="2606040" cy="548640"/>
          </a:xfrm>
          <a:prstGeom prst="roundRect">
            <a:avLst>
              <a:gd fmla="val 41667" name="adj"/>
            </a:avLst>
          </a:prstGeom>
          <a:solidFill>
            <a:srgbClr val="312E81"/>
          </a:solidFill>
          <a:ln>
            <a:noFill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সময়: ১০ মিনিট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CFEFF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8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0891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8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67E8F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30" name="Google Shape;43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31" name="Google Shape;43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32" name="Google Shape;43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33" name="Google Shape;43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18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0E749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8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মূল্যায়ন</a:t>
            </a:r>
            <a:endParaRPr sz="3600"/>
          </a:p>
        </p:txBody>
      </p:sp>
      <p:sp>
        <p:nvSpPr>
          <p:cNvPr id="436" name="Google Shape;436;p18"/>
          <p:cNvSpPr/>
          <p:nvPr/>
        </p:nvSpPr>
        <p:spPr>
          <a:xfrm>
            <a:off x="685800" y="1508760"/>
            <a:ext cx="5303520" cy="1737360"/>
          </a:xfrm>
          <a:prstGeom prst="roundRect">
            <a:avLst>
              <a:gd fmla="val 10526" name="adj"/>
            </a:avLst>
          </a:prstGeom>
          <a:solidFill>
            <a:srgbClr val="FFFFFF"/>
          </a:solidFill>
          <a:ln cap="flat" cmpd="sng" w="31750">
            <a:solidFill>
              <a:srgbClr val="0891B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8"/>
          <p:cNvSpPr/>
          <p:nvPr/>
        </p:nvSpPr>
        <p:spPr>
          <a:xfrm>
            <a:off x="868680" y="2011680"/>
            <a:ext cx="731520" cy="731520"/>
          </a:xfrm>
          <a:prstGeom prst="ellipse">
            <a:avLst/>
          </a:prstGeom>
          <a:solidFill>
            <a:srgbClr val="0891B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38" name="Google Shape;43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1560" y="219456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18"/>
          <p:cNvSpPr txBox="1"/>
          <p:nvPr/>
        </p:nvSpPr>
        <p:spPr>
          <a:xfrm>
            <a:off x="1783080" y="1618488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প্রশ্ন ১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8"/>
          <p:cNvSpPr txBox="1"/>
          <p:nvPr/>
        </p:nvSpPr>
        <p:spPr>
          <a:xfrm>
            <a:off x="1783080" y="2011680"/>
            <a:ext cx="4069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4E63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4E63"/>
                </a:solidFill>
                <a:latin typeface="Arial"/>
                <a:ea typeface="Arial"/>
                <a:cs typeface="Arial"/>
                <a:sym typeface="Arial"/>
              </a:rPr>
              <a:t>বাক্য কত প্রকার ও কী কী?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8"/>
          <p:cNvSpPr/>
          <p:nvPr/>
        </p:nvSpPr>
        <p:spPr>
          <a:xfrm>
            <a:off x="6217920" y="1508760"/>
            <a:ext cx="5303520" cy="1737360"/>
          </a:xfrm>
          <a:prstGeom prst="roundRect">
            <a:avLst>
              <a:gd fmla="val 10526" name="adj"/>
            </a:avLst>
          </a:prstGeom>
          <a:solidFill>
            <a:srgbClr val="FFFFFF"/>
          </a:solidFill>
          <a:ln cap="flat" cmpd="sng" w="31750">
            <a:solidFill>
              <a:srgbClr val="0891B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8"/>
          <p:cNvSpPr/>
          <p:nvPr/>
        </p:nvSpPr>
        <p:spPr>
          <a:xfrm>
            <a:off x="6400800" y="2011680"/>
            <a:ext cx="731520" cy="731520"/>
          </a:xfrm>
          <a:prstGeom prst="ellipse">
            <a:avLst/>
          </a:prstGeom>
          <a:solidFill>
            <a:srgbClr val="0E7490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43" name="Google Shape;44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83680" y="219456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18"/>
          <p:cNvSpPr txBox="1"/>
          <p:nvPr/>
        </p:nvSpPr>
        <p:spPr>
          <a:xfrm>
            <a:off x="7315200" y="1618488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প্রশ্ন ২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8"/>
          <p:cNvSpPr txBox="1"/>
          <p:nvPr/>
        </p:nvSpPr>
        <p:spPr>
          <a:xfrm>
            <a:off x="7315200" y="2011680"/>
            <a:ext cx="4069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4E63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4E63"/>
                </a:solidFill>
                <a:latin typeface="Arial"/>
                <a:ea typeface="Arial"/>
                <a:cs typeface="Arial"/>
                <a:sym typeface="Arial"/>
              </a:rPr>
              <a:t>He is a good boy. — Interrogative করো।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8"/>
          <p:cNvSpPr/>
          <p:nvPr/>
        </p:nvSpPr>
        <p:spPr>
          <a:xfrm>
            <a:off x="685800" y="3429000"/>
            <a:ext cx="5303520" cy="1737360"/>
          </a:xfrm>
          <a:prstGeom prst="roundRect">
            <a:avLst>
              <a:gd fmla="val 10526" name="adj"/>
            </a:avLst>
          </a:prstGeom>
          <a:solidFill>
            <a:srgbClr val="FFFFFF"/>
          </a:solidFill>
          <a:ln cap="flat" cmpd="sng" w="31750">
            <a:solidFill>
              <a:srgbClr val="0891B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8"/>
          <p:cNvSpPr/>
          <p:nvPr/>
        </p:nvSpPr>
        <p:spPr>
          <a:xfrm>
            <a:off x="868680" y="3931920"/>
            <a:ext cx="731520" cy="731520"/>
          </a:xfrm>
          <a:prstGeom prst="ellipse">
            <a:avLst/>
          </a:prstGeom>
          <a:solidFill>
            <a:srgbClr val="0891B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48" name="Google Shape;44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1560" y="411480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18"/>
          <p:cNvSpPr txBox="1"/>
          <p:nvPr/>
        </p:nvSpPr>
        <p:spPr>
          <a:xfrm>
            <a:off x="1783080" y="3538728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প্রশ্ন ৩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8"/>
          <p:cNvSpPr txBox="1"/>
          <p:nvPr/>
        </p:nvSpPr>
        <p:spPr>
          <a:xfrm>
            <a:off x="1783080" y="3931920"/>
            <a:ext cx="4069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4E63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4E63"/>
                </a:solidFill>
                <a:latin typeface="Arial"/>
                <a:ea typeface="Arial"/>
                <a:cs typeface="Arial"/>
                <a:sym typeface="Arial"/>
              </a:rPr>
              <a:t>How sweet the rose is! — Assertive করো।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8"/>
          <p:cNvSpPr/>
          <p:nvPr/>
        </p:nvSpPr>
        <p:spPr>
          <a:xfrm>
            <a:off x="6217920" y="3429000"/>
            <a:ext cx="5303520" cy="1737360"/>
          </a:xfrm>
          <a:prstGeom prst="roundRect">
            <a:avLst>
              <a:gd fmla="val 10526" name="adj"/>
            </a:avLst>
          </a:prstGeom>
          <a:solidFill>
            <a:srgbClr val="FFFFFF"/>
          </a:solidFill>
          <a:ln cap="flat" cmpd="sng" w="31750">
            <a:solidFill>
              <a:srgbClr val="0891B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18"/>
          <p:cNvSpPr/>
          <p:nvPr/>
        </p:nvSpPr>
        <p:spPr>
          <a:xfrm>
            <a:off x="6400800" y="3931920"/>
            <a:ext cx="731520" cy="731520"/>
          </a:xfrm>
          <a:prstGeom prst="ellipse">
            <a:avLst/>
          </a:prstGeom>
          <a:solidFill>
            <a:srgbClr val="0E7490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53" name="Google Shape;45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83680" y="411480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18"/>
          <p:cNvSpPr txBox="1"/>
          <p:nvPr/>
        </p:nvSpPr>
        <p:spPr>
          <a:xfrm>
            <a:off x="7315200" y="3538728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প্রশ্ন ৪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8"/>
          <p:cNvSpPr txBox="1"/>
          <p:nvPr/>
        </p:nvSpPr>
        <p:spPr>
          <a:xfrm>
            <a:off x="7315200" y="3931920"/>
            <a:ext cx="4069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4E63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4E63"/>
                </a:solidFill>
                <a:latin typeface="Arial"/>
                <a:ea typeface="Arial"/>
                <a:cs typeface="Arial"/>
                <a:sym typeface="Arial"/>
              </a:rPr>
              <a:t>You should work hard. — Imperative করো।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8"/>
          <p:cNvSpPr/>
          <p:nvPr/>
        </p:nvSpPr>
        <p:spPr>
          <a:xfrm>
            <a:off x="2011680" y="5440680"/>
            <a:ext cx="8138160" cy="457200"/>
          </a:xfrm>
          <a:prstGeom prst="roundRect">
            <a:avLst>
              <a:gd fmla="val 50000" name="adj"/>
            </a:avLst>
          </a:prstGeom>
          <a:solidFill>
            <a:srgbClr val="164E63"/>
          </a:solidFill>
          <a:ln>
            <a:noFill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চিন্তা করো — উত্তর দাও — যাচাই করো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ECE4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9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92400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9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FDBA7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64" name="Google Shape;46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65" name="Google Shape;46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66" name="Google Shape;46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67" name="Google Shape;46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9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92400E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9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বাড়ির কাজ</a:t>
            </a:r>
            <a:endParaRPr sz="3600"/>
          </a:p>
        </p:txBody>
      </p:sp>
      <p:sp>
        <p:nvSpPr>
          <p:cNvPr id="470" name="Google Shape;470;p19"/>
          <p:cNvSpPr/>
          <p:nvPr/>
        </p:nvSpPr>
        <p:spPr>
          <a:xfrm>
            <a:off x="685800" y="1508760"/>
            <a:ext cx="7772400" cy="1280160"/>
          </a:xfrm>
          <a:prstGeom prst="roundRect">
            <a:avLst>
              <a:gd fmla="val 14286" name="adj"/>
            </a:avLst>
          </a:prstGeom>
          <a:solidFill>
            <a:srgbClr val="FFFFFF"/>
          </a:solidFill>
          <a:ln cap="flat" cmpd="sng" w="31750">
            <a:solidFill>
              <a:srgbClr val="92400E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9"/>
          <p:cNvSpPr/>
          <p:nvPr/>
        </p:nvSpPr>
        <p:spPr>
          <a:xfrm>
            <a:off x="868680" y="1783080"/>
            <a:ext cx="731520" cy="731520"/>
          </a:xfrm>
          <a:prstGeom prst="ellipse">
            <a:avLst/>
          </a:prstGeom>
          <a:solidFill>
            <a:srgbClr val="92400E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72" name="Google Shape;47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1560" y="196596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19"/>
          <p:cNvSpPr txBox="1"/>
          <p:nvPr/>
        </p:nvSpPr>
        <p:spPr>
          <a:xfrm>
            <a:off x="1783080" y="1600200"/>
            <a:ext cx="65379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51A03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51A03"/>
                </a:solidFill>
                <a:latin typeface="Arial"/>
                <a:ea typeface="Arial"/>
                <a:cs typeface="Arial"/>
                <a:sym typeface="Arial"/>
              </a:rPr>
              <a:t>পাঠ্যবইয়ের Changing Sentences অংশটি ভালোভাবে পড়বে।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9"/>
          <p:cNvSpPr/>
          <p:nvPr/>
        </p:nvSpPr>
        <p:spPr>
          <a:xfrm>
            <a:off x="685800" y="2971800"/>
            <a:ext cx="7772400" cy="1280160"/>
          </a:xfrm>
          <a:prstGeom prst="roundRect">
            <a:avLst>
              <a:gd fmla="val 14286" name="adj"/>
            </a:avLst>
          </a:prstGeom>
          <a:solidFill>
            <a:srgbClr val="FFFFFF"/>
          </a:solidFill>
          <a:ln cap="flat" cmpd="sng" w="31750">
            <a:solidFill>
              <a:srgbClr val="B45309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9"/>
          <p:cNvSpPr/>
          <p:nvPr/>
        </p:nvSpPr>
        <p:spPr>
          <a:xfrm>
            <a:off x="868680" y="3246120"/>
            <a:ext cx="731520" cy="731520"/>
          </a:xfrm>
          <a:prstGeom prst="ellipse">
            <a:avLst/>
          </a:prstGeom>
          <a:solidFill>
            <a:srgbClr val="B45309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76" name="Google Shape;47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1560" y="342900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19"/>
          <p:cNvSpPr txBox="1"/>
          <p:nvPr/>
        </p:nvSpPr>
        <p:spPr>
          <a:xfrm>
            <a:off x="1783080" y="3063240"/>
            <a:ext cx="65379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51A03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51A03"/>
                </a:solidFill>
                <a:latin typeface="Arial"/>
                <a:ea typeface="Arial"/>
                <a:cs typeface="Arial"/>
                <a:sym typeface="Arial"/>
              </a:rPr>
              <a:t>৫টি Assertive বাক্যকে Interrogative ও Exclamatory-তে রূপান্তর করে লিখবে।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19"/>
          <p:cNvSpPr/>
          <p:nvPr/>
        </p:nvSpPr>
        <p:spPr>
          <a:xfrm>
            <a:off x="685800" y="4434840"/>
            <a:ext cx="7772400" cy="1280160"/>
          </a:xfrm>
          <a:prstGeom prst="roundRect">
            <a:avLst>
              <a:gd fmla="val 14286" name="adj"/>
            </a:avLst>
          </a:prstGeom>
          <a:solidFill>
            <a:srgbClr val="FFFFFF"/>
          </a:solidFill>
          <a:ln cap="flat" cmpd="sng" w="31750">
            <a:solidFill>
              <a:srgbClr val="78350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9"/>
          <p:cNvSpPr/>
          <p:nvPr/>
        </p:nvSpPr>
        <p:spPr>
          <a:xfrm>
            <a:off x="868680" y="4709160"/>
            <a:ext cx="731520" cy="731520"/>
          </a:xfrm>
          <a:prstGeom prst="ellipse">
            <a:avLst/>
          </a:prstGeom>
          <a:solidFill>
            <a:srgbClr val="78350F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80" name="Google Shape;48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1560" y="489204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19"/>
          <p:cNvSpPr txBox="1"/>
          <p:nvPr/>
        </p:nvSpPr>
        <p:spPr>
          <a:xfrm>
            <a:off x="1783080" y="4526280"/>
            <a:ext cx="65379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51A03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51A03"/>
                </a:solidFill>
                <a:latin typeface="Arial"/>
                <a:ea typeface="Arial"/>
                <a:cs typeface="Arial"/>
                <a:sym typeface="Arial"/>
              </a:rPr>
              <a:t>নিজে ৩টি Imperative ও ২টি Optative বাক্য তৈরি করবে।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9"/>
          <p:cNvSpPr/>
          <p:nvPr/>
        </p:nvSpPr>
        <p:spPr>
          <a:xfrm>
            <a:off x="8915400" y="1737360"/>
            <a:ext cx="2468880" cy="2468880"/>
          </a:xfrm>
          <a:prstGeom prst="ellipse">
            <a:avLst/>
          </a:prstGeom>
          <a:solidFill>
            <a:srgbClr val="92400E"/>
          </a:solidFill>
          <a:ln cap="flat" cmpd="sng" w="508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83" name="Google Shape;483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09760" y="2331720"/>
            <a:ext cx="128016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19"/>
          <p:cNvSpPr/>
          <p:nvPr/>
        </p:nvSpPr>
        <p:spPr>
          <a:xfrm>
            <a:off x="8686800" y="4526280"/>
            <a:ext cx="2926080" cy="640080"/>
          </a:xfrm>
          <a:prstGeom prst="roundRect">
            <a:avLst>
              <a:gd fmla="val 35714" name="adj"/>
            </a:avLst>
          </a:prstGeom>
          <a:solidFill>
            <a:srgbClr val="451A03"/>
          </a:solidFill>
          <a:ln>
            <a:noFill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DE68A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FDE68A"/>
                </a:solidFill>
                <a:latin typeface="Arial"/>
                <a:ea typeface="Arial"/>
                <a:cs typeface="Arial"/>
                <a:sym typeface="Arial"/>
              </a:rPr>
              <a:t>জমা: পরবর্তী ক্লাসে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64E3B"/>
        </a:solid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0"/>
          <p:cNvSpPr/>
          <p:nvPr/>
        </p:nvSpPr>
        <p:spPr>
          <a:xfrm>
            <a:off x="109728" y="109728"/>
            <a:ext cx="11972239" cy="6638544"/>
          </a:xfrm>
          <a:prstGeom prst="roundRect">
            <a:avLst>
              <a:gd fmla="val 4132" name="adj"/>
            </a:avLst>
          </a:prstGeom>
          <a:noFill/>
          <a:ln cap="flat" cmpd="sng" w="152400">
            <a:solidFill>
              <a:srgbClr val="F5C5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0"/>
          <p:cNvSpPr/>
          <p:nvPr/>
        </p:nvSpPr>
        <p:spPr>
          <a:xfrm>
            <a:off x="274320" y="274320"/>
            <a:ext cx="11643055" cy="6309360"/>
          </a:xfrm>
          <a:prstGeom prst="roundRect">
            <a:avLst>
              <a:gd fmla="val 3188" name="adj"/>
            </a:avLst>
          </a:prstGeom>
          <a:noFill/>
          <a:ln cap="flat" cmpd="sng" w="28575">
            <a:solidFill>
              <a:srgbClr val="FDE68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92" name="Google Shape;49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93" name="Google Shape;49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18288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94" name="Google Shape;49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95" name="Google Shape;49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3287" y="5879592"/>
            <a:ext cx="96012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20"/>
          <p:cNvSpPr/>
          <p:nvPr/>
        </p:nvSpPr>
        <p:spPr>
          <a:xfrm>
            <a:off x="1325880" y="347472"/>
            <a:ext cx="9537192" cy="868680"/>
          </a:xfrm>
          <a:prstGeom prst="roundRect">
            <a:avLst>
              <a:gd fmla="val 42105" name="adj"/>
            </a:avLst>
          </a:prstGeom>
          <a:solidFill>
            <a:srgbClr val="047857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0"/>
          <p:cNvSpPr txBox="1"/>
          <p:nvPr>
            <p:ph type="title"/>
          </p:nvPr>
        </p:nvSpPr>
        <p:spPr>
          <a:xfrm>
            <a:off x="1325880" y="347472"/>
            <a:ext cx="953719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</a:rPr>
              <a:t>ধন্যবাদ</a:t>
            </a:r>
            <a:endParaRPr sz="3600"/>
          </a:p>
        </p:txBody>
      </p:sp>
      <p:sp>
        <p:nvSpPr>
          <p:cNvPr id="498" name="Google Shape;498;p20"/>
          <p:cNvSpPr/>
          <p:nvPr/>
        </p:nvSpPr>
        <p:spPr>
          <a:xfrm>
            <a:off x="685800" y="1508760"/>
            <a:ext cx="5394960" cy="4343400"/>
          </a:xfrm>
          <a:prstGeom prst="roundRect">
            <a:avLst>
              <a:gd fmla="val 4211" name="adj"/>
            </a:avLst>
          </a:prstGeom>
          <a:solidFill>
            <a:srgbClr val="ECFDF5"/>
          </a:solidFill>
          <a:ln cap="flat" cmpd="sng" w="50800">
            <a:solidFill>
              <a:srgbClr val="F5C54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99" name="Google Shape;49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8680" y="1691640"/>
            <a:ext cx="5029200" cy="402336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20"/>
          <p:cNvSpPr/>
          <p:nvPr/>
        </p:nvSpPr>
        <p:spPr>
          <a:xfrm>
            <a:off x="6355080" y="1508760"/>
            <a:ext cx="5166360" cy="434340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50800">
            <a:solidFill>
              <a:srgbClr val="F5C54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0"/>
          <p:cNvSpPr txBox="1"/>
          <p:nvPr/>
        </p:nvSpPr>
        <p:spPr>
          <a:xfrm>
            <a:off x="6492240" y="1691640"/>
            <a:ext cx="48920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65F46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65F46"/>
                </a:solidFill>
                <a:latin typeface="Arial"/>
                <a:ea typeface="Arial"/>
                <a:cs typeface="Arial"/>
                <a:sym typeface="Arial"/>
              </a:rPr>
              <a:t>সবাইকে ধন্যবাদ ও শুভেচ্ছা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20"/>
          <p:cNvSpPr txBox="1"/>
          <p:nvPr/>
        </p:nvSpPr>
        <p:spPr>
          <a:xfrm>
            <a:off x="6492240" y="2834640"/>
            <a:ext cx="48920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SzPts val="2400"/>
              <a:buFont typeface="Calibri"/>
              <a:buNone/>
            </a:pPr>
            <a:r>
              <a:rPr b="1" i="1" lang="en-US" sz="2400" u="none" cap="none" strike="noStrike">
                <a:solidFill>
                  <a:srgbClr val="B8860B"/>
                </a:solidFill>
                <a:latin typeface="Calibri"/>
                <a:ea typeface="Calibri"/>
                <a:cs typeface="Calibri"/>
                <a:sym typeface="Calibri"/>
              </a:rPr>
              <a:t>Keep Learning, Keep Smiling!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20"/>
          <p:cNvSpPr txBox="1"/>
          <p:nvPr/>
        </p:nvSpPr>
        <p:spPr>
          <a:xfrm>
            <a:off x="6492240" y="3611880"/>
            <a:ext cx="4892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আব্দুস সামাদ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F2937"/>
                </a:solidFill>
                <a:latin typeface="Arial"/>
                <a:ea typeface="Arial"/>
                <a:cs typeface="Arial"/>
                <a:sym typeface="Arial"/>
              </a:rPr>
              <a:t>সহকারী শিক্ষক, ভাটেরা উচ্চ বিদ্যালয়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20"/>
          <p:cNvSpPr/>
          <p:nvPr/>
        </p:nvSpPr>
        <p:spPr>
          <a:xfrm>
            <a:off x="8549640" y="4754880"/>
            <a:ext cx="640080" cy="640080"/>
          </a:xfrm>
          <a:prstGeom prst="ellipse">
            <a:avLst/>
          </a:prstGeom>
          <a:solidFill>
            <a:srgbClr val="047857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05" name="Google Shape;50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09660" y="491490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20"/>
          <p:cNvSpPr/>
          <p:nvPr/>
        </p:nvSpPr>
        <p:spPr>
          <a:xfrm>
            <a:off x="7635240" y="4846320"/>
            <a:ext cx="457200" cy="457200"/>
          </a:xfrm>
          <a:prstGeom prst="ellipse">
            <a:avLst/>
          </a:prstGeom>
          <a:solidFill>
            <a:srgbClr val="B8860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07" name="Google Shape;507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49540" y="496062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20"/>
          <p:cNvSpPr/>
          <p:nvPr/>
        </p:nvSpPr>
        <p:spPr>
          <a:xfrm>
            <a:off x="9646920" y="4846320"/>
            <a:ext cx="457200" cy="457200"/>
          </a:xfrm>
          <a:prstGeom prst="ellipse">
            <a:avLst/>
          </a:prstGeom>
          <a:solidFill>
            <a:srgbClr val="B8860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2700000" dist="38100">
              <a:srgbClr val="000000">
                <a:alpha val="2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09" name="Google Shape;50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61220" y="4960620"/>
            <a:ext cx="22860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nging Sentences">
  <a:themeElements>
    <a:clrScheme name="Changing Sentences">
      <a:dk1>
        <a:srgbClr val="1F2937"/>
      </a:dk1>
      <a:lt1>
        <a:srgbClr val="FFFFFF"/>
      </a:lt1>
      <a:dk2>
        <a:srgbClr val="1E2761"/>
      </a:dk2>
      <a:lt2>
        <a:srgbClr val="F8FAFC"/>
      </a:lt2>
      <a:accent1>
        <a:srgbClr val="DC2626"/>
      </a:accent1>
      <a:accent2>
        <a:srgbClr val="1D4ED8"/>
      </a:accent2>
      <a:accent3>
        <a:srgbClr val="16A34A"/>
      </a:accent3>
      <a:accent4>
        <a:srgbClr val="7C3AED"/>
      </a:accent4>
      <a:accent5>
        <a:srgbClr val="EA580C"/>
      </a:accent5>
      <a:accent6>
        <a:srgbClr val="0D9488"/>
      </a:accent6>
      <a:hlink>
        <a:srgbClr val="0563C1"/>
      </a:hlink>
      <a:folHlink>
        <a:srgbClr val="7C3AE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nging Sentences">
  <a:themeElements>
    <a:clrScheme name="Changing Sentences">
      <a:dk1>
        <a:srgbClr val="1F2937"/>
      </a:dk1>
      <a:lt1>
        <a:srgbClr val="FFFFFF"/>
      </a:lt1>
      <a:dk2>
        <a:srgbClr val="1E2761"/>
      </a:dk2>
      <a:lt2>
        <a:srgbClr val="F8FAFC"/>
      </a:lt2>
      <a:accent1>
        <a:srgbClr val="DC2626"/>
      </a:accent1>
      <a:accent2>
        <a:srgbClr val="1D4ED8"/>
      </a:accent2>
      <a:accent3>
        <a:srgbClr val="16A34A"/>
      </a:accent3>
      <a:accent4>
        <a:srgbClr val="7C3AED"/>
      </a:accent4>
      <a:accent5>
        <a:srgbClr val="EA580C"/>
      </a:accent5>
      <a:accent6>
        <a:srgbClr val="0D9488"/>
      </a:accent6>
      <a:hlink>
        <a:srgbClr val="0563C1"/>
      </a:hlink>
      <a:folHlink>
        <a:srgbClr val="7C3AE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