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4" r:id="rId2"/>
    <p:sldId id="275" r:id="rId3"/>
    <p:sldId id="258" r:id="rId4"/>
    <p:sldId id="286" r:id="rId5"/>
    <p:sldId id="260" r:id="rId6"/>
    <p:sldId id="264" r:id="rId7"/>
    <p:sldId id="276" r:id="rId8"/>
    <p:sldId id="280" r:id="rId9"/>
    <p:sldId id="287" r:id="rId10"/>
    <p:sldId id="284" r:id="rId11"/>
    <p:sldId id="285" r:id="rId12"/>
    <p:sldId id="282" r:id="rId13"/>
    <p:sldId id="271" r:id="rId14"/>
    <p:sldId id="272" r:id="rId15"/>
    <p:sldId id="28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165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6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66A559-A12E-4E0E-A00E-45A6F6DC5BFE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A45205-0853-4FFE-AA9F-79F4A8E12C02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bn-BD" sz="4400" dirty="0" smtClean="0">
              <a:latin typeface="NikoshBAN" pitchFamily="2" charset="0"/>
              <a:cs typeface="NikoshBAN" pitchFamily="2" charset="0"/>
            </a:rPr>
            <a:t>সন্ধির প্রকার ভেদ</a:t>
          </a:r>
          <a:endParaRPr lang="en-US" sz="4400" dirty="0" smtClean="0">
            <a:latin typeface="NikoshBAN" pitchFamily="2" charset="0"/>
            <a:cs typeface="NikoshBAN" pitchFamily="2" charset="0"/>
          </a:endParaRPr>
        </a:p>
        <a:p>
          <a:pPr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AEB1D905-4FB6-4F29-BDF7-214E2B115A93}" type="parTrans" cxnId="{C69F3125-F696-44F5-BCEC-E52810E82800}">
      <dgm:prSet/>
      <dgm:spPr/>
      <dgm:t>
        <a:bodyPr/>
        <a:lstStyle/>
        <a:p>
          <a:endParaRPr lang="en-US"/>
        </a:p>
      </dgm:t>
    </dgm:pt>
    <dgm:pt modelId="{ECEA3624-3D80-47C2-B31E-00BB2447AFB3}" type="sibTrans" cxnId="{C69F3125-F696-44F5-BCEC-E52810E82800}">
      <dgm:prSet/>
      <dgm:spPr/>
      <dgm:t>
        <a:bodyPr/>
        <a:lstStyle/>
        <a:p>
          <a:endParaRPr lang="en-US"/>
        </a:p>
      </dgm:t>
    </dgm:pt>
    <dgm:pt modelId="{006D5268-50D3-4993-88EB-07DDA1E5F3AB}">
      <dgm:prSet phldrT="[Text]" custT="1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bn-IN" sz="4400" dirty="0" smtClean="0">
              <a:latin typeface="NikoshBAN" pitchFamily="2" charset="0"/>
              <a:cs typeface="NikoshBAN" pitchFamily="2" charset="0"/>
            </a:rPr>
            <a:t>স্বরসন্ধি</a:t>
          </a:r>
          <a:endParaRPr lang="en-US" sz="4400" dirty="0" smtClean="0">
            <a:latin typeface="NikoshBAN" pitchFamily="2" charset="0"/>
            <a:cs typeface="NikoshBAN" pitchFamily="2" charset="0"/>
          </a:endParaRPr>
        </a:p>
        <a:p>
          <a:pPr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54525A16-555F-43EA-8499-53FD9E2ACCDE}" type="parTrans" cxnId="{4A764DAA-38E1-402C-9FAF-CC4916A547DC}">
      <dgm:prSet/>
      <dgm:spPr/>
      <dgm:t>
        <a:bodyPr/>
        <a:lstStyle/>
        <a:p>
          <a:endParaRPr lang="en-US"/>
        </a:p>
      </dgm:t>
    </dgm:pt>
    <dgm:pt modelId="{26BC9AB5-47D7-4921-8EB8-46CE085064FE}" type="sibTrans" cxnId="{4A764DAA-38E1-402C-9FAF-CC4916A547DC}">
      <dgm:prSet/>
      <dgm:spPr/>
      <dgm:t>
        <a:bodyPr/>
        <a:lstStyle/>
        <a:p>
          <a:endParaRPr lang="en-US"/>
        </a:p>
      </dgm:t>
    </dgm:pt>
    <dgm:pt modelId="{B8838779-34C0-43FE-B0F3-DEC40658116B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bn-IN" sz="4000" dirty="0" smtClean="0">
              <a:latin typeface="NikoshBAN" pitchFamily="2" charset="0"/>
              <a:cs typeface="NikoshBAN" pitchFamily="2" charset="0"/>
            </a:rPr>
            <a:t>ব্যঞ্জনসন্ধি</a:t>
          </a:r>
          <a:endParaRPr lang="en-US" sz="4000" dirty="0" smtClean="0">
            <a:latin typeface="NikoshBAN" pitchFamily="2" charset="0"/>
            <a:cs typeface="NikoshBAN" pitchFamily="2" charset="0"/>
          </a:endParaRPr>
        </a:p>
        <a:p>
          <a:pPr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0DD1AB72-F255-4171-8634-143B8132A02E}" type="parTrans" cxnId="{37E7D11D-683F-46B4-9450-F81A87BBA2A7}">
      <dgm:prSet/>
      <dgm:spPr/>
      <dgm:t>
        <a:bodyPr/>
        <a:lstStyle/>
        <a:p>
          <a:endParaRPr lang="en-US"/>
        </a:p>
      </dgm:t>
    </dgm:pt>
    <dgm:pt modelId="{C55A6AB7-9FB8-417B-B0F7-9926E007046C}" type="sibTrans" cxnId="{37E7D11D-683F-46B4-9450-F81A87BBA2A7}">
      <dgm:prSet/>
      <dgm:spPr/>
      <dgm:t>
        <a:bodyPr/>
        <a:lstStyle/>
        <a:p>
          <a:endParaRPr lang="en-US"/>
        </a:p>
      </dgm:t>
    </dgm:pt>
    <dgm:pt modelId="{E705313F-02D0-43DC-8DEA-E1DF1B2EF5F6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bn-IN" sz="4000" dirty="0" smtClean="0">
              <a:latin typeface="NikoshBAN" pitchFamily="2" charset="0"/>
              <a:cs typeface="NikoshBAN" pitchFamily="2" charset="0"/>
            </a:rPr>
            <a:t>বিসর্গ সন্ধি</a:t>
          </a:r>
          <a:endParaRPr lang="en-US" sz="4000" dirty="0" smtClean="0">
            <a:latin typeface="NikoshBAN" pitchFamily="2" charset="0"/>
            <a:cs typeface="NikoshBAN" pitchFamily="2" charset="0"/>
          </a:endParaRPr>
        </a:p>
        <a:p>
          <a:pPr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0DEFDD6C-39AB-4D3F-90F7-35A4DA7859B9}" type="parTrans" cxnId="{0C926BAC-46F8-4118-8B46-D4C8AC460610}">
      <dgm:prSet/>
      <dgm:spPr/>
      <dgm:t>
        <a:bodyPr/>
        <a:lstStyle/>
        <a:p>
          <a:endParaRPr lang="en-US"/>
        </a:p>
      </dgm:t>
    </dgm:pt>
    <dgm:pt modelId="{1D99C226-9240-4047-912D-69E3B52AB910}" type="sibTrans" cxnId="{0C926BAC-46F8-4118-8B46-D4C8AC460610}">
      <dgm:prSet/>
      <dgm:spPr/>
      <dgm:t>
        <a:bodyPr/>
        <a:lstStyle/>
        <a:p>
          <a:endParaRPr lang="en-US"/>
        </a:p>
      </dgm:t>
    </dgm:pt>
    <dgm:pt modelId="{0F2FF1B1-02C6-4047-B429-32FA16029B49}" type="pres">
      <dgm:prSet presAssocID="{4B66A559-A12E-4E0E-A00E-45A6F6DC5BF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EC82C3C-C47D-4369-B102-E4124A4BD15D}" type="pres">
      <dgm:prSet presAssocID="{48A45205-0853-4FFE-AA9F-79F4A8E12C02}" presName="singleCycle" presStyleCnt="0"/>
      <dgm:spPr/>
    </dgm:pt>
    <dgm:pt modelId="{0D251604-A475-4C4C-93FF-C089E25B8964}" type="pres">
      <dgm:prSet presAssocID="{48A45205-0853-4FFE-AA9F-79F4A8E12C02}" presName="singleCenter" presStyleLbl="node1" presStyleIdx="0" presStyleCnt="4" custScaleX="297977" custScaleY="110565" custLinFactNeighborX="2123" custLinFactNeighborY="-9528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702CEF50-34D9-41B5-9E45-CCC2EB18D24A}" type="pres">
      <dgm:prSet presAssocID="{54525A16-555F-43EA-8499-53FD9E2ACCDE}" presName="Name56" presStyleLbl="parChTrans1D2" presStyleIdx="0" presStyleCnt="3"/>
      <dgm:spPr/>
      <dgm:t>
        <a:bodyPr/>
        <a:lstStyle/>
        <a:p>
          <a:endParaRPr lang="en-US"/>
        </a:p>
      </dgm:t>
    </dgm:pt>
    <dgm:pt modelId="{07089B88-9377-4A7D-BCC4-66A9B727E574}" type="pres">
      <dgm:prSet presAssocID="{006D5268-50D3-4993-88EB-07DDA1E5F3AB}" presName="text0" presStyleLbl="node1" presStyleIdx="1" presStyleCnt="4" custScaleX="242538" custScaleY="1201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269640-627B-4D19-BAC2-6946757CD31F}" type="pres">
      <dgm:prSet presAssocID="{0DD1AB72-F255-4171-8634-143B8132A02E}" presName="Name56" presStyleLbl="parChTrans1D2" presStyleIdx="1" presStyleCnt="3"/>
      <dgm:spPr/>
      <dgm:t>
        <a:bodyPr/>
        <a:lstStyle/>
        <a:p>
          <a:endParaRPr lang="en-US"/>
        </a:p>
      </dgm:t>
    </dgm:pt>
    <dgm:pt modelId="{671034F7-92A1-4DDD-A6F3-F46EF8E0A456}" type="pres">
      <dgm:prSet presAssocID="{B8838779-34C0-43FE-B0F3-DEC40658116B}" presName="text0" presStyleLbl="node1" presStyleIdx="2" presStyleCnt="4" custScaleX="221741" custScaleY="964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AEC0EB-179B-4584-990B-C88AD6DF1CC0}" type="pres">
      <dgm:prSet presAssocID="{0DEFDD6C-39AB-4D3F-90F7-35A4DA7859B9}" presName="Name56" presStyleLbl="parChTrans1D2" presStyleIdx="2" presStyleCnt="3"/>
      <dgm:spPr/>
      <dgm:t>
        <a:bodyPr/>
        <a:lstStyle/>
        <a:p>
          <a:endParaRPr lang="en-US"/>
        </a:p>
      </dgm:t>
    </dgm:pt>
    <dgm:pt modelId="{F2C198EE-EA5A-4277-B2A5-E4FFC5ED47B6}" type="pres">
      <dgm:prSet presAssocID="{E705313F-02D0-43DC-8DEA-E1DF1B2EF5F6}" presName="text0" presStyleLbl="node1" presStyleIdx="3" presStyleCnt="4" custScaleX="232230" custRadScaleRad="102936" custRadScaleInc="74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7E7D11D-683F-46B4-9450-F81A87BBA2A7}" srcId="{48A45205-0853-4FFE-AA9F-79F4A8E12C02}" destId="{B8838779-34C0-43FE-B0F3-DEC40658116B}" srcOrd="1" destOrd="0" parTransId="{0DD1AB72-F255-4171-8634-143B8132A02E}" sibTransId="{C55A6AB7-9FB8-417B-B0F7-9926E007046C}"/>
    <dgm:cxn modelId="{10B954CF-8937-448D-B51D-BC0BBC818FD7}" type="presOf" srcId="{E705313F-02D0-43DC-8DEA-E1DF1B2EF5F6}" destId="{F2C198EE-EA5A-4277-B2A5-E4FFC5ED47B6}" srcOrd="0" destOrd="0" presId="urn:microsoft.com/office/officeart/2008/layout/RadialCluster"/>
    <dgm:cxn modelId="{4A764DAA-38E1-402C-9FAF-CC4916A547DC}" srcId="{48A45205-0853-4FFE-AA9F-79F4A8E12C02}" destId="{006D5268-50D3-4993-88EB-07DDA1E5F3AB}" srcOrd="0" destOrd="0" parTransId="{54525A16-555F-43EA-8499-53FD9E2ACCDE}" sibTransId="{26BC9AB5-47D7-4921-8EB8-46CE085064FE}"/>
    <dgm:cxn modelId="{C69F3125-F696-44F5-BCEC-E52810E82800}" srcId="{4B66A559-A12E-4E0E-A00E-45A6F6DC5BFE}" destId="{48A45205-0853-4FFE-AA9F-79F4A8E12C02}" srcOrd="0" destOrd="0" parTransId="{AEB1D905-4FB6-4F29-BDF7-214E2B115A93}" sibTransId="{ECEA3624-3D80-47C2-B31E-00BB2447AFB3}"/>
    <dgm:cxn modelId="{464313C2-6E0E-4036-BBDC-BC8EB3918CA1}" type="presOf" srcId="{B8838779-34C0-43FE-B0F3-DEC40658116B}" destId="{671034F7-92A1-4DDD-A6F3-F46EF8E0A456}" srcOrd="0" destOrd="0" presId="urn:microsoft.com/office/officeart/2008/layout/RadialCluster"/>
    <dgm:cxn modelId="{E48D8034-9550-40D4-9CB5-B561885B3357}" type="presOf" srcId="{006D5268-50D3-4993-88EB-07DDA1E5F3AB}" destId="{07089B88-9377-4A7D-BCC4-66A9B727E574}" srcOrd="0" destOrd="0" presId="urn:microsoft.com/office/officeart/2008/layout/RadialCluster"/>
    <dgm:cxn modelId="{D74DC106-DD38-4484-97A3-501238CEA870}" type="presOf" srcId="{48A45205-0853-4FFE-AA9F-79F4A8E12C02}" destId="{0D251604-A475-4C4C-93FF-C089E25B8964}" srcOrd="0" destOrd="0" presId="urn:microsoft.com/office/officeart/2008/layout/RadialCluster"/>
    <dgm:cxn modelId="{0C926BAC-46F8-4118-8B46-D4C8AC460610}" srcId="{48A45205-0853-4FFE-AA9F-79F4A8E12C02}" destId="{E705313F-02D0-43DC-8DEA-E1DF1B2EF5F6}" srcOrd="2" destOrd="0" parTransId="{0DEFDD6C-39AB-4D3F-90F7-35A4DA7859B9}" sibTransId="{1D99C226-9240-4047-912D-69E3B52AB910}"/>
    <dgm:cxn modelId="{2DD0E1CD-264E-4017-B25F-B58F332BA2D0}" type="presOf" srcId="{54525A16-555F-43EA-8499-53FD9E2ACCDE}" destId="{702CEF50-34D9-41B5-9E45-CCC2EB18D24A}" srcOrd="0" destOrd="0" presId="urn:microsoft.com/office/officeart/2008/layout/RadialCluster"/>
    <dgm:cxn modelId="{11C98BA2-BA0A-4B0B-8158-F4665D9A7F11}" type="presOf" srcId="{0DD1AB72-F255-4171-8634-143B8132A02E}" destId="{CD269640-627B-4D19-BAC2-6946757CD31F}" srcOrd="0" destOrd="0" presId="urn:microsoft.com/office/officeart/2008/layout/RadialCluster"/>
    <dgm:cxn modelId="{85CBC708-0BF4-44E7-B842-FCB2FF9ABDC7}" type="presOf" srcId="{0DEFDD6C-39AB-4D3F-90F7-35A4DA7859B9}" destId="{FEAEC0EB-179B-4584-990B-C88AD6DF1CC0}" srcOrd="0" destOrd="0" presId="urn:microsoft.com/office/officeart/2008/layout/RadialCluster"/>
    <dgm:cxn modelId="{A79BFA23-9C43-44C2-8022-C259775FDF30}" type="presOf" srcId="{4B66A559-A12E-4E0E-A00E-45A6F6DC5BFE}" destId="{0F2FF1B1-02C6-4047-B429-32FA16029B49}" srcOrd="0" destOrd="0" presId="urn:microsoft.com/office/officeart/2008/layout/RadialCluster"/>
    <dgm:cxn modelId="{F3F91CDE-7D76-4E7D-8330-5D547739E5AC}" type="presParOf" srcId="{0F2FF1B1-02C6-4047-B429-32FA16029B49}" destId="{8EC82C3C-C47D-4369-B102-E4124A4BD15D}" srcOrd="0" destOrd="0" presId="urn:microsoft.com/office/officeart/2008/layout/RadialCluster"/>
    <dgm:cxn modelId="{3D780E5F-824B-4918-A5D2-170308246AA9}" type="presParOf" srcId="{8EC82C3C-C47D-4369-B102-E4124A4BD15D}" destId="{0D251604-A475-4C4C-93FF-C089E25B8964}" srcOrd="0" destOrd="0" presId="urn:microsoft.com/office/officeart/2008/layout/RadialCluster"/>
    <dgm:cxn modelId="{723DD791-D28D-4EDC-9482-3D87C139259E}" type="presParOf" srcId="{8EC82C3C-C47D-4369-B102-E4124A4BD15D}" destId="{702CEF50-34D9-41B5-9E45-CCC2EB18D24A}" srcOrd="1" destOrd="0" presId="urn:microsoft.com/office/officeart/2008/layout/RadialCluster"/>
    <dgm:cxn modelId="{6CE1BDF3-38FD-4363-90C7-78A9D413B6BB}" type="presParOf" srcId="{8EC82C3C-C47D-4369-B102-E4124A4BD15D}" destId="{07089B88-9377-4A7D-BCC4-66A9B727E574}" srcOrd="2" destOrd="0" presId="urn:microsoft.com/office/officeart/2008/layout/RadialCluster"/>
    <dgm:cxn modelId="{D1103E4A-E65B-4BAF-90DD-668D2A80E703}" type="presParOf" srcId="{8EC82C3C-C47D-4369-B102-E4124A4BD15D}" destId="{CD269640-627B-4D19-BAC2-6946757CD31F}" srcOrd="3" destOrd="0" presId="urn:microsoft.com/office/officeart/2008/layout/RadialCluster"/>
    <dgm:cxn modelId="{3BC89FEB-C54D-4E73-9FB3-68139A9ACE24}" type="presParOf" srcId="{8EC82C3C-C47D-4369-B102-E4124A4BD15D}" destId="{671034F7-92A1-4DDD-A6F3-F46EF8E0A456}" srcOrd="4" destOrd="0" presId="urn:microsoft.com/office/officeart/2008/layout/RadialCluster"/>
    <dgm:cxn modelId="{4218E035-BEC5-46C0-88B4-22289F69DEA9}" type="presParOf" srcId="{8EC82C3C-C47D-4369-B102-E4124A4BD15D}" destId="{FEAEC0EB-179B-4584-990B-C88AD6DF1CC0}" srcOrd="5" destOrd="0" presId="urn:microsoft.com/office/officeart/2008/layout/RadialCluster"/>
    <dgm:cxn modelId="{545FE374-295E-44FB-8282-8809769F0729}" type="presParOf" srcId="{8EC82C3C-C47D-4369-B102-E4124A4BD15D}" destId="{F2C198EE-EA5A-4277-B2A5-E4FFC5ED47B6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251604-A475-4C4C-93FF-C089E25B8964}">
      <dsp:nvSpPr>
        <dsp:cNvPr id="0" name=""/>
        <dsp:cNvSpPr/>
      </dsp:nvSpPr>
      <dsp:spPr>
        <a:xfrm>
          <a:off x="1844631" y="1901152"/>
          <a:ext cx="4572818" cy="1696753"/>
        </a:xfrm>
        <a:prstGeom prst="roundRect">
          <a:avLst/>
        </a:prstGeom>
        <a:gradFill rotWithShape="1">
          <a:gsLst>
            <a:gs pos="0">
              <a:schemeClr val="accent4">
                <a:tint val="96000"/>
                <a:lumMod val="100000"/>
              </a:schemeClr>
            </a:gs>
            <a:gs pos="78000">
              <a:schemeClr val="accent4"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11760" tIns="111760" rIns="111760" bIns="1117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bn-BD" sz="4400" kern="1200" dirty="0" smtClean="0">
              <a:latin typeface="NikoshBAN" pitchFamily="2" charset="0"/>
              <a:cs typeface="NikoshBAN" pitchFamily="2" charset="0"/>
            </a:rPr>
            <a:t>সন্ধির প্রকার ভেদ</a:t>
          </a:r>
          <a:endParaRPr lang="en-US" sz="4400" kern="1200" dirty="0" smtClean="0">
            <a:latin typeface="NikoshBAN" pitchFamily="2" charset="0"/>
            <a:cs typeface="NikoshBAN" pitchFamily="2" charset="0"/>
          </a:endParaRPr>
        </a:p>
        <a:p>
          <a:pPr lvl="0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kern="1200" dirty="0"/>
        </a:p>
      </dsp:txBody>
      <dsp:txXfrm>
        <a:off x="1927460" y="1983981"/>
        <a:ext cx="4407160" cy="1531095"/>
      </dsp:txXfrm>
    </dsp:sp>
    <dsp:sp modelId="{702CEF50-34D9-41B5-9E45-CCC2EB18D24A}">
      <dsp:nvSpPr>
        <dsp:cNvPr id="0" name=""/>
        <dsp:cNvSpPr/>
      </dsp:nvSpPr>
      <dsp:spPr>
        <a:xfrm rot="16019835">
          <a:off x="3853252" y="1679782"/>
          <a:ext cx="44334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3348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089B88-9377-4A7D-BCC4-66A9B727E574}">
      <dsp:nvSpPr>
        <dsp:cNvPr id="0" name=""/>
        <dsp:cNvSpPr/>
      </dsp:nvSpPr>
      <dsp:spPr>
        <a:xfrm>
          <a:off x="2784042" y="223518"/>
          <a:ext cx="2493766" cy="1234894"/>
        </a:xfrm>
        <a:prstGeom prst="roundRect">
          <a:avLst/>
        </a:prstGeom>
        <a:solidFill>
          <a:schemeClr val="dk1"/>
        </a:solidFill>
        <a:ln w="25400" cap="rnd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  <dsp:txBody>
        <a:bodyPr spcFirstLastPara="0" vert="horz" wrap="square" lIns="111760" tIns="111760" rIns="111760" bIns="1117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bn-IN" sz="4400" kern="1200" dirty="0" smtClean="0">
              <a:latin typeface="NikoshBAN" pitchFamily="2" charset="0"/>
              <a:cs typeface="NikoshBAN" pitchFamily="2" charset="0"/>
            </a:rPr>
            <a:t>স্বরসন্ধি</a:t>
          </a:r>
          <a:endParaRPr lang="en-US" sz="4400" kern="1200" dirty="0" smtClean="0">
            <a:latin typeface="NikoshBAN" pitchFamily="2" charset="0"/>
            <a:cs typeface="NikoshBAN" pitchFamily="2" charset="0"/>
          </a:endParaRPr>
        </a:p>
        <a:p>
          <a:pPr lvl="0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kern="1200" dirty="0"/>
        </a:p>
      </dsp:txBody>
      <dsp:txXfrm>
        <a:off x="2844325" y="283801"/>
        <a:ext cx="2373200" cy="1114328"/>
      </dsp:txXfrm>
    </dsp:sp>
    <dsp:sp modelId="{CD269640-627B-4D19-BAC2-6946757CD31F}">
      <dsp:nvSpPr>
        <dsp:cNvPr id="0" name=""/>
        <dsp:cNvSpPr/>
      </dsp:nvSpPr>
      <dsp:spPr>
        <a:xfrm rot="2398791">
          <a:off x="5091144" y="3739959"/>
          <a:ext cx="4421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2175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034F7-92A1-4DDD-A6F3-F46EF8E0A456}">
      <dsp:nvSpPr>
        <dsp:cNvPr id="0" name=""/>
        <dsp:cNvSpPr/>
      </dsp:nvSpPr>
      <dsp:spPr>
        <a:xfrm>
          <a:off x="4932944" y="3882012"/>
          <a:ext cx="2279932" cy="991551"/>
        </a:xfrm>
        <a:prstGeom prst="roundRect">
          <a:avLst/>
        </a:prstGeom>
        <a:gradFill rotWithShape="1">
          <a:gsLst>
            <a:gs pos="0">
              <a:schemeClr val="accent4">
                <a:tint val="65000"/>
                <a:lumMod val="110000"/>
              </a:schemeClr>
            </a:gs>
            <a:gs pos="88000">
              <a:schemeClr val="accent4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4"/>
          </a:solidFill>
          <a:prstDash val="solid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bn-IN" sz="4000" kern="1200" dirty="0" smtClean="0">
              <a:latin typeface="NikoshBAN" pitchFamily="2" charset="0"/>
              <a:cs typeface="NikoshBAN" pitchFamily="2" charset="0"/>
            </a:rPr>
            <a:t>ব্যঞ্জনসন্ধি</a:t>
          </a:r>
          <a:endParaRPr lang="en-US" sz="4000" kern="1200" dirty="0" smtClean="0">
            <a:latin typeface="NikoshBAN" pitchFamily="2" charset="0"/>
            <a:cs typeface="NikoshBAN" pitchFamily="2" charset="0"/>
          </a:endParaRP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kern="1200" dirty="0"/>
        </a:p>
      </dsp:txBody>
      <dsp:txXfrm>
        <a:off x="4981348" y="3930416"/>
        <a:ext cx="2183124" cy="894743"/>
      </dsp:txXfrm>
    </dsp:sp>
    <dsp:sp modelId="{FEAEC0EB-179B-4584-990B-C88AD6DF1CC0}">
      <dsp:nvSpPr>
        <dsp:cNvPr id="0" name=""/>
        <dsp:cNvSpPr/>
      </dsp:nvSpPr>
      <dsp:spPr>
        <a:xfrm rot="8811312">
          <a:off x="2608350" y="3664418"/>
          <a:ext cx="24329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3297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C198EE-EA5A-4277-B2A5-E4FFC5ED47B6}">
      <dsp:nvSpPr>
        <dsp:cNvPr id="0" name=""/>
        <dsp:cNvSpPr/>
      </dsp:nvSpPr>
      <dsp:spPr>
        <a:xfrm>
          <a:off x="646975" y="3730930"/>
          <a:ext cx="2387780" cy="1028196"/>
        </a:xfrm>
        <a:prstGeom prst="roundRect">
          <a:avLst/>
        </a:prstGeom>
        <a:gradFill rotWithShape="1">
          <a:gsLst>
            <a:gs pos="0">
              <a:schemeClr val="dk1">
                <a:tint val="65000"/>
                <a:lumMod val="110000"/>
              </a:schemeClr>
            </a:gs>
            <a:gs pos="88000">
              <a:schemeClr val="dk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bn-IN" sz="4000" kern="1200" dirty="0" smtClean="0">
              <a:latin typeface="NikoshBAN" pitchFamily="2" charset="0"/>
              <a:cs typeface="NikoshBAN" pitchFamily="2" charset="0"/>
            </a:rPr>
            <a:t>বিসর্গ সন্ধি</a:t>
          </a:r>
          <a:endParaRPr lang="en-US" sz="4000" kern="1200" dirty="0" smtClean="0">
            <a:latin typeface="NikoshBAN" pitchFamily="2" charset="0"/>
            <a:cs typeface="NikoshBAN" pitchFamily="2" charset="0"/>
          </a:endParaRP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kern="1200" dirty="0"/>
        </a:p>
      </dsp:txBody>
      <dsp:txXfrm>
        <a:off x="697167" y="3781122"/>
        <a:ext cx="2287396" cy="9278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936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2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8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7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21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410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7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62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9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054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1979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946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9754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82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85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33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2AFAB-DD04-487B-AB9D-E85758266A26}" type="datetimeFigureOut">
              <a:rPr lang="en-US" smtClean="0"/>
              <a:pPr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E6A2891-8474-4CAD-8A49-FB96BFB29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86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51419"/>
            <a:ext cx="12127346" cy="11079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</a:t>
            </a:r>
            <a:r>
              <a:rPr lang="en-US" sz="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 সবাইকে স্বাগতম</a:t>
            </a:r>
            <a:endParaRPr lang="en-US" sz="6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0380449"/>
            <a:ext cx="12192000" cy="50783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559" y="2424186"/>
            <a:ext cx="3429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7498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EC1130-E0EE-47C6-A9EC-81EED493ECBE}"/>
              </a:ext>
            </a:extLst>
          </p:cNvPr>
          <p:cNvSpPr txBox="1"/>
          <p:nvPr/>
        </p:nvSpPr>
        <p:spPr>
          <a:xfrm>
            <a:off x="3272417" y="767886"/>
            <a:ext cx="4412341" cy="123110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DF6065-E706-488E-A533-8F70C5AAAEBB}"/>
              </a:ext>
            </a:extLst>
          </p:cNvPr>
          <p:cNvSpPr txBox="1"/>
          <p:nvPr/>
        </p:nvSpPr>
        <p:spPr>
          <a:xfrm>
            <a:off x="939804" y="4962742"/>
            <a:ext cx="9534769" cy="78482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bn-IN" sz="43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43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3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3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5CA0A9-83D3-42B6-B3D3-E92B850996AB}"/>
              </a:ext>
            </a:extLst>
          </p:cNvPr>
          <p:cNvSpPr txBox="1"/>
          <p:nvPr/>
        </p:nvSpPr>
        <p:spPr>
          <a:xfrm>
            <a:off x="9762983" y="1764616"/>
            <a:ext cx="1702191" cy="40010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9965" y="3317821"/>
            <a:ext cx="4531659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 মোছাঃ শারমিন সুলতানা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সহকারী শিক্ষক(বাংলা)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চারুলিয়া নিম্ন মাধ্যমিক বিদ্যালয়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দামুড়হুদা, চুয়াডাঙ্গা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31306" y="968188"/>
            <a:ext cx="3033868" cy="258532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শ্রেণিঃs অষ্টম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বিষয়ঃ বাংলা ব্যাকরণ ও নির্মিত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অধ্যায়ঃ সন্ধি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সময়ঃ৪৫ মিনিট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তারিখঃ ৮-১০-২০২৬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/>
          </a:p>
          <a:p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7615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79419" y="101889"/>
            <a:ext cx="8437418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্য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036" y="2896918"/>
            <a:ext cx="3629024" cy="2388464"/>
          </a:xfrm>
          <a:prstGeom prst="rect">
            <a:avLst/>
          </a:prstGeom>
        </p:spPr>
      </p:pic>
      <p:pic>
        <p:nvPicPr>
          <p:cNvPr id="1030" name="Picture 6" descr="352 Handshake Four Hands Photos - Free &amp; Royalty-Free Stock Photos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831" y="1074882"/>
            <a:ext cx="4128987" cy="24624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2" name="TextBox 11"/>
          <p:cNvSpPr txBox="1"/>
          <p:nvPr/>
        </p:nvSpPr>
        <p:spPr>
          <a:xfrm>
            <a:off x="2715492" y="6102275"/>
            <a:ext cx="3948544" cy="70788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এগুলো কিসের ছবি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4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8552" y="488748"/>
            <a:ext cx="5561611" cy="1200329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7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81511" y="2206343"/>
            <a:ext cx="5538652" cy="1323439"/>
          </a:xfrm>
          <a:prstGeom prst="rect">
            <a:avLst/>
          </a:prstGeom>
          <a:solidFill>
            <a:srgbClr val="0070C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8000" dirty="0" smtClean="0">
                <a:latin typeface="NikoshBAN" pitchFamily="2" charset="0"/>
                <a:cs typeface="NikoshBAN" pitchFamily="2" charset="0"/>
              </a:rPr>
              <a:t>সন্ধি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28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648497" y="1622739"/>
            <a:ext cx="9826579" cy="463203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n-US" sz="5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bn-IN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</a:t>
            </a:r>
            <a:endParaRPr lang="en-US" sz="54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marL="685800" indent="-6858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bn-BD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সন্ধি ক</a:t>
            </a:r>
            <a:r>
              <a:rPr lang="en-US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bn-BD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তা বলতে পারবে</a:t>
            </a:r>
            <a:r>
              <a:rPr lang="en-US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5400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685800" indent="-6858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bn-BD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সন্ধি</a:t>
            </a:r>
            <a:r>
              <a:rPr lang="en-US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bn-BD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প্রকার</a:t>
            </a:r>
            <a:r>
              <a:rPr lang="en-US" sz="54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ভেদ</a:t>
            </a:r>
            <a:r>
              <a:rPr lang="en-US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5400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685800" indent="-6858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54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ভাষায়</a:t>
            </a:r>
            <a:r>
              <a:rPr lang="en-US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সন্ধি</a:t>
            </a:r>
            <a:r>
              <a:rPr lang="en-US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</a:t>
            </a:r>
            <a:r>
              <a:rPr lang="en-US" sz="54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প্রয়োজনীয়তা</a:t>
            </a:r>
            <a:r>
              <a:rPr lang="en-US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58837" y="157018"/>
            <a:ext cx="4465131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7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7000">
        <p14:prism isInverted="1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648497" y="544914"/>
            <a:ext cx="10166132" cy="1446550"/>
          </a:xfrm>
          <a:prstGeom prst="rect">
            <a:avLst/>
          </a:prstGeom>
          <a:solidFill>
            <a:srgbClr val="FFC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8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বাংলা সন্ধি </a:t>
            </a:r>
            <a:r>
              <a:rPr lang="bn-BD" sz="8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দুই প্রকার</a:t>
            </a:r>
            <a:endParaRPr lang="bn-BD" sz="8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479636" y="2382982"/>
            <a:ext cx="2706255" cy="133003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সন্ধি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Left-Right-Up Arrow 12"/>
          <p:cNvSpPr/>
          <p:nvPr/>
        </p:nvSpPr>
        <p:spPr>
          <a:xfrm>
            <a:off x="3648365" y="3713018"/>
            <a:ext cx="4508592" cy="2216727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97175" y="4692071"/>
            <a:ext cx="2686534" cy="1422401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ব্যঞ্জন সন্ধি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261735" y="4692071"/>
            <a:ext cx="3131979" cy="1330037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স্বরসন্ধি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0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52277700"/>
              </p:ext>
            </p:extLst>
          </p:nvPr>
        </p:nvGraphicFramePr>
        <p:xfrm>
          <a:off x="1958108" y="1516305"/>
          <a:ext cx="8007927" cy="5115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35200" y="535709"/>
            <a:ext cx="6394203" cy="769441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তৎসম শব্দের সন্ধি ৩ প্রকার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49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qual 8"/>
          <p:cNvSpPr/>
          <p:nvPr/>
        </p:nvSpPr>
        <p:spPr>
          <a:xfrm>
            <a:off x="7837055" y="4504601"/>
            <a:ext cx="1016000" cy="381000"/>
          </a:xfrm>
          <a:prstGeom prst="mathEqua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34475" y="4309648"/>
            <a:ext cx="2375354" cy="7797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21917" tIns="60958" rIns="121917" bIns="60958" rtlCol="0">
            <a:spAutoFit/>
          </a:bodyPr>
          <a:lstStyle/>
          <a:p>
            <a:r>
              <a:rPr lang="bn-BD" sz="4300" dirty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3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401" y="5561510"/>
            <a:ext cx="11176000" cy="110799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121917" tIns="60958" rIns="121917" bIns="60958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এখানে ‘বিদ্যা’-এর আ এবং ‘আলয়’—এর আ --- এ দু’টি ‘আ’ বর্ণ মিলে একটি ‘আ’ হয়ে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‘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’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হয়েছে।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84" y="1379283"/>
            <a:ext cx="5079999" cy="26094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475" y="1247792"/>
            <a:ext cx="4572000" cy="257174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82472" y="4141103"/>
            <a:ext cx="609600" cy="110799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bn-IN" sz="6400" dirty="0"/>
              <a:t>+</a:t>
            </a:r>
            <a:endParaRPr lang="en-US" sz="6400" dirty="0"/>
          </a:p>
        </p:txBody>
      </p:sp>
      <p:sp>
        <p:nvSpPr>
          <p:cNvPr id="16" name="TextBox 15"/>
          <p:cNvSpPr txBox="1"/>
          <p:nvPr/>
        </p:nvSpPr>
        <p:spPr>
          <a:xfrm>
            <a:off x="1548533" y="4379975"/>
            <a:ext cx="1828800" cy="7797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bn-BD" sz="4300" dirty="0">
                <a:latin typeface="NikoshBAN" pitchFamily="2" charset="0"/>
                <a:cs typeface="NikoshBAN" pitchFamily="2" charset="0"/>
              </a:rPr>
              <a:t>বিদ্যা</a:t>
            </a:r>
            <a:endParaRPr lang="en-US" sz="43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4297900"/>
            <a:ext cx="1828800" cy="861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আলয়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311262"/>
            <a:ext cx="121920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স্বরধ্ব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স্বরধ্ব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সন্ধি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স্বরসন্ধি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32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0" grpId="0"/>
      <p:bldP spid="16" grpId="0" animBg="1"/>
      <p:bldP spid="17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1701" y="297934"/>
            <a:ext cx="9445790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ণ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বুঝার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4469434" y="1785724"/>
            <a:ext cx="3912566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বিদ্যা+আলয়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43143" y="4602080"/>
            <a:ext cx="3969584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নব+অন্ন = নবান্ন</a:t>
            </a:r>
          </a:p>
        </p:txBody>
      </p:sp>
      <p:sp>
        <p:nvSpPr>
          <p:cNvPr id="6" name="Rectangle 5"/>
          <p:cNvSpPr/>
          <p:nvPr/>
        </p:nvSpPr>
        <p:spPr>
          <a:xfrm>
            <a:off x="8312727" y="4626626"/>
            <a:ext cx="387927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হিম+আলয়=হিমালয়</a:t>
            </a:r>
            <a:endParaRPr lang="en-US" sz="3200" b="1" dirty="0"/>
          </a:p>
        </p:txBody>
      </p:sp>
      <p:pic>
        <p:nvPicPr>
          <p:cNvPr id="1026" name="Picture 2" descr="জি,টি, সরকারি প্রাথমিক বিদ্যালয়। কে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8"/>
          <a:stretch/>
        </p:blipFill>
        <p:spPr bwMode="auto">
          <a:xfrm>
            <a:off x="387397" y="1017588"/>
            <a:ext cx="3828956" cy="212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740" y="1625600"/>
            <a:ext cx="3683214" cy="2223740"/>
          </a:xfrm>
          <a:prstGeom prst="rect">
            <a:avLst/>
          </a:prstGeom>
        </p:spPr>
      </p:pic>
      <p:sp>
        <p:nvSpPr>
          <p:cNvPr id="9" name="AutoShape 4" descr="নবান্ন উৎসব"/>
          <p:cNvSpPr>
            <a:spLocks noChangeAspect="1" noChangeArrowheads="1"/>
          </p:cNvSpPr>
          <p:nvPr/>
        </p:nvSpPr>
        <p:spPr bwMode="auto">
          <a:xfrm>
            <a:off x="155575" y="-792163"/>
            <a:ext cx="2762250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6" descr="নবান্ন উৎসব"/>
          <p:cNvSpPr>
            <a:spLocks noChangeAspect="1" noChangeArrowheads="1"/>
          </p:cNvSpPr>
          <p:nvPr/>
        </p:nvSpPr>
        <p:spPr bwMode="auto">
          <a:xfrm>
            <a:off x="307975" y="-639763"/>
            <a:ext cx="2762250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" name="Picture 10" descr="নবান্ন উৎস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96" y="3310010"/>
            <a:ext cx="3782957" cy="226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6026726"/>
            <a:ext cx="121920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পাশাপাশি অবস্থিত দুটি ধ্বনির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মিলনকে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সন্ধি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বলে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।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49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যেসব উপায় মেনে চললে সহজেই টাকা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243" y="1394691"/>
            <a:ext cx="3714750" cy="25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উইকিশৈশব:ছোটো সংখ্যা - উইকিব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975" y="1378600"/>
            <a:ext cx="3810000" cy="2591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43455" y="4408521"/>
            <a:ext cx="3365932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সম্‌+খ্যা=সংখ্যা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9314" y="4377929"/>
            <a:ext cx="3975595" cy="707886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সম্+গীত=সংগীত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সংগীত শিক্ষায় দক্ষতা বাড়ে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52" y="1426873"/>
            <a:ext cx="4095405" cy="25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67358" y="260988"/>
            <a:ext cx="2587624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ব্যঞ্জনসন্ধি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55128" y="4485280"/>
            <a:ext cx="3491346" cy="707886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সম্‌+চয়=সঞ্চয়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7926" y="5461107"/>
            <a:ext cx="11490037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anose="02000000000000000000" pitchFamily="2" charset="0"/>
              </a:rPr>
              <a:t>স্বরধ্বনির সংগে </a:t>
            </a:r>
            <a:r>
              <a:rPr lang="en-US" sz="3600" dirty="0" err="1">
                <a:latin typeface="NikoshBAN" pitchFamily="2" charset="0"/>
                <a:cs typeface="NikoshBAN" panose="02000000000000000000" pitchFamily="2" charset="0"/>
              </a:rPr>
              <a:t>ব্যঞ্জনধ্ব</a:t>
            </a:r>
            <a:r>
              <a:rPr lang="bn-IN" sz="3600" dirty="0">
                <a:latin typeface="NikoshBAN" pitchFamily="2" charset="0"/>
                <a:cs typeface="NikoshBAN" panose="02000000000000000000" pitchFamily="2" charset="0"/>
              </a:rPr>
              <a:t>নি কিংবা ব্যঞ্জনধ্বনির সংগে ব্যঞ্জনধ্বনি মিলিত হয়ে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সন্ধি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ব্যঞ্জনসন্ধি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58896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সনাতন ধর্মের প্রচার : আশীর্বাদ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36" y="1414240"/>
            <a:ext cx="3600450" cy="239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দুস্থ ভাতা পাচ্ছেন ৫১ লাখ ২০ হাজার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025" y="1390450"/>
            <a:ext cx="4206839" cy="2397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দুর্যোগ-দুর্ঘটনা সামাল দিতে সচেতনতা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275" y="1378270"/>
            <a:ext cx="3895725" cy="235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4356601"/>
            <a:ext cx="4849091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আশীঃ+বাদ=আশীর্বাদ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6571" y="4313318"/>
            <a:ext cx="2290618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দুঃ+থ=দুস্থ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78436" y="4356601"/>
            <a:ext cx="3941328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দুঃ+যোগ=দুর্যোগ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9543" y="267854"/>
            <a:ext cx="3831771" cy="92333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বিসর্গসন্ধি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5578764"/>
            <a:ext cx="11647055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বিসর্গ (</a:t>
            </a:r>
            <a:r>
              <a:rPr lang="en-US" sz="3600" dirty="0" smtClean="0">
                <a:latin typeface="SutonnyMJ"/>
                <a:cs typeface="NikoshBAN" pitchFamily="2" charset="0"/>
              </a:rPr>
              <a:t>t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) এর সঙ্গে স্বরধ্বনি কিংবা ব্যঞ্জনধ্বনির যে সন্ধি হয় তাকে বিসর্গ সন্ধি বলে।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35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587999" y="3530600"/>
            <a:ext cx="5911273" cy="210826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bn-IN" sz="4300" dirty="0" smtClean="0">
                <a:latin typeface="NikoshBAN" pitchFamily="2" charset="0"/>
                <a:cs typeface="NikoshBAN" pitchFamily="2" charset="0"/>
              </a:rPr>
              <a:t>জলাশয়,পরীক্ষা,যথেষ্ট,ইত্যাদি, উচ্ছেদ,সপ্তাহ,সংগীত,দিগন্ত, অত্যন্ত,ক্ষুধার্ত।</a:t>
            </a:r>
            <a:endParaRPr lang="en-US" sz="43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86743" y="381000"/>
            <a:ext cx="4223657" cy="943848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bn-IN" sz="5300" dirty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53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13563" y="1498601"/>
            <a:ext cx="2272146" cy="779700"/>
          </a:xfrm>
          <a:prstGeom prst="rect">
            <a:avLst/>
          </a:prstGeom>
          <a:solidFill>
            <a:srgbClr val="FF0000"/>
          </a:solidFill>
        </p:spPr>
        <p:txBody>
          <a:bodyPr wrap="square" lIns="121917" tIns="60958" rIns="121917" bIns="60958" rtlCol="0">
            <a:spAutoFit/>
          </a:bodyPr>
          <a:lstStyle/>
          <a:p>
            <a:r>
              <a:rPr lang="bn-BD" sz="4300" dirty="0">
                <a:latin typeface="NikoshBAN" pitchFamily="2" charset="0"/>
                <a:cs typeface="NikoshBAN" pitchFamily="2" charset="0"/>
              </a:rPr>
              <a:t>সন্ধি </a:t>
            </a:r>
            <a:r>
              <a:rPr lang="bn-IN" sz="4300" dirty="0">
                <a:latin typeface="NikoshBAN" pitchFamily="2" charset="0"/>
                <a:cs typeface="NikoshBAN" pitchFamily="2" charset="0"/>
              </a:rPr>
              <a:t>করঃ</a:t>
            </a:r>
            <a:endParaRPr lang="en-US" sz="43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30" r="56764" b="19129"/>
          <a:stretch/>
        </p:blipFill>
        <p:spPr>
          <a:xfrm>
            <a:off x="484910" y="2453791"/>
            <a:ext cx="4207164" cy="336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8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74617" y="2256227"/>
            <a:ext cx="9966037" cy="31700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১. </a:t>
            </a:r>
            <a:r>
              <a:rPr lang="bn-BD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সন্ধি কাকে বলে?</a:t>
            </a:r>
          </a:p>
          <a:p>
            <a:r>
              <a:rPr lang="bn-BD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২. সন্ধি কয় প্রকার ও ক</a:t>
            </a:r>
            <a:r>
              <a:rPr lang="en-US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ক</a:t>
            </a:r>
            <a:r>
              <a:rPr lang="en-US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bn-BD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৩. সোনালী শব্দের সন্ধি বিচ্ছেদ কোনটি সঠিক?</a:t>
            </a:r>
          </a:p>
          <a:p>
            <a:r>
              <a:rPr lang="bn-BD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ক) সোন+আলী   খ)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সোনা+আ</a:t>
            </a:r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লি</a:t>
            </a:r>
            <a:endParaRPr lang="bn-BD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গ) সো+নালী      ঘ) সোনা+লী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17818" y="812800"/>
            <a:ext cx="2586182" cy="923330"/>
          </a:xfrm>
          <a:prstGeom prst="rect">
            <a:avLst/>
          </a:prstGeom>
          <a:solidFill>
            <a:srgbClr val="00B05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8000">
        <p14:doors dir="vert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4242674" y="99846"/>
            <a:ext cx="3581400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8941" y="-322730"/>
            <a:ext cx="12192000" cy="6858000"/>
          </a:xfrm>
          <a:prstGeom prst="rect">
            <a:avLst/>
          </a:prstGeom>
          <a:solidFill>
            <a:schemeClr val="bg1"/>
          </a:solidFill>
          <a:ln w="317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851782" y="2549916"/>
            <a:ext cx="4197325" cy="2062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3200" b="1" dirty="0" smtClean="0"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১। সন্ধি বলতে কী বোঝায়?</a:t>
            </a:r>
          </a:p>
          <a:p>
            <a:r>
              <a:rPr lang="bn-IN" sz="3200" b="1" dirty="0" smtClean="0"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২। সন্ধি কত প্রকার ও কী কী?</a:t>
            </a:r>
            <a:r>
              <a:rPr lang="bn-IN" sz="3200" b="1" dirty="0"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প্রত্যেক প্রকারের একটি করে উদাহরণ লিখবে।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5721" y="-25537"/>
            <a:ext cx="4762005" cy="1015663"/>
          </a:xfrm>
          <a:prstGeom prst="rect">
            <a:avLst/>
          </a:prstGeom>
          <a:solidFill>
            <a:srgbClr val="FF00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119" y="1109221"/>
            <a:ext cx="3190875" cy="45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51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73383" y="0"/>
            <a:ext cx="8728362" cy="20928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21917" tIns="60958" rIns="121917" bIns="60958" rtlCol="0">
            <a:spAutoFit/>
          </a:bodyPr>
          <a:lstStyle/>
          <a:p>
            <a:r>
              <a:rPr lang="bn-IN" sz="1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1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023" y="2133599"/>
            <a:ext cx="8802791" cy="440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38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974</TotalTime>
  <Words>290</Words>
  <Application>Microsoft Office PowerPoint</Application>
  <PresentationFormat>Widescreen</PresentationFormat>
  <Paragraphs>84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NikoshBAN</vt:lpstr>
      <vt:lpstr>SutonnyMJ</vt:lpstr>
      <vt:lpstr>Trebuchet MS</vt:lpstr>
      <vt:lpstr>Vrinda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UITRCE</cp:lastModifiedBy>
  <cp:revision>165</cp:revision>
  <dcterms:created xsi:type="dcterms:W3CDTF">2019-09-30T05:01:11Z</dcterms:created>
  <dcterms:modified xsi:type="dcterms:W3CDTF">2026-10-10T06:40:13Z</dcterms:modified>
</cp:coreProperties>
</file>