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0" r:id="rId3"/>
    <p:sldId id="257" r:id="rId4"/>
    <p:sldId id="261" r:id="rId5"/>
    <p:sldId id="299" r:id="rId6"/>
    <p:sldId id="266" r:id="rId7"/>
    <p:sldId id="301" r:id="rId8"/>
    <p:sldId id="300" r:id="rId9"/>
    <p:sldId id="267" r:id="rId10"/>
    <p:sldId id="302" r:id="rId11"/>
    <p:sldId id="294" r:id="rId12"/>
    <p:sldId id="292" r:id="rId13"/>
    <p:sldId id="29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51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4558CA-E9CD-466C-9ACA-531DAE745DF0}" type="datetimeFigureOut">
              <a:rPr lang="en-US" smtClean="0"/>
              <a:t>10/11/2026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4814FC-8BAA-4B86-924D-F3CD01C7ECF4}" type="slidenum">
              <a:rPr lang="en-US" smtClean="0"/>
              <a:t>‹#›</a:t>
            </a:fld>
            <a:endParaRPr lang="en-US"/>
          </a:p>
        </p:txBody>
      </p:sp>
    </p:spTree>
    <p:extLst>
      <p:ext uri="{BB962C8B-B14F-4D97-AF65-F5344CB8AC3E}">
        <p14:creationId xmlns:p14="http://schemas.microsoft.com/office/powerpoint/2010/main" val="3951413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4814FC-8BAA-4B86-924D-F3CD01C7ECF4}" type="slidenum">
              <a:rPr lang="en-US" smtClean="0"/>
              <a:t>1</a:t>
            </a:fld>
            <a:endParaRPr lang="en-US"/>
          </a:p>
        </p:txBody>
      </p:sp>
    </p:spTree>
    <p:extLst>
      <p:ext uri="{BB962C8B-B14F-4D97-AF65-F5344CB8AC3E}">
        <p14:creationId xmlns:p14="http://schemas.microsoft.com/office/powerpoint/2010/main" val="2147142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D8353-2656-4F0A-4541-E1CAD8DDEB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1CC6ACD-924F-F168-7903-22347ABF9A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2EBC47-C874-95DC-6A31-E2E333F62F20}"/>
              </a:ext>
            </a:extLst>
          </p:cNvPr>
          <p:cNvSpPr>
            <a:spLocks noGrp="1"/>
          </p:cNvSpPr>
          <p:nvPr>
            <p:ph type="dt" sz="half" idx="10"/>
          </p:nvPr>
        </p:nvSpPr>
        <p:spPr/>
        <p:txBody>
          <a:bodyPr/>
          <a:lstStyle/>
          <a:p>
            <a:fld id="{7C639B93-9CDB-4CB1-B9A4-D3D1FCC043DD}" type="datetimeFigureOut">
              <a:rPr lang="en-US" smtClean="0"/>
              <a:t>10/11/2026</a:t>
            </a:fld>
            <a:endParaRPr lang="en-US"/>
          </a:p>
        </p:txBody>
      </p:sp>
      <p:sp>
        <p:nvSpPr>
          <p:cNvPr id="5" name="Footer Placeholder 4">
            <a:extLst>
              <a:ext uri="{FF2B5EF4-FFF2-40B4-BE49-F238E27FC236}">
                <a16:creationId xmlns:a16="http://schemas.microsoft.com/office/drawing/2014/main" id="{093EE37C-9B3D-40C7-4C11-9647547F03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3652E3-6CA6-1F91-C3DE-12A90D02DE33}"/>
              </a:ext>
            </a:extLst>
          </p:cNvPr>
          <p:cNvSpPr>
            <a:spLocks noGrp="1"/>
          </p:cNvSpPr>
          <p:nvPr>
            <p:ph type="sldNum" sz="quarter" idx="12"/>
          </p:nvPr>
        </p:nvSpPr>
        <p:spPr/>
        <p:txBody>
          <a:bodyPr/>
          <a:lstStyle/>
          <a:p>
            <a:fld id="{607EF368-895E-4CE6-9FB7-0C5BA4A2685B}" type="slidenum">
              <a:rPr lang="en-US" smtClean="0"/>
              <a:t>‹#›</a:t>
            </a:fld>
            <a:endParaRPr lang="en-US"/>
          </a:p>
        </p:txBody>
      </p:sp>
    </p:spTree>
    <p:extLst>
      <p:ext uri="{BB962C8B-B14F-4D97-AF65-F5344CB8AC3E}">
        <p14:creationId xmlns:p14="http://schemas.microsoft.com/office/powerpoint/2010/main" val="316194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0581F-D6F4-3CC0-4B2B-9A0A23359D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1B1D61-5B54-8106-5D73-0369D114F5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FA0564-FAF7-78FD-2738-2F2788574084}"/>
              </a:ext>
            </a:extLst>
          </p:cNvPr>
          <p:cNvSpPr>
            <a:spLocks noGrp="1"/>
          </p:cNvSpPr>
          <p:nvPr>
            <p:ph type="dt" sz="half" idx="10"/>
          </p:nvPr>
        </p:nvSpPr>
        <p:spPr/>
        <p:txBody>
          <a:bodyPr/>
          <a:lstStyle/>
          <a:p>
            <a:fld id="{7C639B93-9CDB-4CB1-B9A4-D3D1FCC043DD}" type="datetimeFigureOut">
              <a:rPr lang="en-US" smtClean="0"/>
              <a:t>10/11/2026</a:t>
            </a:fld>
            <a:endParaRPr lang="en-US"/>
          </a:p>
        </p:txBody>
      </p:sp>
      <p:sp>
        <p:nvSpPr>
          <p:cNvPr id="5" name="Footer Placeholder 4">
            <a:extLst>
              <a:ext uri="{FF2B5EF4-FFF2-40B4-BE49-F238E27FC236}">
                <a16:creationId xmlns:a16="http://schemas.microsoft.com/office/drawing/2014/main" id="{CEE2EC4D-F61B-8763-FEBC-44639AC80A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049EE5-B9CD-7E18-D51E-7F3CBCDEF618}"/>
              </a:ext>
            </a:extLst>
          </p:cNvPr>
          <p:cNvSpPr>
            <a:spLocks noGrp="1"/>
          </p:cNvSpPr>
          <p:nvPr>
            <p:ph type="sldNum" sz="quarter" idx="12"/>
          </p:nvPr>
        </p:nvSpPr>
        <p:spPr/>
        <p:txBody>
          <a:bodyPr/>
          <a:lstStyle/>
          <a:p>
            <a:fld id="{607EF368-895E-4CE6-9FB7-0C5BA4A2685B}" type="slidenum">
              <a:rPr lang="en-US" smtClean="0"/>
              <a:t>‹#›</a:t>
            </a:fld>
            <a:endParaRPr lang="en-US"/>
          </a:p>
        </p:txBody>
      </p:sp>
    </p:spTree>
    <p:extLst>
      <p:ext uri="{BB962C8B-B14F-4D97-AF65-F5344CB8AC3E}">
        <p14:creationId xmlns:p14="http://schemas.microsoft.com/office/powerpoint/2010/main" val="2578191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E688D-3C5C-B2C1-3708-765E19560E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255486F-A5AA-C866-A6A3-E6D8A1CA69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E22EE8-9317-CE75-3295-B5D5EE584908}"/>
              </a:ext>
            </a:extLst>
          </p:cNvPr>
          <p:cNvSpPr>
            <a:spLocks noGrp="1"/>
          </p:cNvSpPr>
          <p:nvPr>
            <p:ph type="dt" sz="half" idx="10"/>
          </p:nvPr>
        </p:nvSpPr>
        <p:spPr/>
        <p:txBody>
          <a:bodyPr/>
          <a:lstStyle/>
          <a:p>
            <a:fld id="{7C639B93-9CDB-4CB1-B9A4-D3D1FCC043DD}" type="datetimeFigureOut">
              <a:rPr lang="en-US" smtClean="0"/>
              <a:t>10/11/2026</a:t>
            </a:fld>
            <a:endParaRPr lang="en-US"/>
          </a:p>
        </p:txBody>
      </p:sp>
      <p:sp>
        <p:nvSpPr>
          <p:cNvPr id="5" name="Footer Placeholder 4">
            <a:extLst>
              <a:ext uri="{FF2B5EF4-FFF2-40B4-BE49-F238E27FC236}">
                <a16:creationId xmlns:a16="http://schemas.microsoft.com/office/drawing/2014/main" id="{91425A44-A978-D701-137E-27C92E45F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1B9BC6-3F56-2066-8993-3541D7A54D78}"/>
              </a:ext>
            </a:extLst>
          </p:cNvPr>
          <p:cNvSpPr>
            <a:spLocks noGrp="1"/>
          </p:cNvSpPr>
          <p:nvPr>
            <p:ph type="sldNum" sz="quarter" idx="12"/>
          </p:nvPr>
        </p:nvSpPr>
        <p:spPr/>
        <p:txBody>
          <a:bodyPr/>
          <a:lstStyle/>
          <a:p>
            <a:fld id="{607EF368-895E-4CE6-9FB7-0C5BA4A2685B}" type="slidenum">
              <a:rPr lang="en-US" smtClean="0"/>
              <a:t>‹#›</a:t>
            </a:fld>
            <a:endParaRPr lang="en-US"/>
          </a:p>
        </p:txBody>
      </p:sp>
    </p:spTree>
    <p:extLst>
      <p:ext uri="{BB962C8B-B14F-4D97-AF65-F5344CB8AC3E}">
        <p14:creationId xmlns:p14="http://schemas.microsoft.com/office/powerpoint/2010/main" val="4220994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CD593-DCCD-B732-AE93-13A60240FA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5B2FFD-A9D2-128B-412D-CF07E17ADD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D072D7-9DA3-1B75-341D-82E0F1FCB3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C3840E-9DA5-EE4A-3CCE-86177188C48C}"/>
              </a:ext>
            </a:extLst>
          </p:cNvPr>
          <p:cNvSpPr>
            <a:spLocks noGrp="1"/>
          </p:cNvSpPr>
          <p:nvPr>
            <p:ph type="dt" sz="half" idx="10"/>
          </p:nvPr>
        </p:nvSpPr>
        <p:spPr/>
        <p:txBody>
          <a:bodyPr/>
          <a:lstStyle/>
          <a:p>
            <a:fld id="{7C639B93-9CDB-4CB1-B9A4-D3D1FCC043DD}" type="datetimeFigureOut">
              <a:rPr lang="en-US" smtClean="0"/>
              <a:t>10/11/2026</a:t>
            </a:fld>
            <a:endParaRPr lang="en-US"/>
          </a:p>
        </p:txBody>
      </p:sp>
      <p:sp>
        <p:nvSpPr>
          <p:cNvPr id="6" name="Footer Placeholder 5">
            <a:extLst>
              <a:ext uri="{FF2B5EF4-FFF2-40B4-BE49-F238E27FC236}">
                <a16:creationId xmlns:a16="http://schemas.microsoft.com/office/drawing/2014/main" id="{DA270268-13E9-2513-30C7-8F962312F3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634421-6797-F4B0-CA98-EC4B909C081F}"/>
              </a:ext>
            </a:extLst>
          </p:cNvPr>
          <p:cNvSpPr>
            <a:spLocks noGrp="1"/>
          </p:cNvSpPr>
          <p:nvPr>
            <p:ph type="sldNum" sz="quarter" idx="12"/>
          </p:nvPr>
        </p:nvSpPr>
        <p:spPr/>
        <p:txBody>
          <a:bodyPr/>
          <a:lstStyle/>
          <a:p>
            <a:fld id="{607EF368-895E-4CE6-9FB7-0C5BA4A2685B}" type="slidenum">
              <a:rPr lang="en-US" smtClean="0"/>
              <a:t>‹#›</a:t>
            </a:fld>
            <a:endParaRPr lang="en-US"/>
          </a:p>
        </p:txBody>
      </p:sp>
    </p:spTree>
    <p:extLst>
      <p:ext uri="{BB962C8B-B14F-4D97-AF65-F5344CB8AC3E}">
        <p14:creationId xmlns:p14="http://schemas.microsoft.com/office/powerpoint/2010/main" val="2309121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1861C-9294-E2F3-CB50-50B8236250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478497-AAD0-A983-28A8-7FC071F45A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EEFD29-6D24-3676-3877-BC76E18C32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7BE04A-C3BA-928F-E03A-4ED15C76FF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2C77DF-0B03-FAD1-1EDC-A82A23580F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499810-4F5F-15F8-038D-234F59B3B0C0}"/>
              </a:ext>
            </a:extLst>
          </p:cNvPr>
          <p:cNvSpPr>
            <a:spLocks noGrp="1"/>
          </p:cNvSpPr>
          <p:nvPr>
            <p:ph type="dt" sz="half" idx="10"/>
          </p:nvPr>
        </p:nvSpPr>
        <p:spPr/>
        <p:txBody>
          <a:bodyPr/>
          <a:lstStyle/>
          <a:p>
            <a:fld id="{7C639B93-9CDB-4CB1-B9A4-D3D1FCC043DD}" type="datetimeFigureOut">
              <a:rPr lang="en-US" smtClean="0"/>
              <a:t>10/11/2026</a:t>
            </a:fld>
            <a:endParaRPr lang="en-US"/>
          </a:p>
        </p:txBody>
      </p:sp>
      <p:sp>
        <p:nvSpPr>
          <p:cNvPr id="8" name="Footer Placeholder 7">
            <a:extLst>
              <a:ext uri="{FF2B5EF4-FFF2-40B4-BE49-F238E27FC236}">
                <a16:creationId xmlns:a16="http://schemas.microsoft.com/office/drawing/2014/main" id="{7539FD8C-46E5-1040-F88E-63AECA96C3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289D10-F0B5-E2F6-CB2E-EDBDE04A1BFD}"/>
              </a:ext>
            </a:extLst>
          </p:cNvPr>
          <p:cNvSpPr>
            <a:spLocks noGrp="1"/>
          </p:cNvSpPr>
          <p:nvPr>
            <p:ph type="sldNum" sz="quarter" idx="12"/>
          </p:nvPr>
        </p:nvSpPr>
        <p:spPr/>
        <p:txBody>
          <a:bodyPr/>
          <a:lstStyle/>
          <a:p>
            <a:fld id="{607EF368-895E-4CE6-9FB7-0C5BA4A2685B}" type="slidenum">
              <a:rPr lang="en-US" smtClean="0"/>
              <a:t>‹#›</a:t>
            </a:fld>
            <a:endParaRPr lang="en-US"/>
          </a:p>
        </p:txBody>
      </p:sp>
    </p:spTree>
    <p:extLst>
      <p:ext uri="{BB962C8B-B14F-4D97-AF65-F5344CB8AC3E}">
        <p14:creationId xmlns:p14="http://schemas.microsoft.com/office/powerpoint/2010/main" val="70233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4C408-D331-30E8-BB09-C749CD4D37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47BD49-3FE2-AD31-5129-E0B72DD27A38}"/>
              </a:ext>
            </a:extLst>
          </p:cNvPr>
          <p:cNvSpPr>
            <a:spLocks noGrp="1"/>
          </p:cNvSpPr>
          <p:nvPr>
            <p:ph type="dt" sz="half" idx="10"/>
          </p:nvPr>
        </p:nvSpPr>
        <p:spPr/>
        <p:txBody>
          <a:bodyPr/>
          <a:lstStyle/>
          <a:p>
            <a:fld id="{7C639B93-9CDB-4CB1-B9A4-D3D1FCC043DD}" type="datetimeFigureOut">
              <a:rPr lang="en-US" smtClean="0"/>
              <a:t>10/11/2026</a:t>
            </a:fld>
            <a:endParaRPr lang="en-US"/>
          </a:p>
        </p:txBody>
      </p:sp>
      <p:sp>
        <p:nvSpPr>
          <p:cNvPr id="4" name="Footer Placeholder 3">
            <a:extLst>
              <a:ext uri="{FF2B5EF4-FFF2-40B4-BE49-F238E27FC236}">
                <a16:creationId xmlns:a16="http://schemas.microsoft.com/office/drawing/2014/main" id="{31F05ABD-A6F7-71A0-C5EB-76D3C3D0D5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874C4B-9BCB-6F1A-7383-02338ABF4220}"/>
              </a:ext>
            </a:extLst>
          </p:cNvPr>
          <p:cNvSpPr>
            <a:spLocks noGrp="1"/>
          </p:cNvSpPr>
          <p:nvPr>
            <p:ph type="sldNum" sz="quarter" idx="12"/>
          </p:nvPr>
        </p:nvSpPr>
        <p:spPr/>
        <p:txBody>
          <a:bodyPr/>
          <a:lstStyle/>
          <a:p>
            <a:fld id="{607EF368-895E-4CE6-9FB7-0C5BA4A2685B}" type="slidenum">
              <a:rPr lang="en-US" smtClean="0"/>
              <a:t>‹#›</a:t>
            </a:fld>
            <a:endParaRPr lang="en-US"/>
          </a:p>
        </p:txBody>
      </p:sp>
    </p:spTree>
    <p:extLst>
      <p:ext uri="{BB962C8B-B14F-4D97-AF65-F5344CB8AC3E}">
        <p14:creationId xmlns:p14="http://schemas.microsoft.com/office/powerpoint/2010/main" val="4101269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EDD866-A1C4-B2D2-602B-1EE6FB9E98A9}"/>
              </a:ext>
            </a:extLst>
          </p:cNvPr>
          <p:cNvSpPr>
            <a:spLocks noGrp="1"/>
          </p:cNvSpPr>
          <p:nvPr>
            <p:ph type="dt" sz="half" idx="10"/>
          </p:nvPr>
        </p:nvSpPr>
        <p:spPr/>
        <p:txBody>
          <a:bodyPr/>
          <a:lstStyle/>
          <a:p>
            <a:fld id="{7C639B93-9CDB-4CB1-B9A4-D3D1FCC043DD}" type="datetimeFigureOut">
              <a:rPr lang="en-US" smtClean="0"/>
              <a:t>10/11/2026</a:t>
            </a:fld>
            <a:endParaRPr lang="en-US"/>
          </a:p>
        </p:txBody>
      </p:sp>
      <p:sp>
        <p:nvSpPr>
          <p:cNvPr id="3" name="Footer Placeholder 2">
            <a:extLst>
              <a:ext uri="{FF2B5EF4-FFF2-40B4-BE49-F238E27FC236}">
                <a16:creationId xmlns:a16="http://schemas.microsoft.com/office/drawing/2014/main" id="{FFE486DD-5B49-B469-A1D4-8C208BC97D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1973D67-8B36-83FB-CC8B-0111C3A3221F}"/>
              </a:ext>
            </a:extLst>
          </p:cNvPr>
          <p:cNvSpPr>
            <a:spLocks noGrp="1"/>
          </p:cNvSpPr>
          <p:nvPr>
            <p:ph type="sldNum" sz="quarter" idx="12"/>
          </p:nvPr>
        </p:nvSpPr>
        <p:spPr/>
        <p:txBody>
          <a:bodyPr/>
          <a:lstStyle/>
          <a:p>
            <a:fld id="{607EF368-895E-4CE6-9FB7-0C5BA4A2685B}" type="slidenum">
              <a:rPr lang="en-US" smtClean="0"/>
              <a:t>‹#›</a:t>
            </a:fld>
            <a:endParaRPr lang="en-US"/>
          </a:p>
        </p:txBody>
      </p:sp>
    </p:spTree>
    <p:extLst>
      <p:ext uri="{BB962C8B-B14F-4D97-AF65-F5344CB8AC3E}">
        <p14:creationId xmlns:p14="http://schemas.microsoft.com/office/powerpoint/2010/main" val="1639667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BE1EA-B686-CA3C-48CF-3B39F829AF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215582-6CE9-D32A-0730-8AA73A7629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A81826-1AD3-040A-E858-222FDFCD68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622494-19DF-0EB5-F2EF-2E467D666F0F}"/>
              </a:ext>
            </a:extLst>
          </p:cNvPr>
          <p:cNvSpPr>
            <a:spLocks noGrp="1"/>
          </p:cNvSpPr>
          <p:nvPr>
            <p:ph type="dt" sz="half" idx="10"/>
          </p:nvPr>
        </p:nvSpPr>
        <p:spPr/>
        <p:txBody>
          <a:bodyPr/>
          <a:lstStyle/>
          <a:p>
            <a:fld id="{7C639B93-9CDB-4CB1-B9A4-D3D1FCC043DD}" type="datetimeFigureOut">
              <a:rPr lang="en-US" smtClean="0"/>
              <a:t>10/11/2026</a:t>
            </a:fld>
            <a:endParaRPr lang="en-US"/>
          </a:p>
        </p:txBody>
      </p:sp>
      <p:sp>
        <p:nvSpPr>
          <p:cNvPr id="6" name="Footer Placeholder 5">
            <a:extLst>
              <a:ext uri="{FF2B5EF4-FFF2-40B4-BE49-F238E27FC236}">
                <a16:creationId xmlns:a16="http://schemas.microsoft.com/office/drawing/2014/main" id="{237D6107-9B6A-EE60-E631-97EE67E009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516272-9A18-DA97-9E6D-625195509E0B}"/>
              </a:ext>
            </a:extLst>
          </p:cNvPr>
          <p:cNvSpPr>
            <a:spLocks noGrp="1"/>
          </p:cNvSpPr>
          <p:nvPr>
            <p:ph type="sldNum" sz="quarter" idx="12"/>
          </p:nvPr>
        </p:nvSpPr>
        <p:spPr/>
        <p:txBody>
          <a:bodyPr/>
          <a:lstStyle/>
          <a:p>
            <a:fld id="{607EF368-895E-4CE6-9FB7-0C5BA4A2685B}" type="slidenum">
              <a:rPr lang="en-US" smtClean="0"/>
              <a:t>‹#›</a:t>
            </a:fld>
            <a:endParaRPr lang="en-US"/>
          </a:p>
        </p:txBody>
      </p:sp>
    </p:spTree>
    <p:extLst>
      <p:ext uri="{BB962C8B-B14F-4D97-AF65-F5344CB8AC3E}">
        <p14:creationId xmlns:p14="http://schemas.microsoft.com/office/powerpoint/2010/main" val="2531037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2850D-2F37-ED76-BED5-6EBC997D82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72B8AD-CACA-697C-037C-5FF073787C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699A08-596E-5FE9-72D5-EB3A7249FD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E08E6C-7A1C-9EAF-B70D-5A3AFAB4D7BD}"/>
              </a:ext>
            </a:extLst>
          </p:cNvPr>
          <p:cNvSpPr>
            <a:spLocks noGrp="1"/>
          </p:cNvSpPr>
          <p:nvPr>
            <p:ph type="dt" sz="half" idx="10"/>
          </p:nvPr>
        </p:nvSpPr>
        <p:spPr/>
        <p:txBody>
          <a:bodyPr/>
          <a:lstStyle/>
          <a:p>
            <a:fld id="{7C639B93-9CDB-4CB1-B9A4-D3D1FCC043DD}" type="datetimeFigureOut">
              <a:rPr lang="en-US" smtClean="0"/>
              <a:t>10/11/2026</a:t>
            </a:fld>
            <a:endParaRPr lang="en-US"/>
          </a:p>
        </p:txBody>
      </p:sp>
      <p:sp>
        <p:nvSpPr>
          <p:cNvPr id="6" name="Footer Placeholder 5">
            <a:extLst>
              <a:ext uri="{FF2B5EF4-FFF2-40B4-BE49-F238E27FC236}">
                <a16:creationId xmlns:a16="http://schemas.microsoft.com/office/drawing/2014/main" id="{65DFFED0-8511-C0FF-9662-F1264526E6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D2E6E9-770B-D0E4-6B1D-16818B6F5D98}"/>
              </a:ext>
            </a:extLst>
          </p:cNvPr>
          <p:cNvSpPr>
            <a:spLocks noGrp="1"/>
          </p:cNvSpPr>
          <p:nvPr>
            <p:ph type="sldNum" sz="quarter" idx="12"/>
          </p:nvPr>
        </p:nvSpPr>
        <p:spPr/>
        <p:txBody>
          <a:bodyPr/>
          <a:lstStyle/>
          <a:p>
            <a:fld id="{607EF368-895E-4CE6-9FB7-0C5BA4A2685B}" type="slidenum">
              <a:rPr lang="en-US" smtClean="0"/>
              <a:t>‹#›</a:t>
            </a:fld>
            <a:endParaRPr lang="en-US"/>
          </a:p>
        </p:txBody>
      </p:sp>
    </p:spTree>
    <p:extLst>
      <p:ext uri="{BB962C8B-B14F-4D97-AF65-F5344CB8AC3E}">
        <p14:creationId xmlns:p14="http://schemas.microsoft.com/office/powerpoint/2010/main" val="1752705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7BFF9-AAFB-5210-DD72-0A24EF0317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269488-CA95-EE6E-F5F0-50B8DDE932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1363FF-74EC-5167-6204-F04D749F91FA}"/>
              </a:ext>
            </a:extLst>
          </p:cNvPr>
          <p:cNvSpPr>
            <a:spLocks noGrp="1"/>
          </p:cNvSpPr>
          <p:nvPr>
            <p:ph type="dt" sz="half" idx="10"/>
          </p:nvPr>
        </p:nvSpPr>
        <p:spPr/>
        <p:txBody>
          <a:bodyPr/>
          <a:lstStyle/>
          <a:p>
            <a:fld id="{7C639B93-9CDB-4CB1-B9A4-D3D1FCC043DD}" type="datetimeFigureOut">
              <a:rPr lang="en-US" smtClean="0"/>
              <a:t>10/11/2026</a:t>
            </a:fld>
            <a:endParaRPr lang="en-US"/>
          </a:p>
        </p:txBody>
      </p:sp>
      <p:sp>
        <p:nvSpPr>
          <p:cNvPr id="5" name="Footer Placeholder 4">
            <a:extLst>
              <a:ext uri="{FF2B5EF4-FFF2-40B4-BE49-F238E27FC236}">
                <a16:creationId xmlns:a16="http://schemas.microsoft.com/office/drawing/2014/main" id="{AD8B5758-D030-F8C5-8466-22D78D76A9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B70E8C-74FF-D910-E402-1936F7D49C9B}"/>
              </a:ext>
            </a:extLst>
          </p:cNvPr>
          <p:cNvSpPr>
            <a:spLocks noGrp="1"/>
          </p:cNvSpPr>
          <p:nvPr>
            <p:ph type="sldNum" sz="quarter" idx="12"/>
          </p:nvPr>
        </p:nvSpPr>
        <p:spPr/>
        <p:txBody>
          <a:bodyPr/>
          <a:lstStyle/>
          <a:p>
            <a:fld id="{607EF368-895E-4CE6-9FB7-0C5BA4A2685B}" type="slidenum">
              <a:rPr lang="en-US" smtClean="0"/>
              <a:t>‹#›</a:t>
            </a:fld>
            <a:endParaRPr lang="en-US"/>
          </a:p>
        </p:txBody>
      </p:sp>
    </p:spTree>
    <p:extLst>
      <p:ext uri="{BB962C8B-B14F-4D97-AF65-F5344CB8AC3E}">
        <p14:creationId xmlns:p14="http://schemas.microsoft.com/office/powerpoint/2010/main" val="1124534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C4A81A-FD39-6538-1909-066A7E0170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302D2C-15A1-1CCD-FCC9-7001F18FCE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8A327F-8691-04E1-2A33-D4D916FB9484}"/>
              </a:ext>
            </a:extLst>
          </p:cNvPr>
          <p:cNvSpPr>
            <a:spLocks noGrp="1"/>
          </p:cNvSpPr>
          <p:nvPr>
            <p:ph type="dt" sz="half" idx="10"/>
          </p:nvPr>
        </p:nvSpPr>
        <p:spPr/>
        <p:txBody>
          <a:bodyPr/>
          <a:lstStyle/>
          <a:p>
            <a:fld id="{7C639B93-9CDB-4CB1-B9A4-D3D1FCC043DD}" type="datetimeFigureOut">
              <a:rPr lang="en-US" smtClean="0"/>
              <a:t>10/11/2026</a:t>
            </a:fld>
            <a:endParaRPr lang="en-US"/>
          </a:p>
        </p:txBody>
      </p:sp>
      <p:sp>
        <p:nvSpPr>
          <p:cNvPr id="5" name="Footer Placeholder 4">
            <a:extLst>
              <a:ext uri="{FF2B5EF4-FFF2-40B4-BE49-F238E27FC236}">
                <a16:creationId xmlns:a16="http://schemas.microsoft.com/office/drawing/2014/main" id="{71115855-E641-0DCD-1CAC-A83A571E0A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204FDD-D4F5-70EF-011E-AED36D73BD7F}"/>
              </a:ext>
            </a:extLst>
          </p:cNvPr>
          <p:cNvSpPr>
            <a:spLocks noGrp="1"/>
          </p:cNvSpPr>
          <p:nvPr>
            <p:ph type="sldNum" sz="quarter" idx="12"/>
          </p:nvPr>
        </p:nvSpPr>
        <p:spPr/>
        <p:txBody>
          <a:bodyPr/>
          <a:lstStyle/>
          <a:p>
            <a:fld id="{607EF368-895E-4CE6-9FB7-0C5BA4A2685B}" type="slidenum">
              <a:rPr lang="en-US" smtClean="0"/>
              <a:t>‹#›</a:t>
            </a:fld>
            <a:endParaRPr lang="en-US"/>
          </a:p>
        </p:txBody>
      </p:sp>
    </p:spTree>
    <p:extLst>
      <p:ext uri="{BB962C8B-B14F-4D97-AF65-F5344CB8AC3E}">
        <p14:creationId xmlns:p14="http://schemas.microsoft.com/office/powerpoint/2010/main" val="3893832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D71E1F-9CD9-032E-60E0-9E7B3380FC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110896-BA74-A4E8-13D1-C252CA22E0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73D20B-091A-4906-7533-C3C9ECEBB6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639B93-9CDB-4CB1-B9A4-D3D1FCC043DD}" type="datetimeFigureOut">
              <a:rPr lang="en-US" smtClean="0"/>
              <a:t>10/11/2026</a:t>
            </a:fld>
            <a:endParaRPr lang="en-US"/>
          </a:p>
        </p:txBody>
      </p:sp>
      <p:sp>
        <p:nvSpPr>
          <p:cNvPr id="5" name="Footer Placeholder 4">
            <a:extLst>
              <a:ext uri="{FF2B5EF4-FFF2-40B4-BE49-F238E27FC236}">
                <a16:creationId xmlns:a16="http://schemas.microsoft.com/office/drawing/2014/main" id="{DB7F679C-0E18-4AF0-D9C6-F5595986E9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AF0540-F9C9-181B-75C6-7A0EC7734E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EF368-895E-4CE6-9FB7-0C5BA4A2685B}" type="slidenum">
              <a:rPr lang="en-US" smtClean="0"/>
              <a:t>‹#›</a:t>
            </a:fld>
            <a:endParaRPr lang="en-US"/>
          </a:p>
        </p:txBody>
      </p:sp>
    </p:spTree>
    <p:extLst>
      <p:ext uri="{BB962C8B-B14F-4D97-AF65-F5344CB8AC3E}">
        <p14:creationId xmlns:p14="http://schemas.microsoft.com/office/powerpoint/2010/main" val="1830549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716369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5C5ED-AC91-7FC7-1988-C3A3A89EC473}"/>
              </a:ext>
            </a:extLst>
          </p:cNvPr>
          <p:cNvSpPr>
            <a:spLocks noGrp="1"/>
          </p:cNvSpPr>
          <p:nvPr>
            <p:ph type="title"/>
          </p:nvPr>
        </p:nvSpPr>
        <p:spPr>
          <a:xfrm>
            <a:off x="4313938" y="2084294"/>
            <a:ext cx="3001263" cy="1344706"/>
          </a:xfrm>
        </p:spPr>
        <p:txBody>
          <a:bodyPr/>
          <a:lstStyle/>
          <a:p>
            <a:r>
              <a:rPr lang="en-US" sz="5400" dirty="0" err="1"/>
              <a:t>স্বাগতম</a:t>
            </a:r>
            <a:endParaRPr lang="en-US" dirty="0"/>
          </a:p>
        </p:txBody>
      </p:sp>
    </p:spTree>
    <p:extLst>
      <p:ext uri="{BB962C8B-B14F-4D97-AF65-F5344CB8AC3E}">
        <p14:creationId xmlns:p14="http://schemas.microsoft.com/office/powerpoint/2010/main" val="278841736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7FB85-5B56-B7FB-6E5D-6790C1E9530C}"/>
              </a:ext>
            </a:extLst>
          </p:cNvPr>
          <p:cNvSpPr>
            <a:spLocks noGrp="1"/>
          </p:cNvSpPr>
          <p:nvPr>
            <p:ph type="title"/>
          </p:nvPr>
        </p:nvSpPr>
        <p:spPr>
          <a:xfrm>
            <a:off x="2197006" y="457200"/>
            <a:ext cx="5033684" cy="842683"/>
          </a:xfrm>
        </p:spPr>
        <p:txBody>
          <a:bodyPr/>
          <a:lstStyle/>
          <a:p>
            <a:r>
              <a:rPr lang="en-US" dirty="0" err="1">
                <a:latin typeface="SutonnyOMJ" panose="01010600010101010101" pitchFamily="2" charset="0"/>
                <a:cs typeface="SutonnyOMJ" panose="01010600010101010101" pitchFamily="2" charset="0"/>
              </a:rPr>
              <a:t>শিক্ষক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পরিচিতি</a:t>
            </a:r>
            <a:endParaRPr lang="en-US" dirty="0">
              <a:latin typeface="SutonnyOMJ" panose="01010600010101010101" pitchFamily="2" charset="0"/>
              <a:cs typeface="SutonnyOMJ" panose="01010600010101010101" pitchFamily="2" charset="0"/>
            </a:endParaRPr>
          </a:p>
        </p:txBody>
      </p:sp>
      <p:sp>
        <p:nvSpPr>
          <p:cNvPr id="3" name="Content Placeholder 2">
            <a:extLst>
              <a:ext uri="{FF2B5EF4-FFF2-40B4-BE49-F238E27FC236}">
                <a16:creationId xmlns:a16="http://schemas.microsoft.com/office/drawing/2014/main" id="{CC554DB3-63D0-D557-F320-D753C29D3154}"/>
              </a:ext>
            </a:extLst>
          </p:cNvPr>
          <p:cNvSpPr>
            <a:spLocks noGrp="1"/>
          </p:cNvSpPr>
          <p:nvPr>
            <p:ph idx="1"/>
          </p:nvPr>
        </p:nvSpPr>
        <p:spPr>
          <a:xfrm>
            <a:off x="1062317" y="2496673"/>
            <a:ext cx="4666130" cy="2828363"/>
          </a:xfrm>
        </p:spPr>
        <p:txBody>
          <a:bodyPr>
            <a:normAutofit/>
          </a:bodyPr>
          <a:lstStyle/>
          <a:p>
            <a:pPr>
              <a:spcBef>
                <a:spcPts val="0"/>
              </a:spcBef>
            </a:pPr>
            <a:r>
              <a:rPr lang="en-US" sz="2400" dirty="0" err="1">
                <a:latin typeface="SutonnyOMJ" panose="01010600010101010101" pitchFamily="2" charset="0"/>
                <a:cs typeface="SutonnyOMJ" panose="01010600010101010101" pitchFamily="2" charset="0"/>
              </a:rPr>
              <a:t>শ্রেণি</a:t>
            </a:r>
            <a:r>
              <a:rPr lang="en-US" sz="2400" dirty="0">
                <a:latin typeface="SutonnyOMJ" panose="01010600010101010101" pitchFamily="2" charset="0"/>
                <a:cs typeface="SutonnyOMJ" panose="01010600010101010101" pitchFamily="2" charset="0"/>
              </a:rPr>
              <a:t> - </a:t>
            </a:r>
            <a:r>
              <a:rPr lang="en-US" sz="2400" dirty="0" err="1">
                <a:latin typeface="SutonnyOMJ" panose="01010600010101010101" pitchFamily="2" charset="0"/>
                <a:cs typeface="SutonnyOMJ" panose="01010600010101010101" pitchFamily="2" charset="0"/>
              </a:rPr>
              <a:t>একাদশ</a:t>
            </a:r>
            <a:endParaRPr lang="en-US" sz="2400" dirty="0">
              <a:latin typeface="SutonnyOMJ" panose="01010600010101010101" pitchFamily="2" charset="0"/>
              <a:cs typeface="SutonnyOMJ" panose="01010600010101010101" pitchFamily="2" charset="0"/>
            </a:endParaRPr>
          </a:p>
          <a:p>
            <a:pPr>
              <a:spcBef>
                <a:spcPts val="0"/>
              </a:spcBef>
            </a:pPr>
            <a:r>
              <a:rPr lang="en-US" sz="2400" dirty="0" err="1">
                <a:latin typeface="SutonnyOMJ" panose="01010600010101010101" pitchFamily="2" charset="0"/>
                <a:cs typeface="SutonnyOMJ" panose="01010600010101010101" pitchFamily="2" charset="0"/>
              </a:rPr>
              <a:t>বিষয়:ব্যবসায়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সংগঠন</a:t>
            </a:r>
            <a:r>
              <a:rPr lang="en-US" sz="2400" dirty="0">
                <a:latin typeface="SutonnyOMJ" panose="01010600010101010101" pitchFamily="2" charset="0"/>
                <a:cs typeface="SutonnyOMJ" panose="01010600010101010101" pitchFamily="2" charset="0"/>
              </a:rPr>
              <a:t> ও ব্যবস্থাপনা-১ম </a:t>
            </a:r>
            <a:r>
              <a:rPr lang="en-US" sz="2400" dirty="0" err="1">
                <a:latin typeface="SutonnyOMJ" panose="01010600010101010101" pitchFamily="2" charset="0"/>
                <a:cs typeface="SutonnyOMJ" panose="01010600010101010101" pitchFamily="2" charset="0"/>
              </a:rPr>
              <a:t>পত্র</a:t>
            </a:r>
            <a:endParaRPr lang="en-US" sz="2400" dirty="0">
              <a:latin typeface="SutonnyOMJ" panose="01010600010101010101" pitchFamily="2" charset="0"/>
              <a:cs typeface="SutonnyOMJ" panose="01010600010101010101" pitchFamily="2" charset="0"/>
            </a:endParaRPr>
          </a:p>
          <a:p>
            <a:pPr>
              <a:spcBef>
                <a:spcPts val="0"/>
              </a:spcBef>
            </a:pPr>
            <a:r>
              <a:rPr lang="en-US" sz="2400" dirty="0" err="1">
                <a:latin typeface="SutonnyOMJ" panose="01010600010101010101" pitchFamily="2" charset="0"/>
                <a:cs typeface="SutonnyOMJ" panose="01010600010101010101" pitchFamily="2" charset="0"/>
              </a:rPr>
              <a:t>অধ্যায়</a:t>
            </a:r>
            <a:r>
              <a:rPr lang="en-US" sz="2400" dirty="0">
                <a:latin typeface="SutonnyOMJ" panose="01010600010101010101" pitchFamily="2" charset="0"/>
                <a:cs typeface="SutonnyOMJ" panose="01010600010101010101" pitchFamily="2" charset="0"/>
              </a:rPr>
              <a:t>: ৩য়-</a:t>
            </a:r>
            <a:r>
              <a:rPr lang="bn-IN" sz="2400" kern="100" dirty="0">
                <a:latin typeface="SutonnyOMJ" panose="01010600010101010101" pitchFamily="2" charset="0"/>
                <a:ea typeface="Times New Roman" panose="02020603050405020304" pitchFamily="18" charset="0"/>
                <a:cs typeface="SutonnyOMJ" panose="01010600010101010101" pitchFamily="2" charset="0"/>
              </a:rPr>
              <a:t>একমালিকানা ব্যবসায়ের </a:t>
            </a:r>
            <a:endParaRPr lang="en-US" sz="2400" kern="100" dirty="0">
              <a:latin typeface="SutonnyOMJ" panose="01010600010101010101" pitchFamily="2" charset="0"/>
              <a:ea typeface="Times New Roman" panose="02020603050405020304" pitchFamily="18" charset="0"/>
              <a:cs typeface="SutonnyOMJ" panose="01010600010101010101" pitchFamily="2" charset="0"/>
            </a:endParaRPr>
          </a:p>
          <a:p>
            <a:pPr>
              <a:spcBef>
                <a:spcPts val="0"/>
              </a:spcBef>
            </a:pPr>
            <a:r>
              <a:rPr lang="en-US" sz="2400" dirty="0">
                <a:latin typeface="SutonnyOMJ" panose="01010600010101010101" pitchFamily="2" charset="0"/>
                <a:cs typeface="SutonnyOMJ" panose="01010600010101010101" pitchFamily="2" charset="0"/>
              </a:rPr>
              <a:t>ক্লাস-০৩</a:t>
            </a:r>
          </a:p>
          <a:p>
            <a:pPr>
              <a:spcBef>
                <a:spcPts val="0"/>
              </a:spcBef>
            </a:pPr>
            <a:r>
              <a:rPr lang="en-US" sz="2400" dirty="0" err="1">
                <a:latin typeface="SutonnyOMJ" panose="01010600010101010101" pitchFamily="2" charset="0"/>
                <a:cs typeface="SutonnyOMJ" panose="01010600010101010101" pitchFamily="2" charset="0"/>
              </a:rPr>
              <a:t>তারিখ</a:t>
            </a:r>
            <a:r>
              <a:rPr lang="en-US" sz="2400" dirty="0">
                <a:latin typeface="SutonnyOMJ" panose="01010600010101010101" pitchFamily="2" charset="0"/>
                <a:cs typeface="SutonnyOMJ" panose="01010600010101010101" pitchFamily="2" charset="0"/>
              </a:rPr>
              <a:t>: </a:t>
            </a:r>
          </a:p>
          <a:p>
            <a:pPr marL="0" indent="0">
              <a:buNone/>
            </a:pPr>
            <a:endParaRPr lang="en-US" dirty="0"/>
          </a:p>
        </p:txBody>
      </p:sp>
      <p:sp>
        <p:nvSpPr>
          <p:cNvPr id="4" name="Content Placeholder 2">
            <a:extLst>
              <a:ext uri="{FF2B5EF4-FFF2-40B4-BE49-F238E27FC236}">
                <a16:creationId xmlns:a16="http://schemas.microsoft.com/office/drawing/2014/main" id="{118C4221-F048-8F9A-E51C-90D23ED12AA7}"/>
              </a:ext>
            </a:extLst>
          </p:cNvPr>
          <p:cNvSpPr txBox="1">
            <a:spLocks/>
          </p:cNvSpPr>
          <p:nvPr/>
        </p:nvSpPr>
        <p:spPr>
          <a:xfrm>
            <a:off x="6096000" y="3034555"/>
            <a:ext cx="4161955" cy="2828363"/>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a:spcBef>
                <a:spcPts val="0"/>
              </a:spcBef>
              <a:spcAft>
                <a:spcPts val="0"/>
              </a:spcAft>
            </a:pPr>
            <a:r>
              <a:rPr lang="en-US" dirty="0" err="1">
                <a:latin typeface="SutonnyOMJ" panose="01010600010101010101" pitchFamily="2" charset="0"/>
                <a:cs typeface="SutonnyOMJ" panose="01010600010101010101" pitchFamily="2" charset="0"/>
              </a:rPr>
              <a:t>মশিউর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রেজা</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চৌধুরী</a:t>
            </a:r>
            <a:endParaRPr lang="en-US" dirty="0">
              <a:latin typeface="SutonnyOMJ" panose="01010600010101010101" pitchFamily="2" charset="0"/>
              <a:cs typeface="SutonnyOMJ" panose="01010600010101010101" pitchFamily="2" charset="0"/>
            </a:endParaRPr>
          </a:p>
          <a:p>
            <a:pPr>
              <a:spcBef>
                <a:spcPts val="0"/>
              </a:spcBef>
              <a:spcAft>
                <a:spcPts val="0"/>
              </a:spcAft>
            </a:pPr>
            <a:r>
              <a:rPr lang="en-US" dirty="0" err="1">
                <a:latin typeface="SutonnyOMJ" panose="01010600010101010101" pitchFamily="2" charset="0"/>
                <a:cs typeface="SutonnyOMJ" panose="01010600010101010101" pitchFamily="2" charset="0"/>
              </a:rPr>
              <a:t>প্রভাষক</a:t>
            </a:r>
            <a:endParaRPr lang="en-US" dirty="0">
              <a:latin typeface="SutonnyOMJ" panose="01010600010101010101" pitchFamily="2" charset="0"/>
              <a:cs typeface="SutonnyOMJ" panose="01010600010101010101" pitchFamily="2" charset="0"/>
            </a:endParaRPr>
          </a:p>
          <a:p>
            <a:pPr>
              <a:spcBef>
                <a:spcPts val="0"/>
              </a:spcBef>
              <a:spcAft>
                <a:spcPts val="0"/>
              </a:spcAft>
            </a:pPr>
            <a:r>
              <a:rPr lang="en-US" dirty="0" err="1">
                <a:latin typeface="SutonnyOMJ" panose="01010600010101010101" pitchFamily="2" charset="0"/>
                <a:cs typeface="SutonnyOMJ" panose="01010600010101010101" pitchFamily="2" charset="0"/>
              </a:rPr>
              <a:t>ব্যবসায়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সংগঠন</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ব্যবস্থাপনা</a:t>
            </a:r>
            <a:endParaRPr lang="en-US" dirty="0">
              <a:latin typeface="SutonnyOMJ" panose="01010600010101010101" pitchFamily="2" charset="0"/>
              <a:cs typeface="SutonnyOMJ" panose="01010600010101010101" pitchFamily="2" charset="0"/>
            </a:endParaRPr>
          </a:p>
          <a:p>
            <a:pPr>
              <a:spcBef>
                <a:spcPts val="0"/>
              </a:spcBef>
              <a:spcAft>
                <a:spcPts val="0"/>
              </a:spcAft>
            </a:pPr>
            <a:r>
              <a:rPr lang="en-US" dirty="0" err="1">
                <a:latin typeface="SutonnyOMJ" panose="01010600010101010101" pitchFamily="2" charset="0"/>
                <a:cs typeface="SutonnyOMJ" panose="01010600010101010101" pitchFamily="2" charset="0"/>
              </a:rPr>
              <a:t>শহীদ</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মহাবিদ্যালয়</a:t>
            </a:r>
            <a:endParaRPr lang="en-US" dirty="0">
              <a:latin typeface="SutonnyOMJ" panose="01010600010101010101" pitchFamily="2" charset="0"/>
              <a:cs typeface="SutonnyOMJ" panose="01010600010101010101" pitchFamily="2" charset="0"/>
            </a:endParaRPr>
          </a:p>
          <a:p>
            <a:pPr>
              <a:spcBef>
                <a:spcPts val="0"/>
              </a:spcBef>
              <a:spcAft>
                <a:spcPts val="0"/>
              </a:spcAft>
            </a:pPr>
            <a:r>
              <a:rPr lang="en-US" dirty="0" err="1">
                <a:latin typeface="SutonnyOMJ" panose="01010600010101010101" pitchFamily="2" charset="0"/>
                <a:cs typeface="SutonnyOMJ" panose="01010600010101010101" pitchFamily="2" charset="0"/>
              </a:rPr>
              <a:t>আদর্শনগর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মোহনগঞ্জ</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নেত্রকোনা</a:t>
            </a:r>
            <a:endParaRPr lang="en-US" dirty="0">
              <a:latin typeface="SutonnyOMJ" panose="01010600010101010101" pitchFamily="2" charset="0"/>
              <a:cs typeface="SutonnyOMJ" panose="01010600010101010101" pitchFamily="2" charset="0"/>
            </a:endParaRPr>
          </a:p>
        </p:txBody>
      </p:sp>
      <p:pic>
        <p:nvPicPr>
          <p:cNvPr id="7" name="Picture 6">
            <a:extLst>
              <a:ext uri="{FF2B5EF4-FFF2-40B4-BE49-F238E27FC236}">
                <a16:creationId xmlns:a16="http://schemas.microsoft.com/office/drawing/2014/main" id="{6048B153-E9D5-4C7E-BFB8-FF8A5A216F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3140" y="349624"/>
            <a:ext cx="2869630" cy="288373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08419071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1000"/>
                                        <p:tgtEl>
                                          <p:spTgt spid="4">
                                            <p:txEl>
                                              <p:pRg st="1" end="1"/>
                                            </p:txEl>
                                          </p:spTgt>
                                        </p:tgtEl>
                                      </p:cBhvr>
                                    </p:animEffect>
                                    <p:anim calcmode="lin" valueType="num">
                                      <p:cBhvr>
                                        <p:cTn id="2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additive="base">
                                        <p:cTn id="2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 calcmode="lin" valueType="num">
                                      <p:cBhvr additive="base">
                                        <p:cTn id="40"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xEl>
                                              <p:pRg st="0" end="0"/>
                                            </p:txEl>
                                          </p:spTgt>
                                        </p:tgtEl>
                                        <p:attrNameLst>
                                          <p:attrName>style.visibility</p:attrName>
                                        </p:attrNameLst>
                                      </p:cBhvr>
                                      <p:to>
                                        <p:strVal val="visible"/>
                                      </p:to>
                                    </p:set>
                                    <p:anim calcmode="lin" valueType="num">
                                      <p:cBhvr additive="base">
                                        <p:cTn id="46"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1" end="1"/>
                                            </p:txEl>
                                          </p:spTgt>
                                        </p:tgtEl>
                                        <p:attrNameLst>
                                          <p:attrName>style.visibility</p:attrName>
                                        </p:attrNameLst>
                                      </p:cBhvr>
                                      <p:to>
                                        <p:strVal val="visible"/>
                                      </p:to>
                                    </p:set>
                                    <p:animEffect transition="in" filter="fade">
                                      <p:cBhvr>
                                        <p:cTn id="52" dur="1000"/>
                                        <p:tgtEl>
                                          <p:spTgt spid="3">
                                            <p:txEl>
                                              <p:pRg st="1" end="1"/>
                                            </p:txEl>
                                          </p:spTgt>
                                        </p:tgtEl>
                                      </p:cBhvr>
                                    </p:animEffect>
                                    <p:anim calcmode="lin" valueType="num">
                                      <p:cBhvr>
                                        <p:cTn id="5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3">
                                            <p:txEl>
                                              <p:pRg st="2" end="2"/>
                                            </p:txEl>
                                          </p:spTgt>
                                        </p:tgtEl>
                                        <p:attrNameLst>
                                          <p:attrName>style.visibility</p:attrName>
                                        </p:attrNameLst>
                                      </p:cBhvr>
                                      <p:to>
                                        <p:strVal val="visible"/>
                                      </p:to>
                                    </p:set>
                                    <p:animEffect transition="in" filter="fade">
                                      <p:cBhvr>
                                        <p:cTn id="59" dur="1000"/>
                                        <p:tgtEl>
                                          <p:spTgt spid="3">
                                            <p:txEl>
                                              <p:pRg st="2" end="2"/>
                                            </p:txEl>
                                          </p:spTgt>
                                        </p:tgtEl>
                                      </p:cBhvr>
                                    </p:animEffect>
                                    <p:anim calcmode="lin" valueType="num">
                                      <p:cBhvr>
                                        <p:cTn id="6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3">
                                            <p:txEl>
                                              <p:pRg st="3" end="3"/>
                                            </p:txEl>
                                          </p:spTgt>
                                        </p:tgtEl>
                                        <p:attrNameLst>
                                          <p:attrName>style.visibility</p:attrName>
                                        </p:attrNameLst>
                                      </p:cBhvr>
                                      <p:to>
                                        <p:strVal val="visible"/>
                                      </p:to>
                                    </p:set>
                                    <p:animEffect transition="in" filter="fade">
                                      <p:cBhvr>
                                        <p:cTn id="66" dur="1000"/>
                                        <p:tgtEl>
                                          <p:spTgt spid="3">
                                            <p:txEl>
                                              <p:pRg st="3" end="3"/>
                                            </p:txEl>
                                          </p:spTgt>
                                        </p:tgtEl>
                                      </p:cBhvr>
                                    </p:animEffect>
                                    <p:anim calcmode="lin" valueType="num">
                                      <p:cBhvr>
                                        <p:cTn id="6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6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4" end="4"/>
                                            </p:txEl>
                                          </p:spTgt>
                                        </p:tgtEl>
                                        <p:attrNameLst>
                                          <p:attrName>style.visibility</p:attrName>
                                        </p:attrNameLst>
                                      </p:cBhvr>
                                      <p:to>
                                        <p:strVal val="visible"/>
                                      </p:to>
                                    </p:set>
                                    <p:anim calcmode="lin" valueType="num">
                                      <p:cBhvr additive="base">
                                        <p:cTn id="7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p:cTn id="79" dur="500" fill="hold"/>
                                        <p:tgtEl>
                                          <p:spTgt spid="7"/>
                                        </p:tgtEl>
                                        <p:attrNameLst>
                                          <p:attrName>ppt_w</p:attrName>
                                        </p:attrNameLst>
                                      </p:cBhvr>
                                      <p:tavLst>
                                        <p:tav tm="0">
                                          <p:val>
                                            <p:fltVal val="0"/>
                                          </p:val>
                                        </p:tav>
                                        <p:tav tm="100000">
                                          <p:val>
                                            <p:strVal val="#ppt_w"/>
                                          </p:val>
                                        </p:tav>
                                      </p:tavLst>
                                    </p:anim>
                                    <p:anim calcmode="lin" valueType="num">
                                      <p:cBhvr>
                                        <p:cTn id="80" dur="500" fill="hold"/>
                                        <p:tgtEl>
                                          <p:spTgt spid="7"/>
                                        </p:tgtEl>
                                        <p:attrNameLst>
                                          <p:attrName>ppt_h</p:attrName>
                                        </p:attrNameLst>
                                      </p:cBhvr>
                                      <p:tavLst>
                                        <p:tav tm="0">
                                          <p:val>
                                            <p:fltVal val="0"/>
                                          </p:val>
                                        </p:tav>
                                        <p:tav tm="100000">
                                          <p:val>
                                            <p:strVal val="#ppt_h"/>
                                          </p:val>
                                        </p:tav>
                                      </p:tavLst>
                                    </p:anim>
                                    <p:animEffect transition="in" filter="fade">
                                      <p:cBhvr>
                                        <p:cTn id="8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82EBABF-B22A-B2C5-99C5-528132BF9520}"/>
              </a:ext>
            </a:extLst>
          </p:cNvPr>
          <p:cNvSpPr txBox="1"/>
          <p:nvPr/>
        </p:nvSpPr>
        <p:spPr>
          <a:xfrm>
            <a:off x="1422027" y="1092805"/>
            <a:ext cx="6098240" cy="584775"/>
          </a:xfrm>
          <a:prstGeom prst="rect">
            <a:avLst/>
          </a:prstGeom>
          <a:noFill/>
        </p:spPr>
        <p:txBody>
          <a:bodyPr wrap="square">
            <a:spAutoFit/>
          </a:bodyPr>
          <a:lstStyle/>
          <a:p>
            <a:pPr marL="0" marR="0">
              <a:lnSpc>
                <a:spcPct val="100000"/>
              </a:lnSpc>
              <a:spcAft>
                <a:spcPts val="800"/>
              </a:spcAft>
              <a:buNone/>
            </a:pPr>
            <a:r>
              <a:rPr lang="bn-IN" sz="3200" kern="100" dirty="0">
                <a:effectLst/>
                <a:latin typeface="+mn-lt"/>
                <a:ea typeface="Times New Roman" panose="02020603050405020304" pitchFamily="18" charset="0"/>
                <a:cs typeface="SutonnyOMJ" panose="01010600010101010101" pitchFamily="2" charset="0"/>
              </a:rPr>
              <a:t>এ অধ্যায়ের পাঠগুলো পড়ে যা যা শিখব</a:t>
            </a:r>
            <a:endParaRPr lang="en-US" sz="3200" kern="100" dirty="0">
              <a:effectLst/>
              <a:latin typeface="+mn-lt"/>
              <a:ea typeface="Times New Roman" panose="02020603050405020304" pitchFamily="18" charset="0"/>
              <a:cs typeface="Vrinda"/>
            </a:endParaRPr>
          </a:p>
        </p:txBody>
      </p:sp>
      <p:sp>
        <p:nvSpPr>
          <p:cNvPr id="11" name="TextBox 10">
            <a:extLst>
              <a:ext uri="{FF2B5EF4-FFF2-40B4-BE49-F238E27FC236}">
                <a16:creationId xmlns:a16="http://schemas.microsoft.com/office/drawing/2014/main" id="{F44558A6-E277-7E6F-9E07-2E8A0ED6D0FB}"/>
              </a:ext>
            </a:extLst>
          </p:cNvPr>
          <p:cNvSpPr txBox="1"/>
          <p:nvPr/>
        </p:nvSpPr>
        <p:spPr>
          <a:xfrm>
            <a:off x="2006413" y="2542709"/>
            <a:ext cx="8179173" cy="523220"/>
          </a:xfrm>
          <a:prstGeom prst="rect">
            <a:avLst/>
          </a:prstGeom>
          <a:noFill/>
        </p:spPr>
        <p:txBody>
          <a:bodyPr wrap="square">
            <a:spAutoFit/>
          </a:bodyPr>
          <a:lstStyle/>
          <a:p>
            <a:pPr marL="0" marR="0">
              <a:lnSpc>
                <a:spcPct val="100000"/>
              </a:lnSpc>
              <a:spcAft>
                <a:spcPts val="800"/>
              </a:spcAft>
              <a:buNone/>
            </a:pPr>
            <a:r>
              <a:rPr lang="bn-IN" sz="2800" kern="100" dirty="0">
                <a:effectLst/>
                <a:latin typeface="+mn-lt"/>
                <a:ea typeface="Times New Roman" panose="02020603050405020304" pitchFamily="18" charset="0"/>
                <a:cs typeface="SutonnyOMJ" panose="01010600010101010101" pitchFamily="2" charset="0"/>
              </a:rPr>
              <a:t>বৃহদায়তন ব্যবসায়ের পাশাপাশি একমালিকানা ব্যবসায় টিকে থাকার কারণ</a:t>
            </a:r>
            <a:endParaRPr lang="en-US" kern="100" dirty="0">
              <a:effectLst/>
              <a:latin typeface="Aptos" panose="02110004020202020204"/>
              <a:ea typeface="Times New Roman" panose="02020603050405020304" pitchFamily="18" charset="0"/>
              <a:cs typeface="Vrinda"/>
            </a:endParaRPr>
          </a:p>
        </p:txBody>
      </p:sp>
    </p:spTree>
    <p:extLst>
      <p:ext uri="{BB962C8B-B14F-4D97-AF65-F5344CB8AC3E}">
        <p14:creationId xmlns:p14="http://schemas.microsoft.com/office/powerpoint/2010/main" val="19190701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CE5FD14-8EE4-8A32-5329-2682EA564A8F}"/>
              </a:ext>
            </a:extLst>
          </p:cNvPr>
          <p:cNvSpPr txBox="1"/>
          <p:nvPr/>
        </p:nvSpPr>
        <p:spPr>
          <a:xfrm>
            <a:off x="240031" y="254820"/>
            <a:ext cx="5965880" cy="892552"/>
          </a:xfrm>
          <a:prstGeom prst="rect">
            <a:avLst/>
          </a:prstGeom>
          <a:noFill/>
        </p:spPr>
        <p:txBody>
          <a:bodyPr wrap="square">
            <a:spAutoFit/>
          </a:bodyPr>
          <a:lstStyle/>
          <a:p>
            <a:pPr marL="0" marR="0">
              <a:lnSpc>
                <a:spcPct val="100000"/>
              </a:lnSpc>
              <a:buNone/>
            </a:pPr>
            <a:r>
              <a:rPr lang="bn-IN" sz="2000" u="sng" kern="100" dirty="0">
                <a:solidFill>
                  <a:srgbClr val="EE0000"/>
                </a:solidFill>
                <a:effectLst/>
                <a:latin typeface="+mn-lt"/>
                <a:ea typeface="Times New Roman" panose="02020603050405020304" pitchFamily="18" charset="0"/>
                <a:cs typeface="SutonnyOMJ" panose="01010600010101010101" pitchFamily="2" charset="0"/>
              </a:rPr>
              <a:t>বৃহদায়তন ব্যবসায়ের পাশাপাশি একমালিকানা ব্যবসায় টিকে থাকার কারণ</a:t>
            </a:r>
            <a:endParaRPr lang="en-US" sz="2000" u="sng" kern="100" dirty="0">
              <a:solidFill>
                <a:srgbClr val="EE0000"/>
              </a:solidFill>
              <a:effectLst/>
              <a:latin typeface="+mn-lt"/>
              <a:ea typeface="Times New Roman" panose="02020603050405020304" pitchFamily="18" charset="0"/>
              <a:cs typeface="Vrinda"/>
            </a:endParaRPr>
          </a:p>
          <a:p>
            <a:pPr marL="0" marR="0">
              <a:lnSpc>
                <a:spcPct val="100000"/>
              </a:lnSpc>
              <a:buNone/>
            </a:pPr>
            <a:r>
              <a:rPr lang="en-IN" sz="1600" u="sng" kern="100" dirty="0">
                <a:solidFill>
                  <a:schemeClr val="accent6"/>
                </a:solidFill>
                <a:effectLst/>
                <a:latin typeface="+mn-lt"/>
                <a:ea typeface="Times New Roman" panose="02020603050405020304" pitchFamily="18" charset="0"/>
                <a:cs typeface="Vrinda"/>
              </a:rPr>
              <a:t>(Causes of Survival of Sole Proprietorship Business Along with Large Scale Business</a:t>
            </a:r>
            <a:r>
              <a:rPr lang="en-IN" sz="1600" u="sng" kern="100" dirty="0">
                <a:effectLst/>
                <a:latin typeface="+mn-lt"/>
                <a:ea typeface="Times New Roman" panose="02020603050405020304" pitchFamily="18" charset="0"/>
                <a:cs typeface="Vrinda"/>
              </a:rPr>
              <a:t>)</a:t>
            </a:r>
            <a:endParaRPr lang="en-US" sz="1600" u="sng" kern="100" dirty="0">
              <a:effectLst/>
              <a:latin typeface="+mn-lt"/>
              <a:ea typeface="Times New Roman" panose="02020603050405020304" pitchFamily="18" charset="0"/>
              <a:cs typeface="Vrinda"/>
            </a:endParaRPr>
          </a:p>
        </p:txBody>
      </p:sp>
      <p:sp>
        <p:nvSpPr>
          <p:cNvPr id="7" name="TextBox 6">
            <a:extLst>
              <a:ext uri="{FF2B5EF4-FFF2-40B4-BE49-F238E27FC236}">
                <a16:creationId xmlns:a16="http://schemas.microsoft.com/office/drawing/2014/main" id="{512427F9-A326-C07B-C4D6-23CACEA4F3D2}"/>
              </a:ext>
            </a:extLst>
          </p:cNvPr>
          <p:cNvSpPr txBox="1"/>
          <p:nvPr/>
        </p:nvSpPr>
        <p:spPr>
          <a:xfrm>
            <a:off x="175733" y="1214534"/>
            <a:ext cx="5780567" cy="1938992"/>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বর্তমান প্রতিযোগিতাপূর্ণ ব্যবসায়ের জগতে ক্ষুদ্রায়তনের একমালিকানা ব্যবসায় টিকে থাকা কঠিন ব্যাপার। স্বল্প পুঁজি, সীমিত কার্যক্ষেত্র, সম্প্রসারণের সীমাবদ্ধতা প্রভৃতি কারণে এ ব্যবসায় বৃহদায়তন ব্যবসায়ের সুবিধা পায় না। তবুও প্রাচীনকাল থেকে শুরু করে বর্তমান প্রতিযোগিতামূলক সময়েও বৃহদায়তন ব্যবসায়ের পাশাপাশি একমালিকানা ব‍্যবসায় জনপ্রিয়তার সাথেই টিকে আছে। এর কারণ হলো-</a:t>
            </a:r>
            <a:endParaRPr lang="en-US" sz="1400" kern="100" dirty="0">
              <a:effectLst/>
              <a:latin typeface="Aptos" panose="02110004020202020204"/>
              <a:ea typeface="Times New Roman" panose="02020603050405020304" pitchFamily="18" charset="0"/>
              <a:cs typeface="Vrinda"/>
            </a:endParaRPr>
          </a:p>
        </p:txBody>
      </p:sp>
      <p:sp>
        <p:nvSpPr>
          <p:cNvPr id="9" name="TextBox 8">
            <a:extLst>
              <a:ext uri="{FF2B5EF4-FFF2-40B4-BE49-F238E27FC236}">
                <a16:creationId xmlns:a16="http://schemas.microsoft.com/office/drawing/2014/main" id="{E96C71E5-E149-08EB-3D0C-9D28E4BC9FF6}"/>
              </a:ext>
            </a:extLst>
          </p:cNvPr>
          <p:cNvSpPr txBox="1"/>
          <p:nvPr/>
        </p:nvSpPr>
        <p:spPr>
          <a:xfrm>
            <a:off x="340997" y="3657154"/>
            <a:ext cx="4344162" cy="400110"/>
          </a:xfrm>
          <a:prstGeom prst="rect">
            <a:avLst/>
          </a:prstGeom>
          <a:noFill/>
        </p:spPr>
        <p:txBody>
          <a:bodyPr wrap="square">
            <a:spAutoFit/>
          </a:bodyPr>
          <a:lstStyle/>
          <a:p>
            <a:r>
              <a:rPr lang="en-US" sz="2000" u="sng" kern="100" dirty="0">
                <a:solidFill>
                  <a:schemeClr val="accent6"/>
                </a:solidFill>
                <a:ea typeface="Times New Roman" panose="02020603050405020304" pitchFamily="18" charset="0"/>
                <a:cs typeface="SutonnyOMJ" panose="01010600010101010101" pitchFamily="2" charset="0"/>
              </a:rPr>
              <a:t>১.</a:t>
            </a:r>
            <a:r>
              <a:rPr lang="bn-IN" sz="2000" u="sng" kern="100" dirty="0">
                <a:solidFill>
                  <a:schemeClr val="accent6"/>
                </a:solidFill>
                <a:effectLst/>
                <a:latin typeface="+mn-lt"/>
                <a:ea typeface="Times New Roman" panose="02020603050405020304" pitchFamily="18" charset="0"/>
                <a:cs typeface="SutonnyOMJ" panose="01010600010101010101" pitchFamily="2" charset="0"/>
              </a:rPr>
              <a:t>সহজ গঠন (</a:t>
            </a:r>
            <a:r>
              <a:rPr lang="en-IN" sz="2000" u="sng" kern="100" dirty="0">
                <a:solidFill>
                  <a:schemeClr val="accent6"/>
                </a:solidFill>
                <a:effectLst/>
                <a:latin typeface="+mn-lt"/>
                <a:ea typeface="Times New Roman" panose="02020603050405020304" pitchFamily="18" charset="0"/>
                <a:cs typeface="Vrinda"/>
              </a:rPr>
              <a:t>Easy formation): </a:t>
            </a:r>
            <a:endParaRPr lang="en-US" dirty="0"/>
          </a:p>
        </p:txBody>
      </p:sp>
      <p:sp>
        <p:nvSpPr>
          <p:cNvPr id="11" name="TextBox 10">
            <a:extLst>
              <a:ext uri="{FF2B5EF4-FFF2-40B4-BE49-F238E27FC236}">
                <a16:creationId xmlns:a16="http://schemas.microsoft.com/office/drawing/2014/main" id="{5AC0AB84-4574-8054-24A9-8BFB04B22D57}"/>
              </a:ext>
            </a:extLst>
          </p:cNvPr>
          <p:cNvSpPr txBox="1"/>
          <p:nvPr/>
        </p:nvSpPr>
        <p:spPr>
          <a:xfrm>
            <a:off x="340997" y="4272706"/>
            <a:ext cx="5475603"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একমালিকানা ব্যবসায় গঠন করতে বৃহদায়তন ব্যবসায়ের মতো আইনি আনুষ্ঠানিকতা পালন করতে হয় না। পৌর এলাকার হলে যথাযথ কর্তৃপক্ষ থেকে শুধু ট্রেড লাইসেন্স সংগ্রহ করতে হয়। সহজ গঠন প্রণালির কারণে অনেকে এ ব্যবসায় গঠনে উৎসাহী হয়ে থাকেন।</a:t>
            </a:r>
            <a:endParaRPr lang="en-US" dirty="0"/>
          </a:p>
        </p:txBody>
      </p:sp>
      <p:pic>
        <p:nvPicPr>
          <p:cNvPr id="3" name="Picture 2">
            <a:extLst>
              <a:ext uri="{FF2B5EF4-FFF2-40B4-BE49-F238E27FC236}">
                <a16:creationId xmlns:a16="http://schemas.microsoft.com/office/drawing/2014/main" id="{9CE66DD4-FD25-18B9-6E41-1DD8D350F5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1942" y="147242"/>
            <a:ext cx="5353517" cy="328175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a:extLst>
              <a:ext uri="{FF2B5EF4-FFF2-40B4-BE49-F238E27FC236}">
                <a16:creationId xmlns:a16="http://schemas.microsoft.com/office/drawing/2014/main" id="{7E226DC3-A7A4-0BD9-85A9-3ADE71AB22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3300" y="3659498"/>
            <a:ext cx="5992159" cy="305126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TextBox 9">
            <a:extLst>
              <a:ext uri="{FF2B5EF4-FFF2-40B4-BE49-F238E27FC236}">
                <a16:creationId xmlns:a16="http://schemas.microsoft.com/office/drawing/2014/main" id="{5ABB7DF0-2E84-580C-EEA4-9B0807441148}"/>
              </a:ext>
            </a:extLst>
          </p:cNvPr>
          <p:cNvSpPr txBox="1"/>
          <p:nvPr/>
        </p:nvSpPr>
        <p:spPr>
          <a:xfrm>
            <a:off x="6205911" y="3928411"/>
            <a:ext cx="1032061" cy="400110"/>
          </a:xfrm>
          <a:prstGeom prst="rect">
            <a:avLst/>
          </a:prstGeom>
          <a:noFill/>
        </p:spPr>
        <p:txBody>
          <a:bodyPr wrap="square">
            <a:spAutoFit/>
          </a:bodyPr>
          <a:lstStyle/>
          <a:p>
            <a:r>
              <a:rPr lang="bn-IN" sz="2000" kern="100" dirty="0">
                <a:solidFill>
                  <a:schemeClr val="accent6"/>
                </a:solidFill>
                <a:effectLst/>
                <a:highlight>
                  <a:srgbClr val="FFFF00"/>
                </a:highlight>
                <a:latin typeface="+mn-lt"/>
                <a:ea typeface="Times New Roman" panose="02020603050405020304" pitchFamily="18" charset="0"/>
                <a:cs typeface="SutonnyOMJ" panose="01010600010101010101" pitchFamily="2" charset="0"/>
              </a:rPr>
              <a:t>সহজ গঠন </a:t>
            </a:r>
            <a:endParaRPr lang="en-US" dirty="0">
              <a:highlight>
                <a:srgbClr val="FFFF00"/>
              </a:highlight>
            </a:endParaRPr>
          </a:p>
        </p:txBody>
      </p:sp>
    </p:spTree>
    <p:extLst>
      <p:ext uri="{BB962C8B-B14F-4D97-AF65-F5344CB8AC3E}">
        <p14:creationId xmlns:p14="http://schemas.microsoft.com/office/powerpoint/2010/main" val="14078537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fade">
                                      <p:cBhvr>
                                        <p:cTn id="20" dur="1000"/>
                                        <p:tgtEl>
                                          <p:spTgt spid="7">
                                            <p:txEl>
                                              <p:pRg st="0" end="0"/>
                                            </p:txEl>
                                          </p:spTgt>
                                        </p:tgtEl>
                                      </p:cBhvr>
                                    </p:animEffect>
                                    <p:anim calcmode="lin" valueType="num">
                                      <p:cBhvr>
                                        <p:cTn id="21"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3D9A87-05B3-38EF-0FC0-BBA87B6DCF7B}"/>
              </a:ext>
            </a:extLst>
          </p:cNvPr>
          <p:cNvSpPr txBox="1"/>
          <p:nvPr/>
        </p:nvSpPr>
        <p:spPr>
          <a:xfrm>
            <a:off x="322326" y="420470"/>
            <a:ext cx="6094476" cy="400110"/>
          </a:xfrm>
          <a:prstGeom prst="rect">
            <a:avLst/>
          </a:prstGeom>
          <a:noFill/>
        </p:spPr>
        <p:txBody>
          <a:bodyPr wrap="square">
            <a:spAutoFit/>
          </a:bodyPr>
          <a:lstStyle/>
          <a:p>
            <a:r>
              <a:rPr lang="en-US" sz="2000" u="sng" kern="100" dirty="0">
                <a:solidFill>
                  <a:schemeClr val="accent6"/>
                </a:solidFill>
                <a:effectLst/>
                <a:latin typeface="+mn-lt"/>
                <a:ea typeface="Times New Roman" panose="02020603050405020304" pitchFamily="18" charset="0"/>
                <a:cs typeface="SutonnyOMJ" panose="01010600010101010101" pitchFamily="2" charset="0"/>
              </a:rPr>
              <a:t>২. </a:t>
            </a:r>
            <a:r>
              <a:rPr lang="bn-IN" sz="2000" u="sng" kern="100" dirty="0">
                <a:solidFill>
                  <a:schemeClr val="accent6"/>
                </a:solidFill>
                <a:effectLst/>
                <a:latin typeface="+mn-lt"/>
                <a:ea typeface="Times New Roman" panose="02020603050405020304" pitchFamily="18" charset="0"/>
                <a:cs typeface="SutonnyOMJ" panose="01010600010101010101" pitchFamily="2" charset="0"/>
              </a:rPr>
              <a:t>স্বল্প মূলধন (</a:t>
            </a:r>
            <a:r>
              <a:rPr lang="en-IN" sz="2000" u="sng" kern="100" dirty="0">
                <a:solidFill>
                  <a:schemeClr val="accent6"/>
                </a:solidFill>
                <a:effectLst/>
                <a:latin typeface="+mn-lt"/>
                <a:ea typeface="Times New Roman" panose="02020603050405020304" pitchFamily="18" charset="0"/>
                <a:cs typeface="Vrinda"/>
              </a:rPr>
              <a:t>Small capital):</a:t>
            </a:r>
            <a:endParaRPr lang="en-US" dirty="0"/>
          </a:p>
        </p:txBody>
      </p:sp>
      <p:sp>
        <p:nvSpPr>
          <p:cNvPr id="6" name="TextBox 5">
            <a:extLst>
              <a:ext uri="{FF2B5EF4-FFF2-40B4-BE49-F238E27FC236}">
                <a16:creationId xmlns:a16="http://schemas.microsoft.com/office/drawing/2014/main" id="{DA3A8178-2412-713E-C299-02BD5BEBB653}"/>
              </a:ext>
            </a:extLst>
          </p:cNvPr>
          <p:cNvSpPr txBox="1"/>
          <p:nvPr/>
        </p:nvSpPr>
        <p:spPr>
          <a:xfrm>
            <a:off x="322326" y="889121"/>
            <a:ext cx="6094476"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এমন অনেক ব্যবসায় আছে যেগুলোর জন্য বেশি মূলধনের প্রয়োজন হয় না। আবার, এগুলোর গঠন ও পরিচালনা খরচও অত্যন্ত কম। এসব ব্যবসায় প্রতিষ্ঠান একক মালিকানার ভিত্তিতেই গড়ে ওঠে। বৃহদায়তন ব্যবসায় প্রতিষ্ঠান সাধারণত এক্ষেত্রে প্রতিদ্বন্দ্বিতায় লিপ্ত হয় না।</a:t>
            </a:r>
            <a:endParaRPr lang="en-US" dirty="0"/>
          </a:p>
        </p:txBody>
      </p:sp>
      <p:sp>
        <p:nvSpPr>
          <p:cNvPr id="10" name="TextBox 9">
            <a:extLst>
              <a:ext uri="{FF2B5EF4-FFF2-40B4-BE49-F238E27FC236}">
                <a16:creationId xmlns:a16="http://schemas.microsoft.com/office/drawing/2014/main" id="{26E69DF1-59B2-B932-CA58-DB4DA385C70A}"/>
              </a:ext>
            </a:extLst>
          </p:cNvPr>
          <p:cNvSpPr txBox="1"/>
          <p:nvPr/>
        </p:nvSpPr>
        <p:spPr>
          <a:xfrm>
            <a:off x="322326" y="4163524"/>
            <a:ext cx="6499098" cy="707886"/>
          </a:xfrm>
          <a:prstGeom prst="rect">
            <a:avLst/>
          </a:prstGeom>
          <a:noFill/>
        </p:spPr>
        <p:txBody>
          <a:bodyPr wrap="square">
            <a:spAutoFit/>
          </a:bodyPr>
          <a:lstStyle/>
          <a:p>
            <a:r>
              <a:rPr lang="en-US" sz="2000" u="sng" kern="100" dirty="0">
                <a:solidFill>
                  <a:schemeClr val="accent2"/>
                </a:solidFill>
                <a:effectLst/>
                <a:latin typeface="+mn-lt"/>
                <a:ea typeface="Times New Roman" panose="02020603050405020304" pitchFamily="18" charset="0"/>
                <a:cs typeface="SutonnyOMJ" panose="01010600010101010101" pitchFamily="2" charset="0"/>
              </a:rPr>
              <a:t>৩.</a:t>
            </a:r>
            <a:r>
              <a:rPr lang="bn-IN" sz="2000" u="sng" kern="100" dirty="0">
                <a:solidFill>
                  <a:schemeClr val="accent2"/>
                </a:solidFill>
                <a:effectLst/>
                <a:latin typeface="+mn-lt"/>
                <a:ea typeface="Times New Roman" panose="02020603050405020304" pitchFamily="18" charset="0"/>
                <a:cs typeface="SutonnyOMJ" panose="01010600010101010101" pitchFamily="2" charset="0"/>
              </a:rPr>
              <a:t>পরিচালনা ও নিয়ন্ত্রণে স্বাধীনতা (</a:t>
            </a:r>
            <a:r>
              <a:rPr lang="en-IN" sz="2000" u="sng" kern="100" dirty="0">
                <a:solidFill>
                  <a:schemeClr val="accent2"/>
                </a:solidFill>
                <a:effectLst/>
                <a:latin typeface="+mn-lt"/>
                <a:ea typeface="Times New Roman" panose="02020603050405020304" pitchFamily="18" charset="0"/>
                <a:cs typeface="Vrinda"/>
              </a:rPr>
              <a:t>Freedom in operation and control): </a:t>
            </a:r>
            <a:endParaRPr lang="en-US" dirty="0"/>
          </a:p>
        </p:txBody>
      </p:sp>
      <p:sp>
        <p:nvSpPr>
          <p:cNvPr id="14" name="TextBox 13">
            <a:extLst>
              <a:ext uri="{FF2B5EF4-FFF2-40B4-BE49-F238E27FC236}">
                <a16:creationId xmlns:a16="http://schemas.microsoft.com/office/drawing/2014/main" id="{172A0C5F-B852-1F4B-5D11-0DB6004003E4}"/>
              </a:ext>
            </a:extLst>
          </p:cNvPr>
          <p:cNvSpPr txBox="1"/>
          <p:nvPr/>
        </p:nvSpPr>
        <p:spPr>
          <a:xfrm>
            <a:off x="322326" y="4700717"/>
            <a:ext cx="6094476" cy="1631216"/>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একমালিকানা ব্যবসায়ের মাধ্যমেই মানুষ স্বাধীনভাবে জীবিকা অর্জনের সুযোগ পায়। মালিক নিজেই ব্যবসায়ের সব ধরনের কাজ স্বাধীনভাবে ও দক্ষতার সাথে পরিচালনা ও নিয়ন্ত্রণ করে থাকে। এক্ষেত্রে নিশ্চিত সাফল্য অর্জিত হবে বলে মনে করা হয়। ফলে, অনেকেই জীবিকা নির্বাহের সহজ উপায় হিসেবে এ ধরনের ব্যবসায় স্থাপনে আগ্রহী হন।</a:t>
            </a:r>
            <a:endParaRPr lang="en-US" dirty="0"/>
          </a:p>
        </p:txBody>
      </p:sp>
      <p:pic>
        <p:nvPicPr>
          <p:cNvPr id="7" name="Picture 6">
            <a:extLst>
              <a:ext uri="{FF2B5EF4-FFF2-40B4-BE49-F238E27FC236}">
                <a16:creationId xmlns:a16="http://schemas.microsoft.com/office/drawing/2014/main" id="{B596F6AE-646B-E747-BDF6-0EB1407B31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1424" y="74682"/>
            <a:ext cx="5267482" cy="308761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4A256DE9-F754-8BD8-3C79-970ED16A61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8613" y="3349518"/>
            <a:ext cx="5130293" cy="334338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529848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28C4FE9-0B1A-2931-269E-CE586780E6F3}"/>
              </a:ext>
            </a:extLst>
          </p:cNvPr>
          <p:cNvSpPr txBox="1"/>
          <p:nvPr/>
        </p:nvSpPr>
        <p:spPr>
          <a:xfrm>
            <a:off x="357886" y="405506"/>
            <a:ext cx="6094476" cy="400110"/>
          </a:xfrm>
          <a:prstGeom prst="rect">
            <a:avLst/>
          </a:prstGeom>
          <a:noFill/>
        </p:spPr>
        <p:txBody>
          <a:bodyPr wrap="square">
            <a:spAutoFit/>
          </a:bodyPr>
          <a:lstStyle/>
          <a:p>
            <a:r>
              <a:rPr lang="en-US" sz="2000" u="sng" kern="100" dirty="0">
                <a:solidFill>
                  <a:schemeClr val="accent2"/>
                </a:solidFill>
                <a:effectLst/>
                <a:latin typeface="+mn-lt"/>
                <a:ea typeface="Times New Roman" panose="02020603050405020304" pitchFamily="18" charset="0"/>
                <a:cs typeface="SutonnyOMJ" panose="01010600010101010101" pitchFamily="2" charset="0"/>
              </a:rPr>
              <a:t>৪. </a:t>
            </a:r>
            <a:r>
              <a:rPr lang="bn-IN" sz="2000" u="sng" kern="100" dirty="0">
                <a:solidFill>
                  <a:schemeClr val="accent2"/>
                </a:solidFill>
                <a:effectLst/>
                <a:latin typeface="+mn-lt"/>
                <a:ea typeface="Times New Roman" panose="02020603050405020304" pitchFamily="18" charset="0"/>
                <a:cs typeface="SutonnyOMJ" panose="01010600010101010101" pitchFamily="2" charset="0"/>
              </a:rPr>
              <a:t>গোপনীয়তা রক্ষা (</a:t>
            </a:r>
            <a:r>
              <a:rPr lang="en-IN" sz="2000" u="sng" kern="100" dirty="0">
                <a:solidFill>
                  <a:schemeClr val="accent2"/>
                </a:solidFill>
                <a:effectLst/>
                <a:latin typeface="+mn-lt"/>
                <a:ea typeface="Times New Roman" panose="02020603050405020304" pitchFamily="18" charset="0"/>
                <a:cs typeface="Vrinda"/>
              </a:rPr>
              <a:t>Maintaining secrecy): </a:t>
            </a:r>
            <a:endParaRPr lang="en-US" dirty="0"/>
          </a:p>
        </p:txBody>
      </p:sp>
      <p:sp>
        <p:nvSpPr>
          <p:cNvPr id="5" name="TextBox 4">
            <a:extLst>
              <a:ext uri="{FF2B5EF4-FFF2-40B4-BE49-F238E27FC236}">
                <a16:creationId xmlns:a16="http://schemas.microsoft.com/office/drawing/2014/main" id="{D2B75A46-64A9-1938-8F45-BEBC9EF35C10}"/>
              </a:ext>
            </a:extLst>
          </p:cNvPr>
          <p:cNvSpPr txBox="1"/>
          <p:nvPr/>
        </p:nvSpPr>
        <p:spPr>
          <a:xfrm>
            <a:off x="357886" y="805616"/>
            <a:ext cx="5687314" cy="1631216"/>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এমন অনেক ক্ষেত্র আছে যেখানে ব্যবসায়ের গোপনীয়তা রক্ষা করা একান্ত জরুরি। বৃহদায়তন ব্যবসায়ে সাধারণত মালিকের সংখ্যা বেশি হওয়ায় সবক্ষেত্রে গোপনীয়তা রক্ষা করা সম্ভব হয় না। কিন্তু, একমালিকানা ব্যবসায়ে মালিক এককভাবে যাবতীয় কাজ দেখাশোনা করে থাকেন। এজন্য তিনি ব্যবসায়িক গোপনীয়তা সহজেই বজায় রাখতে পারেন।</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6823" y="142718"/>
            <a:ext cx="5167377" cy="29570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TextBox 6">
            <a:extLst>
              <a:ext uri="{FF2B5EF4-FFF2-40B4-BE49-F238E27FC236}">
                <a16:creationId xmlns:a16="http://schemas.microsoft.com/office/drawing/2014/main" id="{3DE43100-8936-2B40-7C6B-7B1DC7F605C5}"/>
              </a:ext>
            </a:extLst>
          </p:cNvPr>
          <p:cNvSpPr txBox="1"/>
          <p:nvPr/>
        </p:nvSpPr>
        <p:spPr>
          <a:xfrm>
            <a:off x="333585" y="2899675"/>
            <a:ext cx="6417608" cy="400110"/>
          </a:xfrm>
          <a:prstGeom prst="rect">
            <a:avLst/>
          </a:prstGeom>
          <a:noFill/>
        </p:spPr>
        <p:txBody>
          <a:bodyPr wrap="square">
            <a:spAutoFit/>
          </a:bodyPr>
          <a:lstStyle/>
          <a:p>
            <a:r>
              <a:rPr lang="en-US" sz="2000" u="sng" kern="100" dirty="0">
                <a:solidFill>
                  <a:schemeClr val="accent2"/>
                </a:solidFill>
                <a:effectLst/>
                <a:latin typeface="+mn-lt"/>
                <a:ea typeface="Times New Roman" panose="02020603050405020304" pitchFamily="18" charset="0"/>
                <a:cs typeface="SutonnyOMJ" panose="01010600010101010101" pitchFamily="2" charset="0"/>
              </a:rPr>
              <a:t>৫. </a:t>
            </a:r>
            <a:r>
              <a:rPr lang="bn-IN" sz="2000" u="sng" kern="100" dirty="0">
                <a:solidFill>
                  <a:schemeClr val="accent2"/>
                </a:solidFill>
                <a:effectLst/>
                <a:latin typeface="+mn-lt"/>
                <a:ea typeface="Times New Roman" panose="02020603050405020304" pitchFamily="18" charset="0"/>
                <a:cs typeface="SutonnyOMJ" panose="01010600010101010101" pitchFamily="2" charset="0"/>
              </a:rPr>
              <a:t>বৃহদায়তন ব্যবসায়ের সহযোগী (</a:t>
            </a:r>
            <a:r>
              <a:rPr lang="en-IN" sz="2000" u="sng" kern="100" dirty="0">
                <a:solidFill>
                  <a:schemeClr val="accent2"/>
                </a:solidFill>
                <a:effectLst/>
                <a:latin typeface="+mn-lt"/>
                <a:ea typeface="Times New Roman" panose="02020603050405020304" pitchFamily="18" charset="0"/>
                <a:cs typeface="Vrinda"/>
              </a:rPr>
              <a:t>Associate of large scale business): </a:t>
            </a:r>
            <a:endParaRPr lang="en-US" dirty="0"/>
          </a:p>
        </p:txBody>
      </p:sp>
      <p:sp>
        <p:nvSpPr>
          <p:cNvPr id="8" name="TextBox 7">
            <a:extLst>
              <a:ext uri="{FF2B5EF4-FFF2-40B4-BE49-F238E27FC236}">
                <a16:creationId xmlns:a16="http://schemas.microsoft.com/office/drawing/2014/main" id="{AF056685-F5D6-B254-778E-2F32A5916CD6}"/>
              </a:ext>
            </a:extLst>
          </p:cNvPr>
          <p:cNvSpPr txBox="1"/>
          <p:nvPr/>
        </p:nvSpPr>
        <p:spPr>
          <a:xfrm>
            <a:off x="357886" y="3524327"/>
            <a:ext cx="5238400" cy="224676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বৃহদাকার ব্যবসায়ের প্রয়োজনীয় যন্ত্রপাতি ও উপকরণ সংগ্রহের জন্য অনেক সময় একমালিকানা ব্যবসায়ের ওপর নির্ভর করতে হয়। তাছাড়া, বৃহৎ ব্যবসায়ে উৎপাদিত পণ্যসামগ্রী চূড়ান্ত ভোক্তাদের কাছে পৌছানোর জন্যও একক মালিকানার খুচরা দোকানের সাহায্য নিতে হয়। সুতরাং, বৃহদায়তন ব্যবসায়ের পরিচালনা ও একে টিকিয়ে রাখার স্বার্থেও ক্ষুদ্রায়তনের একমালিকানা ব্যবসায় গড়ে ওঠে।</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362" y="3299785"/>
            <a:ext cx="5459477" cy="332961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2615228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 calcmode="lin" valueType="num">
                                      <p:cBhvr additive="base">
                                        <p:cTn id="20"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arn(inVertical)">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938326B-4EA3-8D1D-F8E9-200BAFAD911B}"/>
              </a:ext>
            </a:extLst>
          </p:cNvPr>
          <p:cNvSpPr txBox="1"/>
          <p:nvPr/>
        </p:nvSpPr>
        <p:spPr>
          <a:xfrm>
            <a:off x="384923" y="304143"/>
            <a:ext cx="6098240" cy="400110"/>
          </a:xfrm>
          <a:prstGeom prst="rect">
            <a:avLst/>
          </a:prstGeom>
          <a:noFill/>
        </p:spPr>
        <p:txBody>
          <a:bodyPr wrap="square">
            <a:spAutoFit/>
          </a:bodyPr>
          <a:lstStyle/>
          <a:p>
            <a:r>
              <a:rPr lang="en-US" sz="2000" u="sng" kern="100" dirty="0">
                <a:solidFill>
                  <a:schemeClr val="accent4"/>
                </a:solidFill>
                <a:effectLst/>
                <a:latin typeface="+mn-lt"/>
                <a:ea typeface="Times New Roman" panose="02020603050405020304" pitchFamily="18" charset="0"/>
                <a:cs typeface="SutonnyOMJ" panose="01010600010101010101" pitchFamily="2" charset="0"/>
              </a:rPr>
              <a:t>৬. </a:t>
            </a:r>
            <a:r>
              <a:rPr lang="bn-IN" sz="2000" u="sng" kern="100" dirty="0">
                <a:solidFill>
                  <a:schemeClr val="accent4"/>
                </a:solidFill>
                <a:effectLst/>
                <a:latin typeface="+mn-lt"/>
                <a:ea typeface="Times New Roman" panose="02020603050405020304" pitchFamily="18" charset="0"/>
                <a:cs typeface="SutonnyOMJ" panose="01010600010101010101" pitchFamily="2" charset="0"/>
              </a:rPr>
              <a:t>নমনীয়তার সুযোগ (</a:t>
            </a:r>
            <a:r>
              <a:rPr lang="en-IN" sz="2000" u="sng" kern="100" dirty="0">
                <a:solidFill>
                  <a:schemeClr val="accent4"/>
                </a:solidFill>
                <a:effectLst/>
                <a:latin typeface="+mn-lt"/>
                <a:ea typeface="Times New Roman" panose="02020603050405020304" pitchFamily="18" charset="0"/>
                <a:cs typeface="Vrinda"/>
              </a:rPr>
              <a:t>Opportunity of flexibility): </a:t>
            </a:r>
            <a:endParaRPr lang="en-US" sz="2000" dirty="0"/>
          </a:p>
        </p:txBody>
      </p:sp>
      <p:sp>
        <p:nvSpPr>
          <p:cNvPr id="11" name="TextBox 10">
            <a:extLst>
              <a:ext uri="{FF2B5EF4-FFF2-40B4-BE49-F238E27FC236}">
                <a16:creationId xmlns:a16="http://schemas.microsoft.com/office/drawing/2014/main" id="{A4F56310-D10A-8BE7-754D-831B232B0FCD}"/>
              </a:ext>
            </a:extLst>
          </p:cNvPr>
          <p:cNvSpPr txBox="1"/>
          <p:nvPr/>
        </p:nvSpPr>
        <p:spPr>
          <a:xfrm>
            <a:off x="384923" y="793153"/>
            <a:ext cx="5712053" cy="224676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কিছু পণ্যের চাহিদা ক্রেতাদের রুচি ও পছন্দ অনুযায়ী দ্রুত পরিবর্তনশীল। এক্ষেত্রে বৃহদাকার ব্যবসায় পরিচালনা করার চেয়ে একমালিকানা ব্যবসায়ই বেশি উপযুক্ত। কারণ, বৃহদায়তন ব্যবসায়ের পক্ষে দ্রুত পরিবর্তনশীল পরিস্থিতিতে টিকে থাকা কঠিন হয়ে দাঁড়ায়। আবার, বৃহদায়তন ব্যবসায়ে বেশি সুযোগ-সুবিধা পাওয়া গেলেও এতে ঝুঁকির পরিমাণও বেশি থাকে। এ কারণে অনেকেই একমালিকানা ব্যবসায় গঠনে উৎসাহী হন। এভাবে একমালিকানা ব্যবসায়ের আরও বিস্তৃতি হচ্ছে।</a:t>
            </a:r>
            <a:endParaRPr lang="en-US" sz="2000" dirty="0"/>
          </a:p>
        </p:txBody>
      </p:sp>
      <p:sp>
        <p:nvSpPr>
          <p:cNvPr id="13" name="TextBox 12">
            <a:extLst>
              <a:ext uri="{FF2B5EF4-FFF2-40B4-BE49-F238E27FC236}">
                <a16:creationId xmlns:a16="http://schemas.microsoft.com/office/drawing/2014/main" id="{351F4D08-30F3-5DFC-7F3F-636A613B5F01}"/>
              </a:ext>
            </a:extLst>
          </p:cNvPr>
          <p:cNvSpPr txBox="1"/>
          <p:nvPr/>
        </p:nvSpPr>
        <p:spPr>
          <a:xfrm>
            <a:off x="384923" y="3128822"/>
            <a:ext cx="3244112" cy="400110"/>
          </a:xfrm>
          <a:prstGeom prst="rect">
            <a:avLst/>
          </a:prstGeom>
          <a:noFill/>
        </p:spPr>
        <p:txBody>
          <a:bodyPr wrap="square">
            <a:spAutoFit/>
          </a:bodyPr>
          <a:lstStyle/>
          <a:p>
            <a:r>
              <a:rPr lang="en-US" sz="2000" u="sng" kern="100" dirty="0">
                <a:solidFill>
                  <a:srgbClr val="EE0000"/>
                </a:solidFill>
                <a:effectLst/>
                <a:latin typeface="+mn-lt"/>
                <a:ea typeface="Times New Roman" panose="02020603050405020304" pitchFamily="18" charset="0"/>
                <a:cs typeface="SutonnyOMJ" panose="01010600010101010101" pitchFamily="2" charset="0"/>
              </a:rPr>
              <a:t>৭. </a:t>
            </a:r>
            <a:r>
              <a:rPr lang="bn-IN" sz="2000" u="sng" kern="100" dirty="0">
                <a:solidFill>
                  <a:srgbClr val="EE0000"/>
                </a:solidFill>
                <a:effectLst/>
                <a:latin typeface="+mn-lt"/>
                <a:ea typeface="Times New Roman" panose="02020603050405020304" pitchFamily="18" charset="0"/>
                <a:cs typeface="SutonnyOMJ" panose="01010600010101010101" pitchFamily="2" charset="0"/>
              </a:rPr>
              <a:t>ঝুঁকির স্বল্পতা (</a:t>
            </a:r>
            <a:r>
              <a:rPr lang="en-IN" sz="2000" u="sng" kern="100" dirty="0">
                <a:solidFill>
                  <a:srgbClr val="EE0000"/>
                </a:solidFill>
                <a:effectLst/>
                <a:latin typeface="+mn-lt"/>
                <a:ea typeface="Times New Roman" panose="02020603050405020304" pitchFamily="18" charset="0"/>
                <a:cs typeface="Vrinda"/>
              </a:rPr>
              <a:t>Limited risk): </a:t>
            </a:r>
            <a:endParaRPr lang="en-US" sz="2000" dirty="0">
              <a:solidFill>
                <a:srgbClr val="EE0000"/>
              </a:solidFill>
            </a:endParaRPr>
          </a:p>
        </p:txBody>
      </p:sp>
      <p:sp>
        <p:nvSpPr>
          <p:cNvPr id="15" name="TextBox 14">
            <a:extLst>
              <a:ext uri="{FF2B5EF4-FFF2-40B4-BE49-F238E27FC236}">
                <a16:creationId xmlns:a16="http://schemas.microsoft.com/office/drawing/2014/main" id="{01B6196A-5A08-878C-2553-EB0EB83C55F8}"/>
              </a:ext>
            </a:extLst>
          </p:cNvPr>
          <p:cNvSpPr txBox="1"/>
          <p:nvPr/>
        </p:nvSpPr>
        <p:spPr>
          <a:xfrm>
            <a:off x="384923" y="3617832"/>
            <a:ext cx="5596777" cy="1631216"/>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আর্থিক ক্ষতির আশঙ্কাকে ঝুঁকি বলে। একমালিকানা ব্যবসায় সাধারণত স্বল্প পুঁজির হয়ে থাকে। লোকসান বা ক্ষতি হলে সেটা স্বল্প মাত্রায় হয়। বৃহদায়তন ব্যবসায়ে অধিক পুঁজি নিয়ে ব্যবসায় করতে হয় বলে ঝুঁকির পরিমাণও বেশি। এজন্য অনেকের কাছেই একমালিকানা ব্যবসায় বেশি জনপ্রিয়।</a:t>
            </a:r>
            <a:endParaRPr lang="en-US" sz="2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3163" y="165070"/>
            <a:ext cx="5474231" cy="276863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3163" y="3328876"/>
            <a:ext cx="5410526" cy="300842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2759371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 calcmode="lin" valueType="num">
                                      <p:cBhvr additive="base">
                                        <p:cTn id="21"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A210227-48BF-16D6-F25F-13D174FBCBEE}"/>
              </a:ext>
            </a:extLst>
          </p:cNvPr>
          <p:cNvSpPr txBox="1"/>
          <p:nvPr/>
        </p:nvSpPr>
        <p:spPr>
          <a:xfrm>
            <a:off x="295461" y="564228"/>
            <a:ext cx="6651439" cy="400110"/>
          </a:xfrm>
          <a:prstGeom prst="rect">
            <a:avLst/>
          </a:prstGeom>
          <a:noFill/>
        </p:spPr>
        <p:txBody>
          <a:bodyPr wrap="square">
            <a:spAutoFit/>
          </a:bodyPr>
          <a:lstStyle/>
          <a:p>
            <a:r>
              <a:rPr lang="en-US" sz="2000" u="sng" kern="100" dirty="0">
                <a:effectLst/>
                <a:latin typeface="+mn-lt"/>
                <a:ea typeface="Times New Roman" panose="02020603050405020304" pitchFamily="18" charset="0"/>
                <a:cs typeface="SutonnyOMJ" panose="01010600010101010101" pitchFamily="2" charset="0"/>
              </a:rPr>
              <a:t>৮</a:t>
            </a:r>
            <a:r>
              <a:rPr lang="en-US" sz="2000" u="sng" kern="100" dirty="0" smtClean="0">
                <a:effectLst/>
                <a:latin typeface="+mn-lt"/>
                <a:ea typeface="Times New Roman" panose="02020603050405020304" pitchFamily="18" charset="0"/>
                <a:cs typeface="SutonnyOMJ" panose="01010600010101010101" pitchFamily="2" charset="0"/>
              </a:rPr>
              <a:t>. </a:t>
            </a:r>
            <a:r>
              <a:rPr lang="bn-IN" sz="2000" u="sng" kern="100" dirty="0" smtClean="0">
                <a:effectLst/>
                <a:latin typeface="+mn-lt"/>
                <a:ea typeface="Times New Roman" panose="02020603050405020304" pitchFamily="18" charset="0"/>
                <a:cs typeface="SutonnyOMJ" panose="01010600010101010101" pitchFamily="2" charset="0"/>
              </a:rPr>
              <a:t>প্রত্যক্ষ </a:t>
            </a:r>
            <a:r>
              <a:rPr lang="bn-IN" sz="2000" u="sng" kern="100" dirty="0">
                <a:effectLst/>
                <a:latin typeface="+mn-lt"/>
                <a:ea typeface="Times New Roman" panose="02020603050405020304" pitchFamily="18" charset="0"/>
                <a:cs typeface="SutonnyOMJ" panose="01010600010101010101" pitchFamily="2" charset="0"/>
              </a:rPr>
              <a:t>যোগাযোগ ও সম্পর্ক (</a:t>
            </a:r>
            <a:r>
              <a:rPr lang="en-IN" sz="2000" u="sng" kern="100" dirty="0">
                <a:effectLst/>
                <a:latin typeface="+mn-lt"/>
                <a:ea typeface="Times New Roman" panose="02020603050405020304" pitchFamily="18" charset="0"/>
                <a:cs typeface="Vrinda"/>
              </a:rPr>
              <a:t>Direct communication and relation): </a:t>
            </a:r>
            <a:endParaRPr lang="en-US" sz="2000" dirty="0"/>
          </a:p>
        </p:txBody>
      </p:sp>
      <p:sp>
        <p:nvSpPr>
          <p:cNvPr id="12" name="TextBox 11">
            <a:extLst>
              <a:ext uri="{FF2B5EF4-FFF2-40B4-BE49-F238E27FC236}">
                <a16:creationId xmlns:a16="http://schemas.microsoft.com/office/drawing/2014/main" id="{E8909A74-F88B-DBA7-8C4D-0402122DD869}"/>
              </a:ext>
            </a:extLst>
          </p:cNvPr>
          <p:cNvSpPr txBox="1"/>
          <p:nvPr/>
        </p:nvSpPr>
        <p:spPr>
          <a:xfrm>
            <a:off x="400615" y="1023835"/>
            <a:ext cx="5314385"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এমন কিছু ক্ষেত্র আছে যেখানে ভোক্তা ও কর্মীদের মধ্যে ঘনিষ্ঠ যোগাযোগ রক্ষা করতে হয়। এতে সহজে সফলতা পাওয়া যায়। এরূপ ক্ষেত্রে বৃহদায়তন ব্যবসায় প্রতিষ্ঠান অপেক্ষা একমালিকানার ক্ষুদ্র ও মাঝারি আয়তনের ব্যবসায়ই বেশি উপযোগী।</a:t>
            </a:r>
            <a:endParaRPr lang="en-US" sz="2000" dirty="0"/>
          </a:p>
        </p:txBody>
      </p:sp>
      <p:sp>
        <p:nvSpPr>
          <p:cNvPr id="16" name="TextBox 15">
            <a:extLst>
              <a:ext uri="{FF2B5EF4-FFF2-40B4-BE49-F238E27FC236}">
                <a16:creationId xmlns:a16="http://schemas.microsoft.com/office/drawing/2014/main" id="{8B6167CD-27FB-B5D1-982F-B06B2630FD09}"/>
              </a:ext>
            </a:extLst>
          </p:cNvPr>
          <p:cNvSpPr txBox="1"/>
          <p:nvPr/>
        </p:nvSpPr>
        <p:spPr>
          <a:xfrm>
            <a:off x="697192" y="3294063"/>
            <a:ext cx="3425639" cy="400110"/>
          </a:xfrm>
          <a:prstGeom prst="rect">
            <a:avLst/>
          </a:prstGeom>
          <a:noFill/>
        </p:spPr>
        <p:txBody>
          <a:bodyPr wrap="square">
            <a:spAutoFit/>
          </a:bodyPr>
          <a:lstStyle/>
          <a:p>
            <a:r>
              <a:rPr lang="en-US" sz="2000" u="sng" kern="100" dirty="0">
                <a:solidFill>
                  <a:schemeClr val="accent4"/>
                </a:solidFill>
                <a:effectLst/>
                <a:latin typeface="+mn-lt"/>
                <a:ea typeface="Times New Roman" panose="02020603050405020304" pitchFamily="18" charset="0"/>
                <a:cs typeface="SutonnyOMJ" panose="01010600010101010101" pitchFamily="2" charset="0"/>
              </a:rPr>
              <a:t>৯</a:t>
            </a:r>
            <a:r>
              <a:rPr lang="en-US" sz="2000" u="sng" kern="100" dirty="0" smtClean="0">
                <a:solidFill>
                  <a:schemeClr val="accent4"/>
                </a:solidFill>
                <a:effectLst/>
                <a:latin typeface="+mn-lt"/>
                <a:ea typeface="Times New Roman" panose="02020603050405020304" pitchFamily="18" charset="0"/>
                <a:cs typeface="SutonnyOMJ" panose="01010600010101010101" pitchFamily="2" charset="0"/>
              </a:rPr>
              <a:t>. </a:t>
            </a:r>
            <a:r>
              <a:rPr lang="bn-IN" sz="2000" u="sng" kern="100" dirty="0" smtClean="0">
                <a:solidFill>
                  <a:schemeClr val="accent4"/>
                </a:solidFill>
                <a:effectLst/>
                <a:latin typeface="+mn-lt"/>
                <a:ea typeface="Times New Roman" panose="02020603050405020304" pitchFamily="18" charset="0"/>
                <a:cs typeface="SutonnyOMJ" panose="01010600010101010101" pitchFamily="2" charset="0"/>
              </a:rPr>
              <a:t>প্রশিক্ষণ </a:t>
            </a:r>
            <a:r>
              <a:rPr lang="bn-IN" sz="2000" u="sng" kern="100" dirty="0">
                <a:solidFill>
                  <a:schemeClr val="accent4"/>
                </a:solidFill>
                <a:effectLst/>
                <a:latin typeface="+mn-lt"/>
                <a:ea typeface="Times New Roman" panose="02020603050405020304" pitchFamily="18" charset="0"/>
                <a:cs typeface="SutonnyOMJ" panose="01010600010101010101" pitchFamily="2" charset="0"/>
              </a:rPr>
              <a:t>ক্ষেত্র (</a:t>
            </a:r>
            <a:r>
              <a:rPr lang="en-IN" sz="2000" u="sng" kern="100" dirty="0" err="1">
                <a:solidFill>
                  <a:schemeClr val="accent4"/>
                </a:solidFill>
                <a:effectLst/>
                <a:latin typeface="+mn-lt"/>
                <a:ea typeface="Times New Roman" panose="02020603050405020304" pitchFamily="18" charset="0"/>
                <a:cs typeface="Vrinda"/>
              </a:rPr>
              <a:t>Field.of</a:t>
            </a:r>
            <a:r>
              <a:rPr lang="en-IN" sz="2000" u="sng" kern="100" dirty="0">
                <a:solidFill>
                  <a:schemeClr val="accent4"/>
                </a:solidFill>
                <a:effectLst/>
                <a:latin typeface="+mn-lt"/>
                <a:ea typeface="Times New Roman" panose="02020603050405020304" pitchFamily="18" charset="0"/>
                <a:cs typeface="Vrinda"/>
              </a:rPr>
              <a:t> training): </a:t>
            </a:r>
            <a:endParaRPr lang="en-US" sz="2000" dirty="0"/>
          </a:p>
        </p:txBody>
      </p:sp>
      <p:sp>
        <p:nvSpPr>
          <p:cNvPr id="20" name="TextBox 19">
            <a:extLst>
              <a:ext uri="{FF2B5EF4-FFF2-40B4-BE49-F238E27FC236}">
                <a16:creationId xmlns:a16="http://schemas.microsoft.com/office/drawing/2014/main" id="{63943CF8-BECD-1C83-F1C1-4A02BCCB26E6}"/>
              </a:ext>
            </a:extLst>
          </p:cNvPr>
          <p:cNvSpPr txBox="1"/>
          <p:nvPr/>
        </p:nvSpPr>
        <p:spPr>
          <a:xfrm>
            <a:off x="557679" y="3779406"/>
            <a:ext cx="5043021" cy="1631216"/>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বৃহদায়তন ব্যবসায় গঠন ও পরিচালনার জন্য একমালিকানা ব্যবসায় উপযুক্ত প্রশিক্ষণ ক্ষেত্র হিসেবে বিবেচিত হয়। এ ব্যবসায় পরিচালনার মাধ্যমে ব্যবসায়ী ব্যবসায় সম্পর্কে উপযুক্ত জ্ঞান, অভিজ্ঞতা ও দক্ষতা অর্জন করে। এতে পরবর্তী সময়ে বৃহদায়তন ব্যবসায় গঠন ও পরিচালনা করা সহজ হয়।</a:t>
            </a:r>
            <a:endParaRPr lang="en-US" sz="20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6292" y="196042"/>
            <a:ext cx="4897708" cy="297902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5200" y="3294063"/>
            <a:ext cx="5892799" cy="334803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1484066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fill="hold"/>
                                        <p:tgtEl>
                                          <p:spTgt spid="20"/>
                                        </p:tgtEl>
                                        <p:attrNameLst>
                                          <p:attrName>ppt_x</p:attrName>
                                        </p:attrNameLst>
                                      </p:cBhvr>
                                      <p:tavLst>
                                        <p:tav tm="0">
                                          <p:val>
                                            <p:strVal val="#ppt_x"/>
                                          </p:val>
                                        </p:tav>
                                        <p:tav tm="100000">
                                          <p:val>
                                            <p:strVal val="#ppt_x"/>
                                          </p:val>
                                        </p:tav>
                                      </p:tavLst>
                                    </p:anim>
                                    <p:anim calcmode="lin" valueType="num">
                                      <p:cBhvr additive="base">
                                        <p:cTn id="39"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577C9D-B3AA-347D-96FA-7D9B63DF2B0C}"/>
              </a:ext>
            </a:extLst>
          </p:cNvPr>
          <p:cNvSpPr txBox="1"/>
          <p:nvPr/>
        </p:nvSpPr>
        <p:spPr>
          <a:xfrm>
            <a:off x="399676" y="328440"/>
            <a:ext cx="3166783" cy="400110"/>
          </a:xfrm>
          <a:prstGeom prst="rect">
            <a:avLst/>
          </a:prstGeom>
          <a:noFill/>
        </p:spPr>
        <p:txBody>
          <a:bodyPr wrap="square">
            <a:spAutoFit/>
          </a:bodyPr>
          <a:lstStyle/>
          <a:p>
            <a:r>
              <a:rPr lang="en-US" sz="2000" u="sng" kern="100" dirty="0">
                <a:solidFill>
                  <a:schemeClr val="accent4"/>
                </a:solidFill>
                <a:effectLst/>
                <a:latin typeface="+mn-lt"/>
                <a:ea typeface="Times New Roman" panose="02020603050405020304" pitchFamily="18" charset="0"/>
                <a:cs typeface="SutonnyOMJ" panose="01010600010101010101" pitchFamily="2" charset="0"/>
              </a:rPr>
              <a:t>১০</a:t>
            </a:r>
            <a:r>
              <a:rPr lang="en-US" sz="2000" u="sng" kern="100" dirty="0" smtClean="0">
                <a:solidFill>
                  <a:schemeClr val="accent4"/>
                </a:solidFill>
                <a:effectLst/>
                <a:latin typeface="+mn-lt"/>
                <a:ea typeface="Times New Roman" panose="02020603050405020304" pitchFamily="18" charset="0"/>
                <a:cs typeface="SutonnyOMJ" panose="01010600010101010101" pitchFamily="2" charset="0"/>
              </a:rPr>
              <a:t>. </a:t>
            </a:r>
            <a:r>
              <a:rPr lang="bn-IN" sz="2000" u="sng" kern="100" dirty="0" smtClean="0">
                <a:solidFill>
                  <a:schemeClr val="accent4"/>
                </a:solidFill>
                <a:effectLst/>
                <a:latin typeface="+mn-lt"/>
                <a:ea typeface="Times New Roman" panose="02020603050405020304" pitchFamily="18" charset="0"/>
                <a:cs typeface="SutonnyOMJ" panose="01010600010101010101" pitchFamily="2" charset="0"/>
              </a:rPr>
              <a:t>সুনির্দিষ্ট </a:t>
            </a:r>
            <a:r>
              <a:rPr lang="bn-IN" sz="2000" u="sng" kern="100" dirty="0">
                <a:solidFill>
                  <a:schemeClr val="accent4"/>
                </a:solidFill>
                <a:effectLst/>
                <a:latin typeface="+mn-lt"/>
                <a:ea typeface="Times New Roman" panose="02020603050405020304" pitchFamily="18" charset="0"/>
                <a:cs typeface="SutonnyOMJ" panose="01010600010101010101" pitchFamily="2" charset="0"/>
              </a:rPr>
              <a:t>ক্ষেত্র (</a:t>
            </a:r>
            <a:r>
              <a:rPr lang="en-IN" sz="2000" u="sng" kern="100" dirty="0">
                <a:solidFill>
                  <a:schemeClr val="accent4"/>
                </a:solidFill>
                <a:effectLst/>
                <a:latin typeface="+mn-lt"/>
                <a:ea typeface="Times New Roman" panose="02020603050405020304" pitchFamily="18" charset="0"/>
                <a:cs typeface="Vrinda"/>
              </a:rPr>
              <a:t>Specific field): </a:t>
            </a:r>
            <a:endParaRPr lang="en-US" sz="2000" dirty="0"/>
          </a:p>
        </p:txBody>
      </p:sp>
      <p:sp>
        <p:nvSpPr>
          <p:cNvPr id="5" name="TextBox 4">
            <a:extLst>
              <a:ext uri="{FF2B5EF4-FFF2-40B4-BE49-F238E27FC236}">
                <a16:creationId xmlns:a16="http://schemas.microsoft.com/office/drawing/2014/main" id="{6142A6C2-3C21-1BBF-641F-F42D7255DEF6}"/>
              </a:ext>
            </a:extLst>
          </p:cNvPr>
          <p:cNvSpPr txBox="1"/>
          <p:nvPr/>
        </p:nvSpPr>
        <p:spPr>
          <a:xfrm>
            <a:off x="399676" y="855550"/>
            <a:ext cx="4731124" cy="1938992"/>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বৃহদায়তন ব্যবসায় প্রতিষ্ঠান ও ক্ষুদ্রায়তনের ব্যবসায় প্রতিষ্ঠানের কার্যক্ষেত্রের ভিন্নতা রয়েছে। ব্যবসায় জগতের কতগুলো কার্যক্ষেত্র এমন রয়েছে, যা শুধু একমালিকানা ব্যবসায়ের জন্য উপযোগী। যেমন: মুদির দোকান, ফলের দোকান, তরকারির দোকান, সেলুন, খাবার হোটেল, চায়ের দোকান প্রভৃতি। এসব ক্ষেত্রে বৃহদায়তন ব্যবসায় অনুপযুক্ত।</a:t>
            </a:r>
            <a:endParaRPr lang="en-US" sz="2000" dirty="0"/>
          </a:p>
        </p:txBody>
      </p:sp>
      <p:sp>
        <p:nvSpPr>
          <p:cNvPr id="6" name="TextBox 5">
            <a:extLst>
              <a:ext uri="{FF2B5EF4-FFF2-40B4-BE49-F238E27FC236}">
                <a16:creationId xmlns:a16="http://schemas.microsoft.com/office/drawing/2014/main" id="{08CD671F-F0F7-79B9-3DD9-D0B02A418D94}"/>
              </a:ext>
            </a:extLst>
          </p:cNvPr>
          <p:cNvSpPr txBox="1"/>
          <p:nvPr/>
        </p:nvSpPr>
        <p:spPr>
          <a:xfrm>
            <a:off x="488577" y="4379066"/>
            <a:ext cx="5480424" cy="1323439"/>
          </a:xfrm>
          <a:prstGeom prst="rect">
            <a:avLst/>
          </a:prstGeom>
          <a:noFill/>
        </p:spPr>
        <p:txBody>
          <a:bodyPr wrap="square">
            <a:spAutoFit/>
          </a:bodyPr>
          <a:lstStyle/>
          <a:p>
            <a:pPr algn="just"/>
            <a:r>
              <a:rPr lang="bn-IN" sz="2000" kern="100" dirty="0" smtClean="0">
                <a:effectLst/>
                <a:latin typeface="+mn-lt"/>
                <a:ea typeface="Times New Roman" panose="02020603050405020304" pitchFamily="18" charset="0"/>
                <a:cs typeface="SutonnyOMJ" panose="01010600010101010101" pitchFamily="2" charset="0"/>
              </a:rPr>
              <a:t>সবক্ষেত্রে </a:t>
            </a:r>
            <a:r>
              <a:rPr lang="bn-IN" sz="2000" kern="100" dirty="0">
                <a:effectLst/>
                <a:latin typeface="+mn-lt"/>
                <a:ea typeface="Times New Roman" panose="02020603050405020304" pitchFamily="18" charset="0"/>
                <a:cs typeface="SutonnyOMJ" panose="01010600010101010101" pitchFamily="2" charset="0"/>
              </a:rPr>
              <a:t>এরা একে অপরের প্রতিযোগী নয়। বরং কখনো কখনো এরা পরস্পরের পরিপূরক ও সহযোগী। একমালিকানা ব্যবসায় অনেক আগে থেকেই বিশ্বের সর্বত্র বৃহদায়তন ব্যবসায়ের পাশাপাশি টিকে আছে এবং ভবিষ্যতেও টিকে থাকবে বলে আশা করা যায়।</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2100" y="207963"/>
            <a:ext cx="6617172" cy="361230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07285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6">
            <a:extLst>
              <a:ext uri="{FF2B5EF4-FFF2-40B4-BE49-F238E27FC236}">
                <a16:creationId xmlns:a16="http://schemas.microsoft.com/office/drawing/2014/main" id="{362AF26E-38DA-D603-DF98-8AD675959B88}"/>
              </a:ext>
            </a:extLst>
          </p:cNvPr>
          <p:cNvSpPr/>
          <p:nvPr/>
        </p:nvSpPr>
        <p:spPr>
          <a:xfrm>
            <a:off x="9120467" y="482443"/>
            <a:ext cx="2501153" cy="1344706"/>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SutonnyOMJ" panose="01010600010101010101" pitchFamily="2" charset="0"/>
              <a:cs typeface="SutonnyOMJ" panose="01010600010101010101" pitchFamily="2" charset="0"/>
            </a:endParaRPr>
          </a:p>
        </p:txBody>
      </p:sp>
      <p:sp>
        <p:nvSpPr>
          <p:cNvPr id="9" name="TextBox 8">
            <a:extLst>
              <a:ext uri="{FF2B5EF4-FFF2-40B4-BE49-F238E27FC236}">
                <a16:creationId xmlns:a16="http://schemas.microsoft.com/office/drawing/2014/main" id="{79138AC1-7C29-1376-445B-3AF966EB2BAA}"/>
              </a:ext>
            </a:extLst>
          </p:cNvPr>
          <p:cNvSpPr txBox="1"/>
          <p:nvPr/>
        </p:nvSpPr>
        <p:spPr>
          <a:xfrm>
            <a:off x="9381004" y="893186"/>
            <a:ext cx="1980078" cy="523220"/>
          </a:xfrm>
          <a:prstGeom prst="rect">
            <a:avLst/>
          </a:prstGeom>
          <a:noFill/>
        </p:spPr>
        <p:txBody>
          <a:bodyPr wrap="square">
            <a:spAutoFit/>
          </a:bodyPr>
          <a:lstStyle/>
          <a:p>
            <a:pPr algn="ctr"/>
            <a:r>
              <a:rPr lang="en-US" sz="2800" spc="50" dirty="0" err="1">
                <a:ln w="11430">
                  <a:solidFill>
                    <a:sysClr val="windowText" lastClr="000000"/>
                  </a:solidFill>
                </a:ln>
                <a:solidFill>
                  <a:srgbClr val="FFFF00"/>
                </a:solidFill>
                <a:latin typeface="SutonnyOMJ" panose="01010600010101010101" pitchFamily="2" charset="0"/>
                <a:cs typeface="SutonnyOMJ" panose="01010600010101010101" pitchFamily="2" charset="0"/>
              </a:rPr>
              <a:t>একক</a:t>
            </a:r>
            <a:r>
              <a:rPr lang="en-US" sz="2800" spc="50" dirty="0">
                <a:ln w="11430">
                  <a:solidFill>
                    <a:sysClr val="windowText" lastClr="000000"/>
                  </a:solidFill>
                </a:ln>
                <a:solidFill>
                  <a:srgbClr val="FFFF00"/>
                </a:solidFill>
                <a:latin typeface="SutonnyOMJ" panose="01010600010101010101" pitchFamily="2" charset="0"/>
                <a:cs typeface="SutonnyOMJ" panose="01010600010101010101" pitchFamily="2" charset="0"/>
              </a:rPr>
              <a:t> </a:t>
            </a:r>
            <a:r>
              <a:rPr lang="en-US" sz="2800" spc="50" dirty="0" err="1">
                <a:ln w="11430">
                  <a:solidFill>
                    <a:sysClr val="windowText" lastClr="000000"/>
                  </a:solidFill>
                </a:ln>
                <a:solidFill>
                  <a:srgbClr val="FFFF00"/>
                </a:solidFill>
                <a:latin typeface="SutonnyOMJ" panose="01010600010101010101" pitchFamily="2" charset="0"/>
                <a:cs typeface="SutonnyOMJ" panose="01010600010101010101" pitchFamily="2" charset="0"/>
              </a:rPr>
              <a:t>কাজ</a:t>
            </a:r>
            <a:endParaRPr lang="en-US" sz="2800" spc="50" dirty="0">
              <a:ln w="11430">
                <a:solidFill>
                  <a:sysClr val="windowText" lastClr="000000"/>
                </a:solidFill>
              </a:ln>
              <a:solidFill>
                <a:srgbClr val="FFFF00"/>
              </a:solidFill>
              <a:latin typeface="SutonnyOMJ" panose="01010600010101010101" pitchFamily="2" charset="0"/>
              <a:cs typeface="SutonnyOMJ" panose="01010600010101010101" pitchFamily="2" charset="0"/>
            </a:endParaRPr>
          </a:p>
        </p:txBody>
      </p:sp>
      <p:sp>
        <p:nvSpPr>
          <p:cNvPr id="11" name="Cloud 10">
            <a:extLst>
              <a:ext uri="{FF2B5EF4-FFF2-40B4-BE49-F238E27FC236}">
                <a16:creationId xmlns:a16="http://schemas.microsoft.com/office/drawing/2014/main" id="{CDEDB218-6DC3-40EB-D5DE-C331B6509940}"/>
              </a:ext>
            </a:extLst>
          </p:cNvPr>
          <p:cNvSpPr/>
          <p:nvPr/>
        </p:nvSpPr>
        <p:spPr>
          <a:xfrm>
            <a:off x="6096000" y="1619904"/>
            <a:ext cx="3132043" cy="1809096"/>
          </a:xfrm>
          <a:prstGeom prst="cloud">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D4002DDA-6BBB-A150-DA3B-EBE562427FEB}"/>
              </a:ext>
            </a:extLst>
          </p:cNvPr>
          <p:cNvSpPr txBox="1"/>
          <p:nvPr/>
        </p:nvSpPr>
        <p:spPr>
          <a:xfrm>
            <a:off x="6498850" y="2200655"/>
            <a:ext cx="2326342" cy="461665"/>
          </a:xfrm>
          <a:prstGeom prst="rect">
            <a:avLst/>
          </a:prstGeom>
          <a:noFill/>
        </p:spPr>
        <p:txBody>
          <a:bodyPr wrap="square">
            <a:spAutoFit/>
          </a:bodyPr>
          <a:lstStyle/>
          <a:p>
            <a:pPr algn="ctr">
              <a:spcAft>
                <a:spcPts val="800"/>
              </a:spcAft>
            </a:pPr>
            <a:r>
              <a:rPr lang="bn-IN" sz="2400" kern="100" smtClean="0">
                <a:solidFill>
                  <a:srgbClr val="FF0000"/>
                </a:solidFill>
                <a:ea typeface="Times New Roman" panose="02020603050405020304" pitchFamily="18" charset="0"/>
                <a:cs typeface="SutonnyOMJ" panose="01010600010101010101" pitchFamily="2" charset="0"/>
              </a:rPr>
              <a:t> </a:t>
            </a:r>
            <a:r>
              <a:rPr lang="bn-IN" sz="2400" kern="100" dirty="0">
                <a:solidFill>
                  <a:srgbClr val="FF0000"/>
                </a:solidFill>
                <a:ea typeface="Times New Roman" panose="02020603050405020304" pitchFamily="18" charset="0"/>
                <a:cs typeface="SutonnyOMJ" panose="01010600010101010101" pitchFamily="2" charset="0"/>
              </a:rPr>
              <a:t>মূলধন</a:t>
            </a:r>
            <a:r>
              <a:rPr lang="bn-IN" sz="2400" kern="100" dirty="0">
                <a:solidFill>
                  <a:srgbClr val="FF0000"/>
                </a:solidFill>
                <a:effectLst/>
                <a:ea typeface="Times New Roman" panose="02020603050405020304" pitchFamily="18" charset="0"/>
                <a:cs typeface="SutonnyOMJ" panose="01010600010101010101" pitchFamily="2" charset="0"/>
              </a:rPr>
              <a:t> </a:t>
            </a:r>
            <a:r>
              <a:rPr lang="bn-IN" sz="2400" kern="100" dirty="0">
                <a:solidFill>
                  <a:srgbClr val="FFFF00"/>
                </a:solidFill>
                <a:effectLst/>
                <a:ea typeface="Times New Roman" panose="02020603050405020304" pitchFamily="18" charset="0"/>
                <a:cs typeface="SutonnyOMJ" panose="01010600010101010101" pitchFamily="2" charset="0"/>
              </a:rPr>
              <a:t>কী?</a:t>
            </a:r>
            <a:endParaRPr lang="en-US" sz="2400" kern="100" dirty="0">
              <a:solidFill>
                <a:srgbClr val="FFFF00"/>
              </a:solidFill>
              <a:effectLst/>
              <a:latin typeface="Aptos" panose="02110004020202020204"/>
              <a:ea typeface="Times New Roman" panose="02020603050405020304" pitchFamily="18" charset="0"/>
              <a:cs typeface="Vrinda"/>
            </a:endParaRPr>
          </a:p>
        </p:txBody>
      </p:sp>
      <p:sp>
        <p:nvSpPr>
          <p:cNvPr id="17" name="Speech Bubble: Oval 16">
            <a:extLst>
              <a:ext uri="{FF2B5EF4-FFF2-40B4-BE49-F238E27FC236}">
                <a16:creationId xmlns:a16="http://schemas.microsoft.com/office/drawing/2014/main" id="{1754029D-04EA-DEF1-52CA-E0ED3F77B2F9}"/>
              </a:ext>
            </a:extLst>
          </p:cNvPr>
          <p:cNvSpPr/>
          <p:nvPr/>
        </p:nvSpPr>
        <p:spPr>
          <a:xfrm>
            <a:off x="2963957" y="2897374"/>
            <a:ext cx="2958353" cy="1559859"/>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kern="100" dirty="0" err="1" smtClean="0">
                <a:solidFill>
                  <a:srgbClr val="FFFF00"/>
                </a:solidFill>
                <a:cs typeface="SutonnyOMJ" panose="01010600010101010101" pitchFamily="2" charset="0"/>
              </a:rPr>
              <a:t>যোগাযোগ</a:t>
            </a:r>
            <a:r>
              <a:rPr lang="bn-IN" sz="2800" dirty="0" smtClean="0">
                <a:latin typeface="SutonnyOMJ" panose="01010600010101010101" pitchFamily="2" charset="0"/>
                <a:cs typeface="SutonnyOMJ" panose="01010600010101010101" pitchFamily="2" charset="0"/>
              </a:rPr>
              <a:t>কী</a:t>
            </a:r>
            <a:r>
              <a:rPr lang="bn-IN" sz="2800" dirty="0">
                <a:latin typeface="SutonnyOMJ" panose="01010600010101010101" pitchFamily="2" charset="0"/>
                <a:cs typeface="SutonnyOMJ" panose="01010600010101010101" pitchFamily="2" charset="0"/>
              </a:rPr>
              <a:t>?</a:t>
            </a:r>
            <a:endParaRPr lang="en-US" sz="2800" dirty="0">
              <a:latin typeface="SutonnyOMJ" panose="01010600010101010101" pitchFamily="2" charset="0"/>
              <a:cs typeface="SutonnyOMJ" panose="01010600010101010101" pitchFamily="2" charset="0"/>
            </a:endParaRPr>
          </a:p>
        </p:txBody>
      </p:sp>
    </p:spTree>
    <p:extLst>
      <p:ext uri="{BB962C8B-B14F-4D97-AF65-F5344CB8AC3E}">
        <p14:creationId xmlns:p14="http://schemas.microsoft.com/office/powerpoint/2010/main" val="1949634318"/>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1" grpId="0" animBg="1"/>
      <p:bldP spid="13" grpId="0"/>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2560" y="95748"/>
            <a:ext cx="11939452" cy="10467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7200" b="1" dirty="0">
                <a:solidFill>
                  <a:srgbClr val="FFFF00"/>
                </a:solidFill>
                <a:latin typeface="NikoshBAN" pitchFamily="2" charset="0"/>
                <a:cs typeface="NikoshBAN" pitchFamily="2" charset="0"/>
              </a:rPr>
              <a:t>বাড়ির কাজ......</a:t>
            </a:r>
            <a:endParaRPr lang="en-US" sz="7200" b="1" dirty="0">
              <a:solidFill>
                <a:srgbClr val="FFFF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3382" y="1346425"/>
            <a:ext cx="5686696" cy="41651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TextBox 5"/>
          <p:cNvSpPr txBox="1"/>
          <p:nvPr/>
        </p:nvSpPr>
        <p:spPr>
          <a:xfrm>
            <a:off x="0" y="6177477"/>
            <a:ext cx="12192000" cy="584775"/>
          </a:xfrm>
          <a:prstGeom prst="rect">
            <a:avLst/>
          </a:prstGeom>
          <a:solidFill>
            <a:srgbClr val="FFFF00"/>
          </a:solidFill>
        </p:spPr>
        <p:txBody>
          <a:bodyPr wrap="square" rtlCol="0">
            <a:spAutoFit/>
          </a:bodyPr>
          <a:lstStyle/>
          <a:p>
            <a:pPr algn="ctr"/>
            <a:r>
              <a:rPr lang="en-US" sz="3200" kern="100" dirty="0" err="1" smtClean="0">
                <a:ea typeface="Times New Roman" panose="02020603050405020304" pitchFamily="18" charset="0"/>
                <a:cs typeface="SutonnyOMJ" panose="01010600010101010101" pitchFamily="2" charset="0"/>
              </a:rPr>
              <a:t>বৃহদায়তন</a:t>
            </a:r>
            <a:r>
              <a:rPr lang="bn-IN" sz="3200" kern="100" dirty="0" smtClean="0">
                <a:ea typeface="Times New Roman" panose="02020603050405020304" pitchFamily="18" charset="0"/>
                <a:cs typeface="SutonnyOMJ" panose="01010600010101010101" pitchFamily="2" charset="0"/>
              </a:rPr>
              <a:t> </a:t>
            </a:r>
            <a:r>
              <a:rPr lang="bn-IN" sz="3200" kern="100" dirty="0">
                <a:ea typeface="Times New Roman" panose="02020603050405020304" pitchFamily="18" charset="0"/>
                <a:cs typeface="SutonnyOMJ" panose="01010600010101010101" pitchFamily="2" charset="0"/>
              </a:rPr>
              <a:t>ব্যবসায় গঠন করা </a:t>
            </a:r>
            <a:r>
              <a:rPr lang="en-US" sz="3200" kern="100" dirty="0" err="1" smtClean="0">
                <a:ea typeface="Times New Roman" panose="02020603050405020304" pitchFamily="18" charset="0"/>
                <a:cs typeface="SutonnyOMJ" panose="01010600010101010101" pitchFamily="2" charset="0"/>
              </a:rPr>
              <a:t>কঠিন</a:t>
            </a:r>
            <a:r>
              <a:rPr lang="en-US" sz="3200" kern="100" dirty="0" smtClean="0">
                <a:ea typeface="Times New Roman" panose="02020603050405020304" pitchFamily="18" charset="0"/>
                <a:cs typeface="SutonnyOMJ" panose="01010600010101010101" pitchFamily="2" charset="0"/>
              </a:rPr>
              <a:t> </a:t>
            </a:r>
            <a:r>
              <a:rPr lang="en-US" sz="3200" kern="100" dirty="0" err="1">
                <a:ea typeface="Times New Roman" panose="02020603050405020304" pitchFamily="18" charset="0"/>
                <a:cs typeface="SutonnyOMJ" panose="01010600010101010101" pitchFamily="2" charset="0"/>
              </a:rPr>
              <a:t>কয়েকটি</a:t>
            </a:r>
            <a:r>
              <a:rPr lang="en-US" sz="3200" kern="100" dirty="0">
                <a:ea typeface="Times New Roman" panose="02020603050405020304" pitchFamily="18" charset="0"/>
                <a:cs typeface="SutonnyOMJ" panose="01010600010101010101" pitchFamily="2" charset="0"/>
              </a:rPr>
              <a:t> </a:t>
            </a:r>
            <a:r>
              <a:rPr lang="en-US" sz="3200" kern="100" dirty="0" err="1">
                <a:ea typeface="Times New Roman" panose="02020603050405020304" pitchFamily="18" charset="0"/>
                <a:cs typeface="SutonnyOMJ" panose="01010600010101010101" pitchFamily="2" charset="0"/>
              </a:rPr>
              <a:t>উদাহরণ</a:t>
            </a:r>
            <a:r>
              <a:rPr lang="en-US" sz="3200" kern="100" dirty="0">
                <a:ea typeface="Times New Roman" panose="02020603050405020304" pitchFamily="18" charset="0"/>
                <a:cs typeface="SutonnyOMJ" panose="01010600010101010101" pitchFamily="2" charset="0"/>
              </a:rPr>
              <a:t> </a:t>
            </a:r>
            <a:r>
              <a:rPr lang="en-US" sz="3200" kern="100" dirty="0" err="1">
                <a:ea typeface="Times New Roman" panose="02020603050405020304" pitchFamily="18" charset="0"/>
                <a:cs typeface="SutonnyOMJ" panose="01010600010101010101" pitchFamily="2" charset="0"/>
              </a:rPr>
              <a:t>দাও</a:t>
            </a:r>
            <a:r>
              <a:rPr lang="en-US" sz="3200" kern="100" dirty="0">
                <a:ea typeface="Times New Roman" panose="02020603050405020304" pitchFamily="18" charset="0"/>
                <a:cs typeface="SutonnyOMJ" panose="01010600010101010101" pitchFamily="2" charset="0"/>
              </a:rPr>
              <a:t>।</a:t>
            </a:r>
            <a:endParaRPr lang="en-US" sz="3200" dirty="0">
              <a:latin typeface="SutonnyOMJ" panose="01010600010101010101" pitchFamily="2" charset="0"/>
              <a:cs typeface="SutonnyOMJ" panose="01010600010101010101"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circle(in)">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5B381-181A-FD7A-44D7-97DA1E4F4A72}"/>
              </a:ext>
            </a:extLst>
          </p:cNvPr>
          <p:cNvSpPr>
            <a:spLocks noGrp="1"/>
          </p:cNvSpPr>
          <p:nvPr>
            <p:ph type="title"/>
          </p:nvPr>
        </p:nvSpPr>
        <p:spPr>
          <a:xfrm>
            <a:off x="3621741" y="1938431"/>
            <a:ext cx="4137212" cy="1325563"/>
          </a:xfrm>
        </p:spPr>
        <p:txBody>
          <a:bodyPr/>
          <a:lstStyle/>
          <a:p>
            <a:r>
              <a:rPr lang="en-US" dirty="0" err="1"/>
              <a:t>ধন্যবাদ</a:t>
            </a:r>
            <a:r>
              <a:rPr lang="en-US" dirty="0"/>
              <a:t> </a:t>
            </a:r>
            <a:r>
              <a:rPr lang="en-US" dirty="0" err="1"/>
              <a:t>সবাইকে</a:t>
            </a:r>
            <a:endParaRPr lang="en-US" dirty="0"/>
          </a:p>
        </p:txBody>
      </p:sp>
    </p:spTree>
    <p:extLst>
      <p:ext uri="{BB962C8B-B14F-4D97-AF65-F5344CB8AC3E}">
        <p14:creationId xmlns:p14="http://schemas.microsoft.com/office/powerpoint/2010/main" val="1193719531"/>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TotalTime>
  <Words>749</Words>
  <Application>Microsoft Office PowerPoint</Application>
  <PresentationFormat>Widescreen</PresentationFormat>
  <Paragraphs>46</Paragraphs>
  <Slides>13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Aptos</vt:lpstr>
      <vt:lpstr>Arial</vt:lpstr>
      <vt:lpstr>Calibri</vt:lpstr>
      <vt:lpstr>Calibri Light</vt:lpstr>
      <vt:lpstr>NikoshBAN</vt:lpstr>
      <vt:lpstr>SutonnyOMJ</vt:lpstr>
      <vt:lpstr>Times New Roman</vt:lpstr>
      <vt:lpstr>Vrinda</vt:lpstr>
      <vt:lpstr>Office Theme</vt:lpstr>
      <vt:lpstr>PowerPoint Presentation</vt:lpstr>
      <vt:lpstr>স্বাগতম</vt:lpstr>
      <vt:lpstr>শিক্ষক পরিচিতি</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ধন্যবাদ সবাইকে</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TeachersRoom_ 137707</dc:creator>
  <cp:lastModifiedBy>Moshiur_Zinia</cp:lastModifiedBy>
  <cp:revision>63</cp:revision>
  <dcterms:created xsi:type="dcterms:W3CDTF">2026-10-08T04:07:46Z</dcterms:created>
  <dcterms:modified xsi:type="dcterms:W3CDTF">2026-10-11T01:47:03Z</dcterms:modified>
</cp:coreProperties>
</file>