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3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249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40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12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18" Type="http://schemas.openxmlformats.org/officeDocument/2006/relationships/image" Target="../media/image10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1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17" Type="http://schemas.openxmlformats.org/officeDocument/2006/relationships/image" Target="../media/image145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5" Type="http://schemas.openxmlformats.org/officeDocument/2006/relationships/image" Target="../media/image14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Relationship Id="rId14" Type="http://schemas.openxmlformats.org/officeDocument/2006/relationships/image" Target="../media/image1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6.pn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12" Type="http://schemas.openxmlformats.org/officeDocument/2006/relationships/image" Target="../media/image1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5" Type="http://schemas.openxmlformats.org/officeDocument/2006/relationships/image" Target="../media/image148.png"/><Relationship Id="rId10" Type="http://schemas.openxmlformats.org/officeDocument/2006/relationships/image" Target="../media/image153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13" Type="http://schemas.openxmlformats.org/officeDocument/2006/relationships/image" Target="../media/image167.png"/><Relationship Id="rId18" Type="http://schemas.openxmlformats.org/officeDocument/2006/relationships/image" Target="../media/image172.png"/><Relationship Id="rId3" Type="http://schemas.openxmlformats.org/officeDocument/2006/relationships/image" Target="../media/image157.png"/><Relationship Id="rId7" Type="http://schemas.openxmlformats.org/officeDocument/2006/relationships/image" Target="../media/image161.png"/><Relationship Id="rId12" Type="http://schemas.openxmlformats.org/officeDocument/2006/relationships/image" Target="../media/image166.png"/><Relationship Id="rId17" Type="http://schemas.openxmlformats.org/officeDocument/2006/relationships/image" Target="../media/image171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11" Type="http://schemas.openxmlformats.org/officeDocument/2006/relationships/image" Target="../media/image165.png"/><Relationship Id="rId5" Type="http://schemas.openxmlformats.org/officeDocument/2006/relationships/image" Target="../media/image159.png"/><Relationship Id="rId15" Type="http://schemas.openxmlformats.org/officeDocument/2006/relationships/image" Target="../media/image169.png"/><Relationship Id="rId10" Type="http://schemas.openxmlformats.org/officeDocument/2006/relationships/image" Target="../media/image164.png"/><Relationship Id="rId19" Type="http://schemas.openxmlformats.org/officeDocument/2006/relationships/image" Target="../media/image173.png"/><Relationship Id="rId4" Type="http://schemas.openxmlformats.org/officeDocument/2006/relationships/image" Target="../media/image158.png"/><Relationship Id="rId9" Type="http://schemas.openxmlformats.org/officeDocument/2006/relationships/image" Target="../media/image163.png"/><Relationship Id="rId14" Type="http://schemas.openxmlformats.org/officeDocument/2006/relationships/image" Target="../media/image16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388" y="624575"/>
            <a:ext cx="8317230" cy="48424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50135" y="2471142"/>
            <a:ext cx="966192" cy="9001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875"/>
              </a:lnSpc>
              <a:buNone/>
            </a:pPr>
            <a:r>
              <a:rPr lang="en-US" sz="7875" b="1" kern="0" spc="-158" dirty="0" err="1" smtClean="0">
                <a:solidFill>
                  <a:srgbClr val="E95A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স্বা</a:t>
            </a:r>
            <a:endParaRPr lang="en-US" sz="7875" dirty="0"/>
          </a:p>
        </p:txBody>
      </p:sp>
      <p:sp>
        <p:nvSpPr>
          <p:cNvPr id="5" name="Text 1"/>
          <p:cNvSpPr txBox="1"/>
          <p:nvPr/>
        </p:nvSpPr>
        <p:spPr>
          <a:xfrm>
            <a:off x="5616327" y="2471142"/>
            <a:ext cx="636091" cy="9001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875"/>
              </a:lnSpc>
              <a:buNone/>
            </a:pPr>
            <a:r>
              <a:rPr lang="en-US" sz="7875" b="1" kern="0" spc="-158" dirty="0" smtClean="0">
                <a:solidFill>
                  <a:srgbClr val="D91E7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</a:t>
            </a:r>
            <a:endParaRPr lang="en-US" sz="7875" dirty="0"/>
          </a:p>
        </p:txBody>
      </p:sp>
      <p:sp>
        <p:nvSpPr>
          <p:cNvPr id="6" name="Text 2"/>
          <p:cNvSpPr txBox="1"/>
          <p:nvPr/>
        </p:nvSpPr>
        <p:spPr>
          <a:xfrm>
            <a:off x="6252418" y="2471142"/>
            <a:ext cx="687139" cy="9001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875"/>
              </a:lnSpc>
              <a:buNone/>
            </a:pPr>
            <a:r>
              <a:rPr lang="en-US" sz="7875" b="1" kern="0" spc="-158" dirty="0">
                <a:solidFill>
                  <a:srgbClr val="D91E7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ত</a:t>
            </a:r>
            <a:endParaRPr lang="en-US" sz="7875" dirty="0"/>
          </a:p>
        </p:txBody>
      </p:sp>
      <p:sp>
        <p:nvSpPr>
          <p:cNvPr id="7" name="Text 3"/>
          <p:cNvSpPr txBox="1"/>
          <p:nvPr/>
        </p:nvSpPr>
        <p:spPr>
          <a:xfrm>
            <a:off x="7146950" y="2471142"/>
            <a:ext cx="602159" cy="9001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875"/>
              </a:lnSpc>
              <a:buNone/>
            </a:pPr>
            <a:r>
              <a:rPr lang="en-US" sz="7875" b="1" kern="0" spc="-158" dirty="0">
                <a:solidFill>
                  <a:srgbClr val="2E9D45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</a:t>
            </a:r>
            <a:endParaRPr lang="en-US" sz="7875" dirty="0"/>
          </a:p>
        </p:txBody>
      </p:sp>
      <p:sp>
        <p:nvSpPr>
          <p:cNvPr id="8" name="Text 4"/>
          <p:cNvSpPr txBox="1"/>
          <p:nvPr/>
        </p:nvSpPr>
        <p:spPr>
          <a:xfrm>
            <a:off x="3600450" y="3504605"/>
            <a:ext cx="4991100" cy="4524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13"/>
              </a:lnSpc>
              <a:spcBef>
                <a:spcPts val="900"/>
              </a:spcBef>
              <a:buNone/>
            </a:pPr>
            <a:r>
              <a:rPr lang="en-US" sz="2475" b="1" kern="0" spc="50" dirty="0">
                <a:solidFill>
                  <a:srgbClr val="8A4A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أهلاً وسهلاً بكم — আপনাকে স্বাগতম</a:t>
            </a:r>
            <a:endParaRPr lang="en-US" sz="2475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7523" y="4128492"/>
            <a:ext cx="4196953" cy="433388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4197548" y="4223742"/>
            <a:ext cx="3796903" cy="242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13"/>
              </a:lnSpc>
              <a:spcBef>
                <a:spcPts val="1350"/>
              </a:spcBef>
              <a:buNone/>
            </a:pPr>
            <a:r>
              <a:rPr lang="en-US" sz="1275" b="1" dirty="0">
                <a:solidFill>
                  <a:srgbClr val="6E3B0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🌸 ফুল দিয়ে বরণ • ইবতেদায়ী ৫ম শ্রেণি • আরবি ২য় পত্র 🌷</a:t>
            </a:r>
            <a:endParaRPr lang="en-US" sz="1275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9542" y="6367463"/>
            <a:ext cx="3572917" cy="300038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4442892" y="6434138"/>
            <a:ext cx="3306217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kern="0" spc="78" dirty="0">
                <a:solidFill>
                  <a:srgbClr val="8B7A6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ফুলের মতো সুন্দর হোক আজকের শেখা • ইবতেদায়ী ৫ম শ্রেণি</a:t>
            </a:r>
            <a:endParaRPr lang="en-US" sz="975" dirty="0"/>
          </a:p>
        </p:txBody>
      </p:sp>
    </p:spTree>
    <p:extLst>
      <p:ext uri="{BB962C8B-B14F-4D97-AF65-F5344CB8AC3E}">
        <p14:creationId xmlns:p14="http://schemas.microsoft.com/office/powerpoint/2010/main" val="3715953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33978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0"/>
            <a:ext cx="6339783" cy="68580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5" name="Shape 1"/>
          <p:cNvSpPr/>
          <p:nvPr/>
        </p:nvSpPr>
        <p:spPr>
          <a:xfrm>
            <a:off x="6343650" y="0"/>
            <a:ext cx="5848350" cy="6858000"/>
          </a:xfrm>
          <a:prstGeom prst="rect">
            <a:avLst/>
          </a:prstGeom>
          <a:solidFill>
            <a:srgbClr val="FDFDEF"/>
          </a:solidFill>
          <a:ln/>
        </p:spPr>
      </p:sp>
      <p:sp>
        <p:nvSpPr>
          <p:cNvPr id="6" name="Text 2"/>
          <p:cNvSpPr txBox="1"/>
          <p:nvPr/>
        </p:nvSpPr>
        <p:spPr>
          <a:xfrm>
            <a:off x="10477498" y="0"/>
            <a:ext cx="1714500" cy="17145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>
            <a:alphaModFix amt="14000"/>
          </a:blip>
          <a:stretch>
            <a:fillRect/>
          </a:stretch>
        </p:blipFill>
        <p:spPr>
          <a:xfrm>
            <a:off x="0" y="0"/>
            <a:ext cx="590550" cy="590550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980" y="6543675"/>
            <a:ext cx="4785420" cy="9525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340" y="392906"/>
            <a:ext cx="4229100" cy="5638800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9690" y="1078706"/>
            <a:ext cx="3200400" cy="4267200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9690" y="1078706"/>
            <a:ext cx="3200400" cy="4267200"/>
          </a:xfrm>
          <a:prstGeom prst="rect">
            <a:avLst/>
          </a:prstGeom>
        </p:spPr>
      </p:pic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4140" y="5850731"/>
            <a:ext cx="304800" cy="28575"/>
          </a:xfrm>
          <a:prstGeom prst="rect">
            <a:avLst/>
          </a:prstGeom>
        </p:spPr>
      </p:pic>
      <p:sp>
        <p:nvSpPr>
          <p:cNvPr id="13" name="Text 3"/>
          <p:cNvSpPr txBox="1"/>
          <p:nvPr/>
        </p:nvSpPr>
        <p:spPr>
          <a:xfrm>
            <a:off x="2886075" y="5848350"/>
            <a:ext cx="304800" cy="285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65140" y="5836444"/>
            <a:ext cx="57150" cy="57150"/>
          </a:xfrm>
          <a:prstGeom prst="rect">
            <a:avLst/>
          </a:prstGeom>
        </p:spPr>
      </p:pic>
      <p:sp>
        <p:nvSpPr>
          <p:cNvPr id="15" name="Text 4"/>
          <p:cNvSpPr txBox="1"/>
          <p:nvPr/>
        </p:nvSpPr>
        <p:spPr>
          <a:xfrm>
            <a:off x="3267075" y="5838825"/>
            <a:ext cx="57150" cy="57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98490" y="5836444"/>
            <a:ext cx="57150" cy="57150"/>
          </a:xfrm>
          <a:prstGeom prst="rect">
            <a:avLst/>
          </a:prstGeom>
        </p:spPr>
      </p:pic>
      <p:sp>
        <p:nvSpPr>
          <p:cNvPr id="17" name="Text 5"/>
          <p:cNvSpPr txBox="1"/>
          <p:nvPr/>
        </p:nvSpPr>
        <p:spPr>
          <a:xfrm>
            <a:off x="3400425" y="5838825"/>
            <a:ext cx="57150" cy="57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Shape 6"/>
          <p:cNvSpPr/>
          <p:nvPr/>
        </p:nvSpPr>
        <p:spPr>
          <a:xfrm>
            <a:off x="6800850" y="1323975"/>
            <a:ext cx="609600" cy="38100"/>
          </a:xfrm>
          <a:prstGeom prst="roundRect">
            <a:avLst>
              <a:gd name="adj" fmla="val 50000"/>
            </a:avLst>
          </a:prstGeom>
          <a:solidFill>
            <a:srgbClr val="189796"/>
          </a:solidFill>
          <a:ln/>
        </p:spPr>
      </p:sp>
      <p:sp>
        <p:nvSpPr>
          <p:cNvPr id="19" name="Text 7"/>
          <p:cNvSpPr txBox="1"/>
          <p:nvPr/>
        </p:nvSpPr>
        <p:spPr>
          <a:xfrm>
            <a:off x="6796980" y="1631454"/>
            <a:ext cx="4785420" cy="10400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95"/>
              </a:lnSpc>
              <a:buNone/>
            </a:pPr>
            <a:r>
              <a:rPr lang="en-US" sz="3900" b="1" kern="0" spc="-78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হোসাইন আহমদ</a:t>
            </a:r>
            <a:endParaRPr lang="en-US" sz="3900" dirty="0"/>
          </a:p>
          <a:p>
            <a:pPr marL="0" indent="0" algn="l">
              <a:lnSpc>
                <a:spcPts val="4095"/>
              </a:lnSpc>
              <a:spcAft>
                <a:spcPts val="1050"/>
              </a:spcAft>
              <a:buNone/>
            </a:pPr>
            <a:r>
              <a:rPr lang="en-US" sz="3900" b="1" kern="0" spc="-78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মৌজুদী</a:t>
            </a:r>
            <a:endParaRPr lang="en-US" sz="3900" dirty="0"/>
          </a:p>
        </p:txBody>
      </p:sp>
      <p:sp>
        <p:nvSpPr>
          <p:cNvPr id="20" name="Text 8"/>
          <p:cNvSpPr txBox="1"/>
          <p:nvPr/>
        </p:nvSpPr>
        <p:spPr>
          <a:xfrm>
            <a:off x="7177980" y="2823865"/>
            <a:ext cx="4404420" cy="3238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100"/>
              </a:spcAft>
              <a:buNone/>
            </a:pPr>
            <a:r>
              <a:rPr lang="en-US" sz="1800" b="1" dirty="0">
                <a:solidFill>
                  <a:srgbClr val="18979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সহকারি মৌলভী</a:t>
            </a:r>
            <a:endParaRPr lang="en-US" sz="1800" dirty="0"/>
          </a:p>
        </p:txBody>
      </p:sp>
      <p:pic>
        <p:nvPicPr>
          <p:cNvPr id="21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6980" y="3414415"/>
            <a:ext cx="4785420" cy="9525"/>
          </a:xfrm>
          <a:prstGeom prst="rect">
            <a:avLst/>
          </a:prstGeom>
        </p:spPr>
      </p:pic>
      <p:pic>
        <p:nvPicPr>
          <p:cNvPr id="22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980" y="3690640"/>
            <a:ext cx="381000" cy="381000"/>
          </a:xfrm>
          <a:prstGeom prst="rect">
            <a:avLst/>
          </a:prstGeom>
        </p:spPr>
      </p:pic>
      <p:pic>
        <p:nvPicPr>
          <p:cNvPr id="23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92230" y="3804940"/>
            <a:ext cx="190500" cy="152400"/>
          </a:xfrm>
          <a:prstGeom prst="rect">
            <a:avLst/>
          </a:prstGeom>
        </p:spPr>
      </p:pic>
      <p:sp>
        <p:nvSpPr>
          <p:cNvPr id="24" name="Text 9"/>
          <p:cNvSpPr txBox="1"/>
          <p:nvPr/>
        </p:nvSpPr>
        <p:spPr>
          <a:xfrm>
            <a:off x="7311330" y="3719215"/>
            <a:ext cx="33956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kern="0" spc="99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প্রতিষ্ঠান</a:t>
            </a:r>
            <a:endParaRPr lang="en-US" sz="825" dirty="0"/>
          </a:p>
        </p:txBody>
      </p:sp>
      <p:sp>
        <p:nvSpPr>
          <p:cNvPr id="25" name="Text 10"/>
          <p:cNvSpPr txBox="1"/>
          <p:nvPr/>
        </p:nvSpPr>
        <p:spPr>
          <a:xfrm>
            <a:off x="7311330" y="3914477"/>
            <a:ext cx="3395663" cy="25285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6"/>
              </a:lnSpc>
              <a:buNone/>
            </a:pPr>
            <a:r>
              <a:rPr lang="en-US" sz="1425" dirty="0">
                <a:solidFill>
                  <a:srgbClr val="13302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তাহিরপুর নয়মৌজা ইত্তেফাকিয়া ফাজিল মাদ্রাসা</a:t>
            </a:r>
            <a:endParaRPr lang="en-US" sz="1425" dirty="0"/>
          </a:p>
        </p:txBody>
      </p:sp>
      <p:pic>
        <p:nvPicPr>
          <p:cNvPr id="26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980" y="4338786"/>
            <a:ext cx="381000" cy="381000"/>
          </a:xfrm>
          <a:prstGeom prst="rect">
            <a:avLst/>
          </a:prstGeom>
        </p:spPr>
      </p:pic>
      <p:pic>
        <p:nvPicPr>
          <p:cNvPr id="27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30330" y="4453086"/>
            <a:ext cx="114300" cy="152400"/>
          </a:xfrm>
          <a:prstGeom prst="rect">
            <a:avLst/>
          </a:prstGeom>
        </p:spPr>
      </p:pic>
      <p:sp>
        <p:nvSpPr>
          <p:cNvPr id="28" name="Text 11"/>
          <p:cNvSpPr txBox="1"/>
          <p:nvPr/>
        </p:nvSpPr>
        <p:spPr>
          <a:xfrm>
            <a:off x="7311330" y="4367361"/>
            <a:ext cx="106858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kern="0" spc="99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অবস্থান</a:t>
            </a:r>
            <a:endParaRPr lang="en-US" sz="825" dirty="0"/>
          </a:p>
        </p:txBody>
      </p:sp>
      <p:sp>
        <p:nvSpPr>
          <p:cNvPr id="29" name="Text 12"/>
          <p:cNvSpPr txBox="1"/>
          <p:nvPr/>
        </p:nvSpPr>
        <p:spPr>
          <a:xfrm>
            <a:off x="7311330" y="4553099"/>
            <a:ext cx="1068586" cy="239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নবীগঞ্জ, হবিগঞ্জ</a:t>
            </a:r>
            <a:endParaRPr lang="en-US" sz="1350" dirty="0"/>
          </a:p>
        </p:txBody>
      </p:sp>
      <p:pic>
        <p:nvPicPr>
          <p:cNvPr id="30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96980" y="5135910"/>
            <a:ext cx="2112020" cy="395288"/>
          </a:xfrm>
          <a:prstGeom prst="rect">
            <a:avLst/>
          </a:prstGeom>
        </p:spPr>
      </p:pic>
      <p:sp>
        <p:nvSpPr>
          <p:cNvPr id="31" name="Text 13"/>
          <p:cNvSpPr txBox="1"/>
          <p:nvPr/>
        </p:nvSpPr>
        <p:spPr>
          <a:xfrm>
            <a:off x="7130355" y="5250210"/>
            <a:ext cx="161672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2700"/>
              </a:spcBef>
              <a:buNone/>
            </a:pPr>
            <a:r>
              <a:rPr lang="en-US" sz="975" b="1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ইসলামি শিক্ষা • নৈতিকতা • সেবা</a:t>
            </a:r>
            <a:endParaRPr lang="en-US" sz="975" dirty="0"/>
          </a:p>
        </p:txBody>
      </p:sp>
      <p:pic>
        <p:nvPicPr>
          <p:cNvPr id="32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58905" y="5295454"/>
            <a:ext cx="76200" cy="76200"/>
          </a:xfrm>
          <a:prstGeom prst="rect">
            <a:avLst/>
          </a:prstGeom>
        </p:spPr>
      </p:pic>
      <p:sp>
        <p:nvSpPr>
          <p:cNvPr id="33" name="Text 14"/>
          <p:cNvSpPr txBox="1"/>
          <p:nvPr/>
        </p:nvSpPr>
        <p:spPr>
          <a:xfrm>
            <a:off x="6962775" y="529590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4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55639" y="5003006"/>
            <a:ext cx="1828502" cy="871538"/>
          </a:xfrm>
          <a:prstGeom prst="rect">
            <a:avLst/>
          </a:prstGeom>
        </p:spPr>
      </p:pic>
      <p:sp>
        <p:nvSpPr>
          <p:cNvPr id="35" name="Text 15"/>
          <p:cNvSpPr txBox="1"/>
          <p:nvPr/>
        </p:nvSpPr>
        <p:spPr>
          <a:xfrm>
            <a:off x="2822823" y="5355431"/>
            <a:ext cx="880318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সহকারি মৌলভী</a:t>
            </a:r>
            <a:endParaRPr lang="en-US" sz="975" dirty="0"/>
          </a:p>
        </p:txBody>
      </p:sp>
      <p:pic>
        <p:nvPicPr>
          <p:cNvPr id="36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36639" y="5381625"/>
            <a:ext cx="109984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63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809625"/>
            <a:ext cx="11125200" cy="628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spcAft>
                <a:spcPts val="900"/>
              </a:spcAft>
              <a:buNone/>
            </a:pPr>
            <a:r>
              <a:rPr lang="en-US" sz="36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আজকের পাঠ - </a:t>
            </a:r>
            <a:r>
              <a:rPr lang="en-US" sz="36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কী শিখবো?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590675"/>
            <a:ext cx="1112520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spcAft>
                <a:spcPts val="1650"/>
              </a:spcAft>
              <a:buNone/>
            </a:pPr>
            <a:r>
              <a:rPr lang="en-US" sz="210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 থেকে বাংলা অনুবাদ | ترجمة - বড় সাইজ কালারফুল</a:t>
            </a:r>
            <a:endParaRPr lang="en-US" sz="2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162175"/>
            <a:ext cx="3176885" cy="47625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23900" y="2286000"/>
            <a:ext cx="2795885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spcAft>
                <a:spcPts val="900"/>
              </a:spcAft>
              <a:buNone/>
            </a:pPr>
            <a:r>
              <a:rPr lang="en-US" sz="15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বিষয়: আরবি ২য় পত্র - ইবতেদায়ী ৫ম</a:t>
            </a:r>
            <a:endParaRPr lang="en-US" sz="15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752725"/>
            <a:ext cx="5972175" cy="7239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57300" y="2914650"/>
            <a:ext cx="5076825" cy="4095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35"/>
              </a:lnSpc>
              <a:spcAft>
                <a:spcPts val="900"/>
              </a:spcAft>
              <a:buNone/>
            </a:pPr>
            <a:r>
              <a:rPr lang="en-US" sz="19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আরবি বাক্য পড়ে বাংলা অর্থ বুঝতে পারবে</a:t>
            </a:r>
            <a:endParaRPr lang="en-US" sz="19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2905125"/>
            <a:ext cx="419100" cy="41910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590925"/>
            <a:ext cx="5972175" cy="7239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1257300" y="3752850"/>
            <a:ext cx="5076825" cy="4095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35"/>
              </a:lnSpc>
              <a:spcAft>
                <a:spcPts val="900"/>
              </a:spcAft>
              <a:buNone/>
            </a:pPr>
            <a:r>
              <a:rPr lang="en-US" sz="19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শব্দের অর্থ মুখস্থ হবে - দ্রুত</a:t>
            </a:r>
            <a:endParaRPr lang="en-US" sz="19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3743325"/>
            <a:ext cx="419100" cy="419100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429125"/>
            <a:ext cx="5972175" cy="723900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1257300" y="4591050"/>
            <a:ext cx="5076825" cy="4095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35"/>
              </a:lnSpc>
              <a:spcAft>
                <a:spcPts val="900"/>
              </a:spcAft>
              <a:buNone/>
            </a:pPr>
            <a:r>
              <a:rPr lang="en-US" sz="19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বাক্য গঠন শিখবে - নিজে বানাবে</a:t>
            </a:r>
            <a:endParaRPr lang="en-US" sz="1950" dirty="0"/>
          </a:p>
        </p:txBody>
      </p:sp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4581525"/>
            <a:ext cx="419100" cy="419100"/>
          </a:xfrm>
          <a:prstGeom prst="rect">
            <a:avLst/>
          </a:prstGeom>
        </p:spPr>
      </p:pic>
      <p:pic>
        <p:nvPicPr>
          <p:cNvPr id="15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5267325"/>
            <a:ext cx="5972175" cy="723900"/>
          </a:xfrm>
          <a:prstGeom prst="rect">
            <a:avLst/>
          </a:prstGeom>
        </p:spPr>
      </p:pic>
      <p:sp>
        <p:nvSpPr>
          <p:cNvPr id="16" name="Text 6"/>
          <p:cNvSpPr txBox="1"/>
          <p:nvPr/>
        </p:nvSpPr>
        <p:spPr>
          <a:xfrm>
            <a:off x="1257300" y="5429250"/>
            <a:ext cx="5076825" cy="4095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35"/>
              </a:lnSpc>
              <a:spcAft>
                <a:spcPts val="900"/>
              </a:spcAft>
              <a:buNone/>
            </a:pPr>
            <a:r>
              <a:rPr lang="en-US" sz="19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পরীক্ষায় অনুবাদ লিখতে পারবে</a:t>
            </a:r>
            <a:endParaRPr lang="en-US" sz="1950" dirty="0"/>
          </a:p>
        </p:txBody>
      </p:sp>
      <p:pic>
        <p:nvPicPr>
          <p:cNvPr id="17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" y="5419725"/>
            <a:ext cx="419100" cy="419100"/>
          </a:xfrm>
          <a:prstGeom prst="rect">
            <a:avLst/>
          </a:prstGeom>
        </p:spPr>
      </p:pic>
      <p:pic>
        <p:nvPicPr>
          <p:cNvPr id="18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2275" y="2524125"/>
            <a:ext cx="2366963" cy="1533525"/>
          </a:xfrm>
          <a:prstGeom prst="rect">
            <a:avLst/>
          </a:prstGeom>
        </p:spPr>
      </p:pic>
      <p:sp>
        <p:nvSpPr>
          <p:cNvPr id="19" name="Text 7"/>
          <p:cNvSpPr txBox="1"/>
          <p:nvPr/>
        </p:nvSpPr>
        <p:spPr>
          <a:xfrm>
            <a:off x="7010400" y="2800350"/>
            <a:ext cx="1890713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75"/>
              </a:lnSpc>
              <a:spcAft>
                <a:spcPts val="450"/>
              </a:spcAft>
              <a:buNone/>
            </a:pPr>
            <a:r>
              <a:rPr lang="en-US" sz="22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অধ্যায়</a:t>
            </a:r>
            <a:endParaRPr lang="en-US" sz="2250" dirty="0"/>
          </a:p>
        </p:txBody>
      </p:sp>
      <p:sp>
        <p:nvSpPr>
          <p:cNvPr id="20" name="Text 8"/>
          <p:cNvSpPr txBox="1"/>
          <p:nvPr/>
        </p:nvSpPr>
        <p:spPr>
          <a:xfrm>
            <a:off x="7673578" y="3276600"/>
            <a:ext cx="564356" cy="514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অনুবাদ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الترجمة</a:t>
            </a:r>
            <a:endParaRPr lang="en-US" sz="1500" dirty="0"/>
          </a:p>
        </p:txBody>
      </p:sp>
      <p:pic>
        <p:nvPicPr>
          <p:cNvPr id="21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91638" y="2524125"/>
            <a:ext cx="2366963" cy="1533525"/>
          </a:xfrm>
          <a:prstGeom prst="rect">
            <a:avLst/>
          </a:prstGeom>
        </p:spPr>
      </p:pic>
      <p:sp>
        <p:nvSpPr>
          <p:cNvPr id="22" name="Text 9"/>
          <p:cNvSpPr txBox="1"/>
          <p:nvPr/>
        </p:nvSpPr>
        <p:spPr>
          <a:xfrm>
            <a:off x="9529763" y="2800350"/>
            <a:ext cx="1890564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75"/>
              </a:lnSpc>
              <a:spcAft>
                <a:spcPts val="450"/>
              </a:spcAft>
              <a:buNone/>
            </a:pPr>
            <a:r>
              <a:rPr lang="en-US" sz="22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সাইজ</a:t>
            </a:r>
            <a:endParaRPr lang="en-US" sz="2250" dirty="0"/>
          </a:p>
        </p:txBody>
      </p:sp>
      <p:sp>
        <p:nvSpPr>
          <p:cNvPr id="23" name="Text 10"/>
          <p:cNvSpPr txBox="1"/>
          <p:nvPr/>
        </p:nvSpPr>
        <p:spPr>
          <a:xfrm>
            <a:off x="10021788" y="3276600"/>
            <a:ext cx="906512" cy="514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ফন্ট ২৮-৩২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বড় সাইজ</a:t>
            </a:r>
            <a:endParaRPr lang="en-US" sz="1500" dirty="0"/>
          </a:p>
        </p:txBody>
      </p:sp>
      <p:pic>
        <p:nvPicPr>
          <p:cNvPr id="24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72275" y="4210050"/>
            <a:ext cx="2366963" cy="1533525"/>
          </a:xfrm>
          <a:prstGeom prst="rect">
            <a:avLst/>
          </a:prstGeom>
        </p:spPr>
      </p:pic>
      <p:sp>
        <p:nvSpPr>
          <p:cNvPr id="25" name="Text 11"/>
          <p:cNvSpPr txBox="1"/>
          <p:nvPr/>
        </p:nvSpPr>
        <p:spPr>
          <a:xfrm>
            <a:off x="7010400" y="4486275"/>
            <a:ext cx="1890564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75"/>
              </a:lnSpc>
              <a:spcAft>
                <a:spcPts val="450"/>
              </a:spcAft>
              <a:buNone/>
            </a:pPr>
            <a:r>
              <a:rPr lang="en-US" sz="2250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ব্যাকগ্রাউন্ড</a:t>
            </a:r>
            <a:endParaRPr lang="en-US" sz="2250" dirty="0"/>
          </a:p>
        </p:txBody>
      </p:sp>
      <p:sp>
        <p:nvSpPr>
          <p:cNvPr id="26" name="Text 12"/>
          <p:cNvSpPr txBox="1"/>
          <p:nvPr/>
        </p:nvSpPr>
        <p:spPr>
          <a:xfrm>
            <a:off x="7681020" y="4962525"/>
            <a:ext cx="549325" cy="514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সাদা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</a:t>
            </a:r>
            <a:endParaRPr lang="en-US" sz="1500" dirty="0"/>
          </a:p>
        </p:txBody>
      </p:sp>
      <p:pic>
        <p:nvPicPr>
          <p:cNvPr id="27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91638" y="4210050"/>
            <a:ext cx="2366963" cy="1533525"/>
          </a:xfrm>
          <a:prstGeom prst="rect">
            <a:avLst/>
          </a:prstGeom>
        </p:spPr>
      </p:pic>
      <p:sp>
        <p:nvSpPr>
          <p:cNvPr id="28" name="Text 13"/>
          <p:cNvSpPr txBox="1"/>
          <p:nvPr/>
        </p:nvSpPr>
        <p:spPr>
          <a:xfrm>
            <a:off x="9529763" y="4486275"/>
            <a:ext cx="1890564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75"/>
              </a:lnSpc>
              <a:spcAft>
                <a:spcPts val="450"/>
              </a:spcAft>
              <a:buNone/>
            </a:pPr>
            <a:r>
              <a:rPr lang="en-US" sz="22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ডিজাইন</a:t>
            </a:r>
            <a:endParaRPr lang="en-US" sz="2250" dirty="0"/>
          </a:p>
        </p:txBody>
      </p:sp>
      <p:sp>
        <p:nvSpPr>
          <p:cNvPr id="29" name="Text 14"/>
          <p:cNvSpPr txBox="1"/>
          <p:nvPr/>
        </p:nvSpPr>
        <p:spPr>
          <a:xfrm>
            <a:off x="10071646" y="4962525"/>
            <a:ext cx="806797" cy="514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কালারফুল</a:t>
            </a:r>
            <a:endParaRPr lang="en-US" sz="1500" dirty="0"/>
          </a:p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Colorful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38150"/>
            <a:ext cx="11125051" cy="600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75"/>
              </a:lnSpc>
              <a:spcAft>
                <a:spcPts val="750"/>
              </a:spcAft>
              <a:buNone/>
            </a:pPr>
            <a:r>
              <a:rPr lang="en-US" sz="34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অনুবাদ করার নিয়ম</a:t>
            </a:r>
            <a:r>
              <a:rPr lang="en-US" sz="34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34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৫টি সূত্র</a:t>
            </a:r>
            <a:endParaRPr lang="en-US" sz="345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162050"/>
            <a:ext cx="11125051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spcAft>
                <a:spcPts val="1350"/>
              </a:spcAft>
              <a:buNone/>
            </a:pPr>
            <a:r>
              <a:rPr lang="en-US" sz="180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কীভাবে আরবি থেকে বাংলা করবে؟</a:t>
            </a:r>
            <a:endParaRPr lang="en-US" sz="1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47825"/>
            <a:ext cx="6319986" cy="8763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1800225"/>
            <a:ext cx="457200" cy="4572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71389" y="1900238"/>
            <a:ext cx="290661" cy="3571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650" dirty="0"/>
          </a:p>
        </p:txBody>
      </p:sp>
      <p:sp>
        <p:nvSpPr>
          <p:cNvPr id="7" name="Text 3"/>
          <p:cNvSpPr txBox="1"/>
          <p:nvPr/>
        </p:nvSpPr>
        <p:spPr>
          <a:xfrm>
            <a:off x="1295400" y="1828800"/>
            <a:ext cx="3348484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শব্দের অর্থ জানো</a:t>
            </a:r>
            <a:endParaRPr lang="en-US" sz="1650" dirty="0"/>
          </a:p>
        </p:txBody>
      </p:sp>
      <p:sp>
        <p:nvSpPr>
          <p:cNvPr id="8" name="Text 4"/>
          <p:cNvSpPr txBox="1"/>
          <p:nvPr/>
        </p:nvSpPr>
        <p:spPr>
          <a:xfrm>
            <a:off x="1295400" y="2124075"/>
            <a:ext cx="3348484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প্রতিটি আরবি শব্দের বাংলা অর্থ আগে জানো</a:t>
            </a:r>
            <a:endParaRPr lang="en-US" sz="15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638425"/>
            <a:ext cx="6319986" cy="876300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2790825"/>
            <a:ext cx="457200" cy="4572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871389" y="2890838"/>
            <a:ext cx="290661" cy="3571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1650" dirty="0"/>
          </a:p>
        </p:txBody>
      </p:sp>
      <p:sp>
        <p:nvSpPr>
          <p:cNvPr id="12" name="Text 6"/>
          <p:cNvSpPr txBox="1"/>
          <p:nvPr/>
        </p:nvSpPr>
        <p:spPr>
          <a:xfrm>
            <a:off x="1295400" y="2819400"/>
            <a:ext cx="250998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ফে'ল চেনো فعل</a:t>
            </a:r>
            <a:endParaRPr lang="en-US" sz="1650" dirty="0"/>
          </a:p>
        </p:txBody>
      </p:sp>
      <p:sp>
        <p:nvSpPr>
          <p:cNvPr id="13" name="Text 7"/>
          <p:cNvSpPr txBox="1"/>
          <p:nvPr/>
        </p:nvSpPr>
        <p:spPr>
          <a:xfrm>
            <a:off x="1295400" y="3114675"/>
            <a:ext cx="2509986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ماضي، مضارع، أمر - সময় বোঝো</a:t>
            </a:r>
            <a:endParaRPr lang="en-US" sz="15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629025"/>
            <a:ext cx="6319986" cy="876300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3781425"/>
            <a:ext cx="457200" cy="45720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871389" y="3881438"/>
            <a:ext cx="290661" cy="3571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1650" dirty="0"/>
          </a:p>
        </p:txBody>
      </p:sp>
      <p:sp>
        <p:nvSpPr>
          <p:cNvPr id="17" name="Text 9"/>
          <p:cNvSpPr txBox="1"/>
          <p:nvPr/>
        </p:nvSpPr>
        <p:spPr>
          <a:xfrm>
            <a:off x="1295400" y="3810000"/>
            <a:ext cx="1661071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ফায়েল চেনো الفاعل</a:t>
            </a:r>
            <a:endParaRPr lang="en-US" sz="1650" dirty="0"/>
          </a:p>
        </p:txBody>
      </p:sp>
      <p:sp>
        <p:nvSpPr>
          <p:cNvPr id="18" name="Text 10"/>
          <p:cNvSpPr txBox="1"/>
          <p:nvPr/>
        </p:nvSpPr>
        <p:spPr>
          <a:xfrm>
            <a:off x="1295400" y="4105275"/>
            <a:ext cx="132829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কে কাজ করেছে?</a:t>
            </a:r>
            <a:endParaRPr lang="en-US" sz="1500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4619625"/>
            <a:ext cx="6319986" cy="876300"/>
          </a:xfrm>
          <a:prstGeom prst="rect">
            <a:avLst/>
          </a:prstGeom>
        </p:spPr>
      </p:pic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50" y="4772025"/>
            <a:ext cx="457200" cy="45720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871389" y="4872038"/>
            <a:ext cx="290661" cy="3571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1650" dirty="0"/>
          </a:p>
        </p:txBody>
      </p:sp>
      <p:sp>
        <p:nvSpPr>
          <p:cNvPr id="22" name="Text 12"/>
          <p:cNvSpPr txBox="1"/>
          <p:nvPr/>
        </p:nvSpPr>
        <p:spPr>
          <a:xfrm>
            <a:off x="1295400" y="4800600"/>
            <a:ext cx="1892498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মাফউল চেনো المفعول</a:t>
            </a:r>
            <a:endParaRPr lang="en-US" sz="1650" dirty="0"/>
          </a:p>
        </p:txBody>
      </p:sp>
      <p:sp>
        <p:nvSpPr>
          <p:cNvPr id="23" name="Text 13"/>
          <p:cNvSpPr txBox="1"/>
          <p:nvPr/>
        </p:nvSpPr>
        <p:spPr>
          <a:xfrm>
            <a:off x="1295400" y="5095875"/>
            <a:ext cx="17971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কাকে / কী করা হয়েছে?</a:t>
            </a:r>
            <a:endParaRPr lang="en-US" sz="1500" dirty="0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5610225"/>
            <a:ext cx="6319986" cy="876300"/>
          </a:xfrm>
          <a:prstGeom prst="rect">
            <a:avLst/>
          </a:prstGeom>
        </p:spPr>
      </p:pic>
      <p:pic>
        <p:nvPicPr>
          <p:cNvPr id="25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4850" y="5762625"/>
            <a:ext cx="457200" cy="457200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871389" y="5862638"/>
            <a:ext cx="290661" cy="3571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</a:t>
            </a:r>
            <a:endParaRPr lang="en-US" sz="1650" dirty="0"/>
          </a:p>
        </p:txBody>
      </p:sp>
      <p:sp>
        <p:nvSpPr>
          <p:cNvPr id="27" name="Text 15"/>
          <p:cNvSpPr txBox="1"/>
          <p:nvPr/>
        </p:nvSpPr>
        <p:spPr>
          <a:xfrm>
            <a:off x="1295400" y="5791200"/>
            <a:ext cx="2633811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বাংলা সাজাও</a:t>
            </a:r>
            <a:endParaRPr lang="en-US" sz="1650" dirty="0"/>
          </a:p>
        </p:txBody>
      </p:sp>
      <p:sp>
        <p:nvSpPr>
          <p:cNvPr id="28" name="Text 16"/>
          <p:cNvSpPr txBox="1"/>
          <p:nvPr/>
        </p:nvSpPr>
        <p:spPr>
          <a:xfrm>
            <a:off x="1295400" y="6086475"/>
            <a:ext cx="263381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 ডান থেকে, বাংলা বাম থেকে</a:t>
            </a:r>
            <a:endParaRPr lang="en-US" sz="1500" dirty="0"/>
          </a:p>
        </p:txBody>
      </p:sp>
      <p:sp>
        <p:nvSpPr>
          <p:cNvPr id="29" name="Shape 17"/>
          <p:cNvSpPr/>
          <p:nvPr/>
        </p:nvSpPr>
        <p:spPr>
          <a:xfrm>
            <a:off x="7086600" y="1647825"/>
            <a:ext cx="4572000" cy="4838700"/>
          </a:xfrm>
          <a:prstGeom prst="roundRect">
            <a:avLst>
              <a:gd name="adj" fmla="val 4583"/>
            </a:avLst>
          </a:prstGeom>
          <a:solidFill>
            <a:srgbClr val="1E293B"/>
          </a:solidFill>
          <a:ln/>
        </p:spPr>
      </p:sp>
      <p:sp>
        <p:nvSpPr>
          <p:cNvPr id="30" name="Text 18"/>
          <p:cNvSpPr txBox="1"/>
          <p:nvPr/>
        </p:nvSpPr>
        <p:spPr>
          <a:xfrm>
            <a:off x="7310586" y="2855565"/>
            <a:ext cx="4119265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spcAft>
                <a:spcPts val="1050"/>
              </a:spcAft>
              <a:buNone/>
            </a:pPr>
            <a:r>
              <a:rPr lang="en-US" sz="1650" b="1" kern="0" spc="-16" dirty="0">
                <a:solidFill>
                  <a:srgbClr val="FDE6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🔥 উদাহরণ:</a:t>
            </a:r>
            <a:endParaRPr lang="en-US" sz="1650" dirty="0"/>
          </a:p>
        </p:txBody>
      </p:sp>
      <p:sp>
        <p:nvSpPr>
          <p:cNvPr id="31" name="Shape 19"/>
          <p:cNvSpPr/>
          <p:nvPr/>
        </p:nvSpPr>
        <p:spPr>
          <a:xfrm>
            <a:off x="7315200" y="3238500"/>
            <a:ext cx="4114800" cy="1504950"/>
          </a:xfrm>
          <a:prstGeom prst="roundRect">
            <a:avLst>
              <a:gd name="adj" fmla="val 8861"/>
            </a:avLst>
          </a:prstGeom>
          <a:solidFill>
            <a:srgbClr val="FFFFFF"/>
          </a:solidFill>
          <a:ln/>
        </p:spPr>
      </p:sp>
      <p:sp>
        <p:nvSpPr>
          <p:cNvPr id="32" name="Text 20"/>
          <p:cNvSpPr txBox="1"/>
          <p:nvPr/>
        </p:nvSpPr>
        <p:spPr>
          <a:xfrm>
            <a:off x="7462986" y="3430786"/>
            <a:ext cx="3814316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 زَيْدٌ بَكْرًا</a:t>
            </a:r>
            <a:endParaRPr lang="en-US" sz="2250" dirty="0"/>
          </a:p>
        </p:txBody>
      </p:sp>
      <p:sp>
        <p:nvSpPr>
          <p:cNvPr id="33" name="Text 21"/>
          <p:cNvSpPr txBox="1"/>
          <p:nvPr/>
        </p:nvSpPr>
        <p:spPr>
          <a:xfrm>
            <a:off x="7462986" y="3907036"/>
            <a:ext cx="3814316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13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↓</a:t>
            </a:r>
            <a:endParaRPr lang="en-US" sz="1350" dirty="0"/>
          </a:p>
        </p:txBody>
      </p:sp>
      <p:sp>
        <p:nvSpPr>
          <p:cNvPr id="34" name="Text 22"/>
          <p:cNvSpPr txBox="1"/>
          <p:nvPr/>
        </p:nvSpPr>
        <p:spPr>
          <a:xfrm>
            <a:off x="7462986" y="4230886"/>
            <a:ext cx="3814465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যায়েদ বকরকে সাহায্য করল</a:t>
            </a:r>
            <a:endParaRPr lang="en-US" sz="2100" dirty="0"/>
          </a:p>
        </p:txBody>
      </p:sp>
      <p:pic>
        <p:nvPicPr>
          <p:cNvPr id="35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10586" y="4935736"/>
            <a:ext cx="923479" cy="342900"/>
          </a:xfrm>
          <a:prstGeom prst="rect">
            <a:avLst/>
          </a:prstGeom>
        </p:spPr>
      </p:pic>
      <p:sp>
        <p:nvSpPr>
          <p:cNvPr id="36" name="Text 23"/>
          <p:cNvSpPr txBox="1"/>
          <p:nvPr/>
        </p:nvSpPr>
        <p:spPr>
          <a:xfrm>
            <a:off x="7443936" y="5011936"/>
            <a:ext cx="656779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600"/>
              </a:spcBef>
              <a:buNone/>
            </a:pPr>
            <a:r>
              <a:rPr lang="en-US" sz="1200" b="1" dirty="0">
                <a:solidFill>
                  <a:srgbClr val="FFFFFF"/>
                </a:solidFill>
                <a:highlight>
                  <a:srgbClr val="E11D4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اسم = নীল</a:t>
            </a:r>
            <a:endParaRPr lang="en-US" sz="1200" dirty="0"/>
          </a:p>
        </p:txBody>
      </p:sp>
      <p:pic>
        <p:nvPicPr>
          <p:cNvPr id="37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29315" y="4935736"/>
            <a:ext cx="1031230" cy="342900"/>
          </a:xfrm>
          <a:prstGeom prst="rect">
            <a:avLst/>
          </a:prstGeom>
        </p:spPr>
      </p:pic>
      <p:sp>
        <p:nvSpPr>
          <p:cNvPr id="38" name="Text 24"/>
          <p:cNvSpPr txBox="1"/>
          <p:nvPr/>
        </p:nvSpPr>
        <p:spPr>
          <a:xfrm>
            <a:off x="8462665" y="5011936"/>
            <a:ext cx="76453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600"/>
              </a:spcBef>
              <a:buNone/>
            </a:pPr>
            <a:r>
              <a:rPr lang="en-US" sz="1200" b="1" dirty="0">
                <a:solidFill>
                  <a:srgbClr val="FFFFFF"/>
                </a:solidFill>
                <a:highlight>
                  <a:srgbClr val="10B981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فعل = সবুজ</a:t>
            </a:r>
            <a:endParaRPr lang="en-US" sz="1200" dirty="0"/>
          </a:p>
        </p:txBody>
      </p:sp>
      <p:pic>
        <p:nvPicPr>
          <p:cNvPr id="39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55795" y="4935736"/>
            <a:ext cx="1217116" cy="342900"/>
          </a:xfrm>
          <a:prstGeom prst="rect">
            <a:avLst/>
          </a:prstGeom>
        </p:spPr>
      </p:pic>
      <p:sp>
        <p:nvSpPr>
          <p:cNvPr id="40" name="Text 25"/>
          <p:cNvSpPr txBox="1"/>
          <p:nvPr/>
        </p:nvSpPr>
        <p:spPr>
          <a:xfrm>
            <a:off x="9589145" y="5011936"/>
            <a:ext cx="95041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600"/>
              </a:spcBef>
              <a:buNone/>
            </a:pPr>
            <a:r>
              <a:rPr lang="en-US" sz="1200" b="1" dirty="0">
                <a:solidFill>
                  <a:srgbClr val="FFFFFF"/>
                </a:solidFill>
                <a:highlight>
                  <a:srgbClr val="0EA5E9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حرف = আকাশী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400050"/>
            <a:ext cx="11201400" cy="571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3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📚 শব্দার্থ - </a:t>
            </a:r>
            <a:r>
              <a:rPr lang="en-US" sz="33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الكلمات</a:t>
            </a:r>
            <a:r>
              <a:rPr lang="en-US" sz="33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১ </a:t>
            </a:r>
            <a:r>
              <a:rPr lang="en-US" sz="270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১৫টি শব্দ - সাইজ ২৮</a:t>
            </a:r>
            <a:endParaRPr lang="en-US" sz="3300" dirty="0"/>
          </a:p>
        </p:txBody>
      </p:sp>
      <p:sp>
        <p:nvSpPr>
          <p:cNvPr id="3" name="Text 1"/>
          <p:cNvSpPr txBox="1"/>
          <p:nvPr/>
        </p:nvSpPr>
        <p:spPr>
          <a:xfrm>
            <a:off x="495300" y="1076325"/>
            <a:ext cx="112014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spcBef>
                <a:spcPts val="600"/>
              </a:spcBef>
              <a:spcAft>
                <a:spcPts val="1050"/>
              </a:spcAft>
              <a:buNone/>
            </a:pPr>
            <a:r>
              <a:rPr lang="en-US" sz="165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 শব্দ জানলে অনুবাদ সহজ - বড় সাইজ কালারফুল</a:t>
            </a:r>
            <a:endParaRPr lang="en-US" sz="16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495425"/>
            <a:ext cx="2714625" cy="10287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7700" y="1685925"/>
            <a:ext cx="240982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اَلْكِتَابُ</a:t>
            </a:r>
            <a:endParaRPr lang="en-US" sz="1950" dirty="0"/>
          </a:p>
        </p:txBody>
      </p:sp>
      <p:sp>
        <p:nvSpPr>
          <p:cNvPr id="6" name="Text 3"/>
          <p:cNvSpPr txBox="1"/>
          <p:nvPr/>
        </p:nvSpPr>
        <p:spPr>
          <a:xfrm>
            <a:off x="647700" y="2085975"/>
            <a:ext cx="24098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বই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1495425"/>
            <a:ext cx="2714625" cy="10287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476625" y="1685925"/>
            <a:ext cx="2409676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اَلْقَلَمُ</a:t>
            </a:r>
            <a:endParaRPr lang="en-US" sz="1950" dirty="0"/>
          </a:p>
        </p:txBody>
      </p:sp>
      <p:sp>
        <p:nvSpPr>
          <p:cNvPr id="9" name="Text 5"/>
          <p:cNvSpPr txBox="1"/>
          <p:nvPr/>
        </p:nvSpPr>
        <p:spPr>
          <a:xfrm>
            <a:off x="3476625" y="2085975"/>
            <a:ext cx="24098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কলম</a:t>
            </a:r>
            <a:endParaRPr lang="en-US" sz="16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150" y="1495425"/>
            <a:ext cx="2714625" cy="10287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305550" y="1685925"/>
            <a:ext cx="240982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اَلْمَدْرَسَةُ</a:t>
            </a:r>
            <a:endParaRPr lang="en-US" sz="1950" dirty="0"/>
          </a:p>
        </p:txBody>
      </p:sp>
      <p:sp>
        <p:nvSpPr>
          <p:cNvPr id="12" name="Text 7"/>
          <p:cNvSpPr txBox="1"/>
          <p:nvPr/>
        </p:nvSpPr>
        <p:spPr>
          <a:xfrm>
            <a:off x="6305550" y="2085975"/>
            <a:ext cx="24098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মাদ্রাসা</a:t>
            </a:r>
            <a:endParaRPr lang="en-US" sz="16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2075" y="1495425"/>
            <a:ext cx="2714625" cy="102870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9134475" y="1685925"/>
            <a:ext cx="240982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اَلطَّالِبُ</a:t>
            </a:r>
            <a:endParaRPr lang="en-US" sz="1950" dirty="0"/>
          </a:p>
        </p:txBody>
      </p:sp>
      <p:sp>
        <p:nvSpPr>
          <p:cNvPr id="15" name="Text 9"/>
          <p:cNvSpPr txBox="1"/>
          <p:nvPr/>
        </p:nvSpPr>
        <p:spPr>
          <a:xfrm>
            <a:off x="9134475" y="2085975"/>
            <a:ext cx="240967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ছাত্র</a:t>
            </a:r>
            <a:endParaRPr lang="en-US" sz="16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2638425"/>
            <a:ext cx="2714625" cy="10287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647700" y="2828925"/>
            <a:ext cx="240982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اَلْمُعَلِّمُ</a:t>
            </a:r>
            <a:endParaRPr lang="en-US" sz="1950" dirty="0"/>
          </a:p>
        </p:txBody>
      </p:sp>
      <p:sp>
        <p:nvSpPr>
          <p:cNvPr id="18" name="Text 11"/>
          <p:cNvSpPr txBox="1"/>
          <p:nvPr/>
        </p:nvSpPr>
        <p:spPr>
          <a:xfrm>
            <a:off x="647700" y="3228975"/>
            <a:ext cx="24098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শিক্ষক</a:t>
            </a:r>
            <a:endParaRPr lang="en-US" sz="165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4225" y="2638425"/>
            <a:ext cx="2714625" cy="102870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3476625" y="2828925"/>
            <a:ext cx="2409676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اَلْبَيْتُ</a:t>
            </a:r>
            <a:endParaRPr lang="en-US" sz="1950" dirty="0"/>
          </a:p>
        </p:txBody>
      </p:sp>
      <p:sp>
        <p:nvSpPr>
          <p:cNvPr id="21" name="Text 13"/>
          <p:cNvSpPr txBox="1"/>
          <p:nvPr/>
        </p:nvSpPr>
        <p:spPr>
          <a:xfrm>
            <a:off x="3476625" y="3228975"/>
            <a:ext cx="240967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বাড়ি</a:t>
            </a:r>
            <a:endParaRPr lang="en-US" sz="1650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3150" y="2638425"/>
            <a:ext cx="2714625" cy="1028700"/>
          </a:xfrm>
          <a:prstGeom prst="rect">
            <a:avLst/>
          </a:prstGeom>
        </p:spPr>
      </p:pic>
      <p:sp>
        <p:nvSpPr>
          <p:cNvPr id="23" name="Text 14"/>
          <p:cNvSpPr txBox="1"/>
          <p:nvPr/>
        </p:nvSpPr>
        <p:spPr>
          <a:xfrm>
            <a:off x="6305550" y="2828925"/>
            <a:ext cx="2409676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اَلْمَسْجِدُ</a:t>
            </a:r>
            <a:endParaRPr lang="en-US" sz="1950" dirty="0"/>
          </a:p>
        </p:txBody>
      </p:sp>
      <p:sp>
        <p:nvSpPr>
          <p:cNvPr id="24" name="Text 15"/>
          <p:cNvSpPr txBox="1"/>
          <p:nvPr/>
        </p:nvSpPr>
        <p:spPr>
          <a:xfrm>
            <a:off x="6305550" y="3228975"/>
            <a:ext cx="240967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মসজিদ</a:t>
            </a:r>
            <a:endParaRPr lang="en-US" sz="1650" dirty="0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82075" y="2638425"/>
            <a:ext cx="2714625" cy="1028700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9134475" y="2828925"/>
            <a:ext cx="2409676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اَلْبَابُ</a:t>
            </a:r>
            <a:endParaRPr lang="en-US" sz="1950" dirty="0"/>
          </a:p>
        </p:txBody>
      </p:sp>
      <p:sp>
        <p:nvSpPr>
          <p:cNvPr id="27" name="Text 17"/>
          <p:cNvSpPr txBox="1"/>
          <p:nvPr/>
        </p:nvSpPr>
        <p:spPr>
          <a:xfrm>
            <a:off x="9134475" y="3228975"/>
            <a:ext cx="24098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দরজা</a:t>
            </a:r>
            <a:endParaRPr lang="en-US" sz="1650" dirty="0"/>
          </a:p>
        </p:txBody>
      </p:sp>
      <p:pic>
        <p:nvPicPr>
          <p:cNvPr id="28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3781425"/>
            <a:ext cx="2714625" cy="1028700"/>
          </a:xfrm>
          <a:prstGeom prst="rect">
            <a:avLst/>
          </a:prstGeom>
        </p:spPr>
      </p:pic>
      <p:sp>
        <p:nvSpPr>
          <p:cNvPr id="29" name="Text 18"/>
          <p:cNvSpPr txBox="1"/>
          <p:nvPr/>
        </p:nvSpPr>
        <p:spPr>
          <a:xfrm>
            <a:off x="647700" y="3971925"/>
            <a:ext cx="240982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اَلْوَلَدُ</a:t>
            </a:r>
            <a:endParaRPr lang="en-US" sz="1950" dirty="0"/>
          </a:p>
        </p:txBody>
      </p:sp>
      <p:sp>
        <p:nvSpPr>
          <p:cNvPr id="30" name="Text 19"/>
          <p:cNvSpPr txBox="1"/>
          <p:nvPr/>
        </p:nvSpPr>
        <p:spPr>
          <a:xfrm>
            <a:off x="647700" y="4371975"/>
            <a:ext cx="240967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ছেলে</a:t>
            </a:r>
            <a:endParaRPr lang="en-US" sz="1650" dirty="0"/>
          </a:p>
        </p:txBody>
      </p:sp>
      <p:pic>
        <p:nvPicPr>
          <p:cNvPr id="3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4225" y="3781425"/>
            <a:ext cx="2714625" cy="1028700"/>
          </a:xfrm>
          <a:prstGeom prst="rect">
            <a:avLst/>
          </a:prstGeom>
        </p:spPr>
      </p:pic>
      <p:sp>
        <p:nvSpPr>
          <p:cNvPr id="32" name="Text 20"/>
          <p:cNvSpPr txBox="1"/>
          <p:nvPr/>
        </p:nvSpPr>
        <p:spPr>
          <a:xfrm>
            <a:off x="3476625" y="3971925"/>
            <a:ext cx="2409676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اَلْبِنْتُ</a:t>
            </a:r>
            <a:endParaRPr lang="en-US" sz="1950" dirty="0"/>
          </a:p>
        </p:txBody>
      </p:sp>
      <p:sp>
        <p:nvSpPr>
          <p:cNvPr id="33" name="Text 21"/>
          <p:cNvSpPr txBox="1"/>
          <p:nvPr/>
        </p:nvSpPr>
        <p:spPr>
          <a:xfrm>
            <a:off x="3476625" y="4371975"/>
            <a:ext cx="24098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মেয়ে</a:t>
            </a:r>
            <a:endParaRPr lang="en-US" sz="1650" dirty="0"/>
          </a:p>
        </p:txBody>
      </p:sp>
      <p:pic>
        <p:nvPicPr>
          <p:cNvPr id="34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53150" y="3781425"/>
            <a:ext cx="2714625" cy="1028700"/>
          </a:xfrm>
          <a:prstGeom prst="rect">
            <a:avLst/>
          </a:prstGeom>
        </p:spPr>
      </p:pic>
      <p:sp>
        <p:nvSpPr>
          <p:cNvPr id="35" name="Text 22"/>
          <p:cNvSpPr txBox="1"/>
          <p:nvPr/>
        </p:nvSpPr>
        <p:spPr>
          <a:xfrm>
            <a:off x="6305550" y="3971925"/>
            <a:ext cx="240982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اَلرَّجُلُ</a:t>
            </a:r>
            <a:endParaRPr lang="en-US" sz="1950" dirty="0"/>
          </a:p>
        </p:txBody>
      </p:sp>
      <p:sp>
        <p:nvSpPr>
          <p:cNvPr id="36" name="Text 23"/>
          <p:cNvSpPr txBox="1"/>
          <p:nvPr/>
        </p:nvSpPr>
        <p:spPr>
          <a:xfrm>
            <a:off x="6305550" y="4371975"/>
            <a:ext cx="240967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পুরুষ</a:t>
            </a:r>
            <a:endParaRPr lang="en-US" sz="1650" dirty="0"/>
          </a:p>
        </p:txBody>
      </p:sp>
      <p:pic>
        <p:nvPicPr>
          <p:cNvPr id="37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82075" y="3781425"/>
            <a:ext cx="2714625" cy="1028700"/>
          </a:xfrm>
          <a:prstGeom prst="rect">
            <a:avLst/>
          </a:prstGeom>
        </p:spPr>
      </p:pic>
      <p:sp>
        <p:nvSpPr>
          <p:cNvPr id="38" name="Text 24"/>
          <p:cNvSpPr txBox="1"/>
          <p:nvPr/>
        </p:nvSpPr>
        <p:spPr>
          <a:xfrm>
            <a:off x="9134475" y="3971925"/>
            <a:ext cx="2409676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اَلْمَرْأَةُ</a:t>
            </a:r>
            <a:endParaRPr lang="en-US" sz="1950" dirty="0"/>
          </a:p>
        </p:txBody>
      </p:sp>
      <p:sp>
        <p:nvSpPr>
          <p:cNvPr id="39" name="Text 25"/>
          <p:cNvSpPr txBox="1"/>
          <p:nvPr/>
        </p:nvSpPr>
        <p:spPr>
          <a:xfrm>
            <a:off x="9134475" y="4371975"/>
            <a:ext cx="240967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মহিলা</a:t>
            </a:r>
            <a:endParaRPr lang="en-US" sz="1650" dirty="0"/>
          </a:p>
        </p:txBody>
      </p:sp>
      <p:pic>
        <p:nvPicPr>
          <p:cNvPr id="40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5300" y="4924425"/>
            <a:ext cx="2714625" cy="1028700"/>
          </a:xfrm>
          <a:prstGeom prst="rect">
            <a:avLst/>
          </a:prstGeom>
        </p:spPr>
      </p:pic>
      <p:sp>
        <p:nvSpPr>
          <p:cNvPr id="41" name="Text 26"/>
          <p:cNvSpPr txBox="1"/>
          <p:nvPr/>
        </p:nvSpPr>
        <p:spPr>
          <a:xfrm>
            <a:off x="647700" y="5114925"/>
            <a:ext cx="2409676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اَلْكُرْسِيُّ</a:t>
            </a:r>
            <a:endParaRPr lang="en-US" sz="1950" dirty="0"/>
          </a:p>
        </p:txBody>
      </p:sp>
      <p:sp>
        <p:nvSpPr>
          <p:cNvPr id="42" name="Text 27"/>
          <p:cNvSpPr txBox="1"/>
          <p:nvPr/>
        </p:nvSpPr>
        <p:spPr>
          <a:xfrm>
            <a:off x="647700" y="5514975"/>
            <a:ext cx="240967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চেয়ার</a:t>
            </a:r>
            <a:endParaRPr lang="en-US" sz="1650" dirty="0"/>
          </a:p>
        </p:txBody>
      </p:sp>
      <p:pic>
        <p:nvPicPr>
          <p:cNvPr id="43" name="Image 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24225" y="4924425"/>
            <a:ext cx="2714625" cy="1028700"/>
          </a:xfrm>
          <a:prstGeom prst="rect">
            <a:avLst/>
          </a:prstGeom>
        </p:spPr>
      </p:pic>
      <p:sp>
        <p:nvSpPr>
          <p:cNvPr id="44" name="Text 28"/>
          <p:cNvSpPr txBox="1"/>
          <p:nvPr/>
        </p:nvSpPr>
        <p:spPr>
          <a:xfrm>
            <a:off x="3476625" y="5114925"/>
            <a:ext cx="240982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اَلطَّاوِلَةُ</a:t>
            </a:r>
            <a:endParaRPr lang="en-US" sz="1950" dirty="0"/>
          </a:p>
        </p:txBody>
      </p:sp>
      <p:sp>
        <p:nvSpPr>
          <p:cNvPr id="45" name="Text 29"/>
          <p:cNvSpPr txBox="1"/>
          <p:nvPr/>
        </p:nvSpPr>
        <p:spPr>
          <a:xfrm>
            <a:off x="3476625" y="5514975"/>
            <a:ext cx="240967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টেবিল</a:t>
            </a:r>
            <a:endParaRPr lang="en-US" sz="1650" dirty="0"/>
          </a:p>
        </p:txBody>
      </p:sp>
      <p:pic>
        <p:nvPicPr>
          <p:cNvPr id="4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53150" y="4924425"/>
            <a:ext cx="5543550" cy="1028700"/>
          </a:xfrm>
          <a:prstGeom prst="rect">
            <a:avLst/>
          </a:prstGeom>
        </p:spPr>
      </p:pic>
      <p:sp>
        <p:nvSpPr>
          <p:cNvPr id="47" name="Text 30"/>
          <p:cNvSpPr txBox="1"/>
          <p:nvPr/>
        </p:nvSpPr>
        <p:spPr>
          <a:xfrm>
            <a:off x="7833271" y="5276850"/>
            <a:ext cx="33278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</a:t>
            </a:r>
            <a:endParaRPr lang="en-US" sz="2100" dirty="0"/>
          </a:p>
        </p:txBody>
      </p:sp>
      <p:sp>
        <p:nvSpPr>
          <p:cNvPr id="48" name="Text 31"/>
          <p:cNvSpPr txBox="1"/>
          <p:nvPr/>
        </p:nvSpPr>
        <p:spPr>
          <a:xfrm>
            <a:off x="8337500" y="5181600"/>
            <a:ext cx="167893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DE6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মনে রাখো:</a:t>
            </a:r>
            <a:endParaRPr lang="en-US" sz="1650" dirty="0"/>
          </a:p>
        </p:txBody>
      </p:sp>
      <p:sp>
        <p:nvSpPr>
          <p:cNvPr id="49" name="Text 32"/>
          <p:cNvSpPr txBox="1"/>
          <p:nvPr/>
        </p:nvSpPr>
        <p:spPr>
          <a:xfrm>
            <a:off x="8337500" y="5495925"/>
            <a:ext cx="167893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 = টি | সবগুলো معرفة</a:t>
            </a:r>
            <a:endParaRPr lang="en-US" sz="1350" dirty="0"/>
          </a:p>
        </p:txBody>
      </p:sp>
      <p:sp>
        <p:nvSpPr>
          <p:cNvPr id="50" name="Shape 33"/>
          <p:cNvSpPr/>
          <p:nvPr/>
        </p:nvSpPr>
        <p:spPr>
          <a:xfrm>
            <a:off x="495300" y="6067425"/>
            <a:ext cx="11201400" cy="447675"/>
          </a:xfrm>
          <a:prstGeom prst="roundRect">
            <a:avLst>
              <a:gd name="adj" fmla="val 25532"/>
            </a:avLst>
          </a:prstGeom>
          <a:solidFill>
            <a:srgbClr val="1E293B"/>
          </a:solidFill>
          <a:ln/>
        </p:spPr>
      </p:sp>
      <p:sp>
        <p:nvSpPr>
          <p:cNvPr id="51" name="Text 34"/>
          <p:cNvSpPr txBox="1"/>
          <p:nvPr/>
        </p:nvSpPr>
        <p:spPr>
          <a:xfrm>
            <a:off x="666750" y="6191250"/>
            <a:ext cx="2762696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🎨 কালার: লাল = আরবি | নীল = বাংলা</a:t>
            </a:r>
            <a:endParaRPr lang="en-US" sz="1350" dirty="0"/>
          </a:p>
        </p:txBody>
      </p:sp>
      <p:sp>
        <p:nvSpPr>
          <p:cNvPr id="52" name="Text 35"/>
          <p:cNvSpPr txBox="1"/>
          <p:nvPr/>
        </p:nvSpPr>
        <p:spPr>
          <a:xfrm>
            <a:off x="10172105" y="6191250"/>
            <a:ext cx="1353145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ফন্ট সাইজ ২৮ | বড়</a:t>
            </a:r>
            <a:endParaRPr lang="en-US" sz="13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400050"/>
            <a:ext cx="5013275" cy="571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3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শব্দার্থ - </a:t>
            </a:r>
            <a:r>
              <a:rPr lang="en-US" sz="3300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الأفعال - ক্রিয়া</a:t>
            </a:r>
            <a:r>
              <a:rPr lang="en-US" sz="33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১২টি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9610" y="452438"/>
            <a:ext cx="1957090" cy="40957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892010" y="557213"/>
            <a:ext cx="165229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ماضي + مضارع + বাংলা</a:t>
            </a:r>
            <a:endParaRPr lang="en-US" sz="13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1104900"/>
            <a:ext cx="3657600" cy="1147763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47700" y="1354038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كَتَبَ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يَكْتُبُ</a:t>
            </a:r>
            <a:endParaRPr lang="en-US" sz="1950" dirty="0"/>
          </a:p>
        </p:txBody>
      </p:sp>
      <p:sp>
        <p:nvSpPr>
          <p:cNvPr id="7" name="Text 3"/>
          <p:cNvSpPr txBox="1"/>
          <p:nvPr/>
        </p:nvSpPr>
        <p:spPr>
          <a:xfrm>
            <a:off x="990600" y="1717774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লেখা - to write</a:t>
            </a:r>
            <a:endParaRPr lang="en-US" sz="10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0" y="1104900"/>
            <a:ext cx="3657600" cy="1147763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4419600" y="1354038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قَرَأَ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يَقْرَأُ</a:t>
            </a:r>
            <a:endParaRPr lang="en-US" sz="1950" dirty="0"/>
          </a:p>
        </p:txBody>
      </p:sp>
      <p:sp>
        <p:nvSpPr>
          <p:cNvPr id="10" name="Text 5"/>
          <p:cNvSpPr txBox="1"/>
          <p:nvPr/>
        </p:nvSpPr>
        <p:spPr>
          <a:xfrm>
            <a:off x="4762500" y="1717774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পড়া - to read</a:t>
            </a:r>
            <a:endParaRPr lang="en-US" sz="10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00" y="1104900"/>
            <a:ext cx="3657600" cy="1147763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8191500" y="1354038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ذَهَبَ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يَذْهَبُ</a:t>
            </a:r>
            <a:endParaRPr lang="en-US" sz="1950" dirty="0"/>
          </a:p>
        </p:txBody>
      </p:sp>
      <p:sp>
        <p:nvSpPr>
          <p:cNvPr id="13" name="Text 7"/>
          <p:cNvSpPr txBox="1"/>
          <p:nvPr/>
        </p:nvSpPr>
        <p:spPr>
          <a:xfrm>
            <a:off x="8534400" y="1717774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যাওয়া - to go</a:t>
            </a:r>
            <a:endParaRPr lang="en-US" sz="10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2366963"/>
            <a:ext cx="3657600" cy="1147763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647700" y="2616101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جَاءَ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يَجِيءُ</a:t>
            </a:r>
            <a:endParaRPr lang="en-US" sz="1950" dirty="0"/>
          </a:p>
        </p:txBody>
      </p:sp>
      <p:sp>
        <p:nvSpPr>
          <p:cNvPr id="16" name="Text 9"/>
          <p:cNvSpPr txBox="1"/>
          <p:nvPr/>
        </p:nvSpPr>
        <p:spPr>
          <a:xfrm>
            <a:off x="990600" y="2979837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আসা - to come</a:t>
            </a:r>
            <a:endParaRPr lang="en-US" sz="105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7200" y="2366963"/>
            <a:ext cx="3657600" cy="1147763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4419600" y="2616101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جَلَسَ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يَجْلِسُ</a:t>
            </a:r>
            <a:endParaRPr lang="en-US" sz="1950" dirty="0"/>
          </a:p>
        </p:txBody>
      </p:sp>
      <p:sp>
        <p:nvSpPr>
          <p:cNvPr id="19" name="Text 11"/>
          <p:cNvSpPr txBox="1"/>
          <p:nvPr/>
        </p:nvSpPr>
        <p:spPr>
          <a:xfrm>
            <a:off x="4762500" y="2979837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বসা - to sit</a:t>
            </a:r>
            <a:endParaRPr lang="en-US" sz="105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39100" y="2366963"/>
            <a:ext cx="3657600" cy="1147763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191500" y="2616101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قَامَ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يَقُوْمُ</a:t>
            </a:r>
            <a:endParaRPr lang="en-US" sz="1950" dirty="0"/>
          </a:p>
        </p:txBody>
      </p:sp>
      <p:sp>
        <p:nvSpPr>
          <p:cNvPr id="22" name="Text 13"/>
          <p:cNvSpPr txBox="1"/>
          <p:nvPr/>
        </p:nvSpPr>
        <p:spPr>
          <a:xfrm>
            <a:off x="8534400" y="2979837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৬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দাঁড়ানো</a:t>
            </a:r>
            <a:endParaRPr lang="en-US" sz="1050" dirty="0"/>
          </a:p>
        </p:txBody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3629025"/>
            <a:ext cx="3657600" cy="1147763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647700" y="3878163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فَتَحَ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يَفْتَحُ</a:t>
            </a:r>
            <a:endParaRPr lang="en-US" sz="1950" dirty="0"/>
          </a:p>
        </p:txBody>
      </p:sp>
      <p:sp>
        <p:nvSpPr>
          <p:cNvPr id="25" name="Text 15"/>
          <p:cNvSpPr txBox="1"/>
          <p:nvPr/>
        </p:nvSpPr>
        <p:spPr>
          <a:xfrm>
            <a:off x="990600" y="4241899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৭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খোলা - to open</a:t>
            </a:r>
            <a:endParaRPr lang="en-US" sz="1050" dirty="0"/>
          </a:p>
        </p:txBody>
      </p:sp>
      <p:pic>
        <p:nvPicPr>
          <p:cNvPr id="26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7200" y="3629025"/>
            <a:ext cx="3657600" cy="1147763"/>
          </a:xfrm>
          <a:prstGeom prst="rect">
            <a:avLst/>
          </a:prstGeom>
        </p:spPr>
      </p:pic>
      <p:sp>
        <p:nvSpPr>
          <p:cNvPr id="27" name="Text 16"/>
          <p:cNvSpPr txBox="1"/>
          <p:nvPr/>
        </p:nvSpPr>
        <p:spPr>
          <a:xfrm>
            <a:off x="4419600" y="3878163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أَكَلَ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يَأْكُلُ</a:t>
            </a:r>
            <a:endParaRPr lang="en-US" sz="1950" dirty="0"/>
          </a:p>
        </p:txBody>
      </p:sp>
      <p:sp>
        <p:nvSpPr>
          <p:cNvPr id="28" name="Text 17"/>
          <p:cNvSpPr txBox="1"/>
          <p:nvPr/>
        </p:nvSpPr>
        <p:spPr>
          <a:xfrm>
            <a:off x="4762500" y="4241899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৮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খাওয়া - to eat</a:t>
            </a:r>
            <a:endParaRPr lang="en-US" sz="1050" dirty="0"/>
          </a:p>
        </p:txBody>
      </p:sp>
      <p:pic>
        <p:nvPicPr>
          <p:cNvPr id="29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39100" y="3629025"/>
            <a:ext cx="3657600" cy="1147763"/>
          </a:xfrm>
          <a:prstGeom prst="rect">
            <a:avLst/>
          </a:prstGeom>
        </p:spPr>
      </p:pic>
      <p:sp>
        <p:nvSpPr>
          <p:cNvPr id="30" name="Text 18"/>
          <p:cNvSpPr txBox="1"/>
          <p:nvPr/>
        </p:nvSpPr>
        <p:spPr>
          <a:xfrm>
            <a:off x="8191500" y="3878163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شَرِبَ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يَشْرَبُ</a:t>
            </a:r>
            <a:endParaRPr lang="en-US" sz="1950" dirty="0"/>
          </a:p>
        </p:txBody>
      </p:sp>
      <p:sp>
        <p:nvSpPr>
          <p:cNvPr id="31" name="Text 19"/>
          <p:cNvSpPr txBox="1"/>
          <p:nvPr/>
        </p:nvSpPr>
        <p:spPr>
          <a:xfrm>
            <a:off x="8534400" y="4241899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৯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পান করা</a:t>
            </a:r>
            <a:endParaRPr lang="en-US" sz="1050" dirty="0"/>
          </a:p>
        </p:txBody>
      </p:sp>
      <p:pic>
        <p:nvPicPr>
          <p:cNvPr id="3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300" y="4891088"/>
            <a:ext cx="3657600" cy="1147763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647700" y="5140226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يَنْصُرُ</a:t>
            </a:r>
            <a:endParaRPr lang="en-US" sz="1950" dirty="0"/>
          </a:p>
        </p:txBody>
      </p:sp>
      <p:sp>
        <p:nvSpPr>
          <p:cNvPr id="34" name="Text 21"/>
          <p:cNvSpPr txBox="1"/>
          <p:nvPr/>
        </p:nvSpPr>
        <p:spPr>
          <a:xfrm>
            <a:off x="990600" y="5503962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১০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সাহায্য করা</a:t>
            </a:r>
            <a:endParaRPr lang="en-US" sz="1050" dirty="0"/>
          </a:p>
        </p:txBody>
      </p:sp>
      <p:pic>
        <p:nvPicPr>
          <p:cNvPr id="35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67200" y="4891088"/>
            <a:ext cx="3657600" cy="1147763"/>
          </a:xfrm>
          <a:prstGeom prst="rect">
            <a:avLst/>
          </a:prstGeom>
        </p:spPr>
      </p:pic>
      <p:sp>
        <p:nvSpPr>
          <p:cNvPr id="36" name="Text 22"/>
          <p:cNvSpPr txBox="1"/>
          <p:nvPr/>
        </p:nvSpPr>
        <p:spPr>
          <a:xfrm>
            <a:off x="4419600" y="5140226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عَلِمَ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يَعْلَمُ</a:t>
            </a:r>
            <a:endParaRPr lang="en-US" sz="1950" dirty="0"/>
          </a:p>
        </p:txBody>
      </p:sp>
      <p:sp>
        <p:nvSpPr>
          <p:cNvPr id="37" name="Text 23"/>
          <p:cNvSpPr txBox="1"/>
          <p:nvPr/>
        </p:nvSpPr>
        <p:spPr>
          <a:xfrm>
            <a:off x="4762500" y="5503962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১১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জানা - to know</a:t>
            </a:r>
            <a:endParaRPr lang="en-US" sz="1050" dirty="0"/>
          </a:p>
        </p:txBody>
      </p:sp>
      <p:pic>
        <p:nvPicPr>
          <p:cNvPr id="38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39100" y="4891088"/>
            <a:ext cx="3657600" cy="1147763"/>
          </a:xfrm>
          <a:prstGeom prst="rect">
            <a:avLst/>
          </a:prstGeom>
        </p:spPr>
      </p:pic>
      <p:sp>
        <p:nvSpPr>
          <p:cNvPr id="39" name="Text 24"/>
          <p:cNvSpPr txBox="1"/>
          <p:nvPr/>
        </p:nvSpPr>
        <p:spPr>
          <a:xfrm>
            <a:off x="8191500" y="5140226"/>
            <a:ext cx="3352800" cy="2970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فَهِمَ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</a:t>
            </a:r>
            <a:r>
              <a:rPr lang="en-US" sz="19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يَفْهَمُ</a:t>
            </a:r>
            <a:endParaRPr lang="en-US" sz="1950" dirty="0"/>
          </a:p>
        </p:txBody>
      </p:sp>
      <p:sp>
        <p:nvSpPr>
          <p:cNvPr id="40" name="Text 25"/>
          <p:cNvSpPr txBox="1"/>
          <p:nvPr/>
        </p:nvSpPr>
        <p:spPr>
          <a:xfrm>
            <a:off x="8534400" y="5503962"/>
            <a:ext cx="3009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১২</a:t>
            </a:r>
            <a:endParaRPr lang="en-US" sz="1050" dirty="0"/>
          </a:p>
          <a:p>
            <a:pPr marL="0" indent="0" algn="l">
              <a:lnSpc>
                <a:spcPts val="2475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বোঝা - understand</a:t>
            </a:r>
            <a:endParaRPr lang="en-US" sz="1050" dirty="0"/>
          </a:p>
        </p:txBody>
      </p:sp>
      <p:pic>
        <p:nvPicPr>
          <p:cNvPr id="41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5300" y="6134100"/>
            <a:ext cx="1606004" cy="381000"/>
          </a:xfrm>
          <a:prstGeom prst="rect">
            <a:avLst/>
          </a:prstGeom>
        </p:spPr>
      </p:pic>
      <p:sp>
        <p:nvSpPr>
          <p:cNvPr id="42" name="Text 26"/>
          <p:cNvSpPr txBox="1"/>
          <p:nvPr/>
        </p:nvSpPr>
        <p:spPr>
          <a:xfrm>
            <a:off x="628650" y="6229350"/>
            <a:ext cx="1339304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ماضي = অতীত - লাল</a:t>
            </a:r>
            <a:endParaRPr lang="en-US" sz="1200" dirty="0"/>
          </a:p>
        </p:txBody>
      </p:sp>
      <p:pic>
        <p:nvPicPr>
          <p:cNvPr id="43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15604" y="6134100"/>
            <a:ext cx="2166193" cy="381000"/>
          </a:xfrm>
          <a:prstGeom prst="rect">
            <a:avLst/>
          </a:prstGeom>
        </p:spPr>
      </p:pic>
      <p:sp>
        <p:nvSpPr>
          <p:cNvPr id="44" name="Text 27"/>
          <p:cNvSpPr txBox="1"/>
          <p:nvPr/>
        </p:nvSpPr>
        <p:spPr>
          <a:xfrm>
            <a:off x="2348954" y="6229350"/>
            <a:ext cx="1899493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مضارع = বর্তমান/ভবিষ্যৎ - নীল</a:t>
            </a:r>
            <a:endParaRPr lang="en-US" sz="1200" dirty="0"/>
          </a:p>
        </p:txBody>
      </p:sp>
      <p:pic>
        <p:nvPicPr>
          <p:cNvPr id="45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96098" y="6134100"/>
            <a:ext cx="2298204" cy="381000"/>
          </a:xfrm>
          <a:prstGeom prst="rect">
            <a:avLst/>
          </a:prstGeom>
        </p:spPr>
      </p:pic>
      <p:sp>
        <p:nvSpPr>
          <p:cNvPr id="46" name="Text 28"/>
          <p:cNvSpPr txBox="1"/>
          <p:nvPr/>
        </p:nvSpPr>
        <p:spPr>
          <a:xfrm>
            <a:off x="4629448" y="6229350"/>
            <a:ext cx="2031504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ফন্ট সাইজ ২৮ - বড় ও কালারফুল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90525"/>
            <a:ext cx="11277451" cy="523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ছোট বাক্য অনুবাদ - </a:t>
            </a:r>
            <a:r>
              <a:rPr lang="en-US" sz="30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১০টি সহজ বাক্য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81075"/>
            <a:ext cx="11277451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spcBef>
                <a:spcPts val="300"/>
              </a:spcBef>
              <a:spcAft>
                <a:spcPts val="1050"/>
              </a:spcAft>
              <a:buNone/>
            </a:pPr>
            <a:r>
              <a:rPr lang="en-US" sz="150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هَذَا - ذَلِكَ - فِي - عَلَى দিয়ে | বড় সাইজ কালারফুল - সাদা ব্যাকগ্রাউন্ড</a:t>
            </a:r>
            <a:endParaRPr lang="en-US" sz="15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5581650" cy="769144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594247"/>
            <a:ext cx="323850" cy="32385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36997" y="1660922"/>
            <a:ext cx="196453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047750" y="1514475"/>
            <a:ext cx="48387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هَذَا كِتَابٌ.</a:t>
            </a:r>
            <a:endParaRPr lang="en-US" sz="1650" dirty="0"/>
          </a:p>
        </p:txBody>
      </p:sp>
      <p:sp>
        <p:nvSpPr>
          <p:cNvPr id="8" name="Text 4"/>
          <p:cNvSpPr txBox="1"/>
          <p:nvPr/>
        </p:nvSpPr>
        <p:spPr>
          <a:xfrm>
            <a:off x="1047750" y="1800225"/>
            <a:ext cx="4838700" cy="22621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এটি একটি বই।</a:t>
            </a:r>
            <a:endParaRPr lang="en-US" sz="1425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150" y="1371600"/>
            <a:ext cx="5581650" cy="769144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50" y="1594247"/>
            <a:ext cx="323850" cy="32385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6418213" y="1660922"/>
            <a:ext cx="211187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743700" y="1514475"/>
            <a:ext cx="48387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ذَلِكَ قَلَمٌ.</a:t>
            </a:r>
            <a:endParaRPr lang="en-US" sz="1650" dirty="0"/>
          </a:p>
        </p:txBody>
      </p:sp>
      <p:sp>
        <p:nvSpPr>
          <p:cNvPr id="13" name="Text 7"/>
          <p:cNvSpPr txBox="1"/>
          <p:nvPr/>
        </p:nvSpPr>
        <p:spPr>
          <a:xfrm>
            <a:off x="6743700" y="1800225"/>
            <a:ext cx="4838700" cy="22621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ওটি একটি কলম।</a:t>
            </a:r>
            <a:endParaRPr lang="en-US" sz="1425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2255044"/>
            <a:ext cx="5581650" cy="769144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477691"/>
            <a:ext cx="323850" cy="32385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720477" y="2544366"/>
            <a:ext cx="212973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047750" y="2397919"/>
            <a:ext cx="48387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هَذَا طَالِبٌ.</a:t>
            </a:r>
            <a:endParaRPr lang="en-US" sz="1650" dirty="0"/>
          </a:p>
        </p:txBody>
      </p:sp>
      <p:sp>
        <p:nvSpPr>
          <p:cNvPr id="18" name="Text 10"/>
          <p:cNvSpPr txBox="1"/>
          <p:nvPr/>
        </p:nvSpPr>
        <p:spPr>
          <a:xfrm>
            <a:off x="1047750" y="2683669"/>
            <a:ext cx="4838700" cy="22621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সে একজন ছাত্র।</a:t>
            </a:r>
            <a:endParaRPr lang="en-US" sz="1425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150" y="2255044"/>
            <a:ext cx="5581650" cy="769144"/>
          </a:xfrm>
          <a:prstGeom prst="rect">
            <a:avLst/>
          </a:prstGeom>
        </p:spPr>
      </p:pic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50" y="2477691"/>
            <a:ext cx="323850" cy="32385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6413897" y="2544366"/>
            <a:ext cx="215503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12"/>
          <p:cNvSpPr txBox="1"/>
          <p:nvPr/>
        </p:nvSpPr>
        <p:spPr>
          <a:xfrm>
            <a:off x="6743700" y="2397919"/>
            <a:ext cx="48387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هَذِهِ طَالِبَةٌ.</a:t>
            </a:r>
            <a:endParaRPr lang="en-US" sz="1650" dirty="0"/>
          </a:p>
        </p:txBody>
      </p:sp>
      <p:sp>
        <p:nvSpPr>
          <p:cNvPr id="23" name="Text 13"/>
          <p:cNvSpPr txBox="1"/>
          <p:nvPr/>
        </p:nvSpPr>
        <p:spPr>
          <a:xfrm>
            <a:off x="6743700" y="2683669"/>
            <a:ext cx="4838700" cy="22621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সে একজন ছাত্রী।</a:t>
            </a:r>
            <a:endParaRPr lang="en-US" sz="1425" dirty="0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3138488"/>
            <a:ext cx="5581650" cy="769144"/>
          </a:xfrm>
          <a:prstGeom prst="rect">
            <a:avLst/>
          </a:prstGeom>
        </p:spPr>
      </p:pic>
      <p:pic>
        <p:nvPicPr>
          <p:cNvPr id="25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361134"/>
            <a:ext cx="323850" cy="323850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722263" y="3427809"/>
            <a:ext cx="211187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200" dirty="0"/>
          </a:p>
        </p:txBody>
      </p:sp>
      <p:sp>
        <p:nvSpPr>
          <p:cNvPr id="27" name="Text 15"/>
          <p:cNvSpPr txBox="1"/>
          <p:nvPr/>
        </p:nvSpPr>
        <p:spPr>
          <a:xfrm>
            <a:off x="1047750" y="3281363"/>
            <a:ext cx="48387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هَذَا بَيْتٌ جَمِيْلٌ.</a:t>
            </a:r>
            <a:endParaRPr lang="en-US" sz="1650" dirty="0"/>
          </a:p>
        </p:txBody>
      </p:sp>
      <p:sp>
        <p:nvSpPr>
          <p:cNvPr id="28" name="Text 16"/>
          <p:cNvSpPr txBox="1"/>
          <p:nvPr/>
        </p:nvSpPr>
        <p:spPr>
          <a:xfrm>
            <a:off x="1047750" y="3567113"/>
            <a:ext cx="4838700" cy="22621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এটি একটি সুন্দর বাড়ি।</a:t>
            </a:r>
            <a:endParaRPr lang="en-US" sz="1425" dirty="0"/>
          </a:p>
        </p:txBody>
      </p:sp>
      <p:pic>
        <p:nvPicPr>
          <p:cNvPr id="29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3150" y="3138488"/>
            <a:ext cx="5581650" cy="769144"/>
          </a:xfrm>
          <a:prstGeom prst="rect">
            <a:avLst/>
          </a:prstGeom>
        </p:spPr>
      </p:pic>
      <p:pic>
        <p:nvPicPr>
          <p:cNvPr id="30" name="Image 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5550" y="3361134"/>
            <a:ext cx="323850" cy="323850"/>
          </a:xfrm>
          <a:prstGeom prst="rect">
            <a:avLst/>
          </a:prstGeom>
        </p:spPr>
      </p:pic>
      <p:sp>
        <p:nvSpPr>
          <p:cNvPr id="31" name="Text 17"/>
          <p:cNvSpPr txBox="1"/>
          <p:nvPr/>
        </p:nvSpPr>
        <p:spPr>
          <a:xfrm>
            <a:off x="6415980" y="3427809"/>
            <a:ext cx="213420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1200" dirty="0"/>
          </a:p>
        </p:txBody>
      </p:sp>
      <p:sp>
        <p:nvSpPr>
          <p:cNvPr id="32" name="Text 18"/>
          <p:cNvSpPr txBox="1"/>
          <p:nvPr/>
        </p:nvSpPr>
        <p:spPr>
          <a:xfrm>
            <a:off x="6743700" y="3281363"/>
            <a:ext cx="48387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اَلْكِتَابُ عَلَى الطَّاوِلَةِ.</a:t>
            </a:r>
            <a:endParaRPr lang="en-US" sz="1650" dirty="0"/>
          </a:p>
        </p:txBody>
      </p:sp>
      <p:sp>
        <p:nvSpPr>
          <p:cNvPr id="33" name="Text 19"/>
          <p:cNvSpPr txBox="1"/>
          <p:nvPr/>
        </p:nvSpPr>
        <p:spPr>
          <a:xfrm>
            <a:off x="6743700" y="3567113"/>
            <a:ext cx="4838700" cy="22621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বইটি টেবিলের উপর।</a:t>
            </a:r>
            <a:endParaRPr lang="en-US" sz="1425" dirty="0"/>
          </a:p>
        </p:txBody>
      </p:sp>
      <p:pic>
        <p:nvPicPr>
          <p:cNvPr id="34" name="Image 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021931"/>
            <a:ext cx="5581650" cy="769144"/>
          </a:xfrm>
          <a:prstGeom prst="rect">
            <a:avLst/>
          </a:prstGeom>
        </p:spPr>
      </p:pic>
      <p:pic>
        <p:nvPicPr>
          <p:cNvPr id="35" name="Image 1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244578"/>
            <a:ext cx="323850" cy="323850"/>
          </a:xfrm>
          <a:prstGeom prst="rect">
            <a:avLst/>
          </a:prstGeom>
        </p:spPr>
      </p:pic>
      <p:sp>
        <p:nvSpPr>
          <p:cNvPr id="36" name="Text 20"/>
          <p:cNvSpPr txBox="1"/>
          <p:nvPr/>
        </p:nvSpPr>
        <p:spPr>
          <a:xfrm>
            <a:off x="726132" y="4311253"/>
            <a:ext cx="207318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1200" dirty="0"/>
          </a:p>
        </p:txBody>
      </p:sp>
      <p:sp>
        <p:nvSpPr>
          <p:cNvPr id="37" name="Text 21"/>
          <p:cNvSpPr txBox="1"/>
          <p:nvPr/>
        </p:nvSpPr>
        <p:spPr>
          <a:xfrm>
            <a:off x="1047750" y="4164806"/>
            <a:ext cx="48387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اَلطَّالِبُ فِي الْمَدْرَسَةِ.</a:t>
            </a:r>
            <a:endParaRPr lang="en-US" sz="1650" dirty="0"/>
          </a:p>
        </p:txBody>
      </p:sp>
      <p:sp>
        <p:nvSpPr>
          <p:cNvPr id="38" name="Text 22"/>
          <p:cNvSpPr txBox="1"/>
          <p:nvPr/>
        </p:nvSpPr>
        <p:spPr>
          <a:xfrm>
            <a:off x="1047750" y="4450556"/>
            <a:ext cx="4838700" cy="22621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ছাত্রটি মাদ্রাসায়।</a:t>
            </a:r>
            <a:endParaRPr lang="en-US" sz="1425" dirty="0"/>
          </a:p>
        </p:txBody>
      </p:sp>
      <p:pic>
        <p:nvPicPr>
          <p:cNvPr id="39" name="Image 1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150" y="4021931"/>
            <a:ext cx="5581650" cy="769144"/>
          </a:xfrm>
          <a:prstGeom prst="rect">
            <a:avLst/>
          </a:prstGeom>
        </p:spPr>
      </p:pic>
      <p:pic>
        <p:nvPicPr>
          <p:cNvPr id="40" name="Image 1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50" y="4244578"/>
            <a:ext cx="323850" cy="323850"/>
          </a:xfrm>
          <a:prstGeom prst="rect">
            <a:avLst/>
          </a:prstGeom>
        </p:spPr>
      </p:pic>
      <p:sp>
        <p:nvSpPr>
          <p:cNvPr id="41" name="Text 23"/>
          <p:cNvSpPr txBox="1"/>
          <p:nvPr/>
        </p:nvSpPr>
        <p:spPr>
          <a:xfrm>
            <a:off x="6415683" y="4311253"/>
            <a:ext cx="213717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1200" dirty="0"/>
          </a:p>
        </p:txBody>
      </p:sp>
      <p:sp>
        <p:nvSpPr>
          <p:cNvPr id="42" name="Text 24"/>
          <p:cNvSpPr txBox="1"/>
          <p:nvPr/>
        </p:nvSpPr>
        <p:spPr>
          <a:xfrm>
            <a:off x="6743700" y="4164806"/>
            <a:ext cx="48387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اَلْمُعَلِّمُ فِي الْفَصْلِ.</a:t>
            </a:r>
            <a:endParaRPr lang="en-US" sz="1650" dirty="0"/>
          </a:p>
        </p:txBody>
      </p:sp>
      <p:sp>
        <p:nvSpPr>
          <p:cNvPr id="43" name="Text 25"/>
          <p:cNvSpPr txBox="1"/>
          <p:nvPr/>
        </p:nvSpPr>
        <p:spPr>
          <a:xfrm>
            <a:off x="6743700" y="4450556"/>
            <a:ext cx="4838700" cy="22621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শিক্ষক শ্রেণিকক্ষে।</a:t>
            </a:r>
            <a:endParaRPr lang="en-US" sz="1425" dirty="0"/>
          </a:p>
        </p:txBody>
      </p:sp>
      <p:pic>
        <p:nvPicPr>
          <p:cNvPr id="44" name="Image 1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4905375"/>
            <a:ext cx="5581650" cy="769144"/>
          </a:xfrm>
          <a:prstGeom prst="rect">
            <a:avLst/>
          </a:prstGeom>
        </p:spPr>
      </p:pic>
      <p:pic>
        <p:nvPicPr>
          <p:cNvPr id="45" name="Image 1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5128022"/>
            <a:ext cx="323850" cy="323850"/>
          </a:xfrm>
          <a:prstGeom prst="rect">
            <a:avLst/>
          </a:prstGeom>
        </p:spPr>
      </p:pic>
      <p:sp>
        <p:nvSpPr>
          <p:cNvPr id="46" name="Text 26"/>
          <p:cNvSpPr txBox="1"/>
          <p:nvPr/>
        </p:nvSpPr>
        <p:spPr>
          <a:xfrm>
            <a:off x="720030" y="5194697"/>
            <a:ext cx="213420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1200" dirty="0"/>
          </a:p>
        </p:txBody>
      </p:sp>
      <p:sp>
        <p:nvSpPr>
          <p:cNvPr id="47" name="Text 27"/>
          <p:cNvSpPr txBox="1"/>
          <p:nvPr/>
        </p:nvSpPr>
        <p:spPr>
          <a:xfrm>
            <a:off x="1047750" y="5048250"/>
            <a:ext cx="48387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هَذَا بَابٌ كَبِيْرٌ.</a:t>
            </a:r>
            <a:endParaRPr lang="en-US" sz="1650" dirty="0"/>
          </a:p>
        </p:txBody>
      </p:sp>
      <p:sp>
        <p:nvSpPr>
          <p:cNvPr id="48" name="Text 28"/>
          <p:cNvSpPr txBox="1"/>
          <p:nvPr/>
        </p:nvSpPr>
        <p:spPr>
          <a:xfrm>
            <a:off x="1047750" y="5334000"/>
            <a:ext cx="4838700" cy="22621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এটি একটি বড় দরজা।</a:t>
            </a:r>
            <a:endParaRPr lang="en-US" sz="1425" dirty="0"/>
          </a:p>
        </p:txBody>
      </p:sp>
      <p:pic>
        <p:nvPicPr>
          <p:cNvPr id="49" name="Image 1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53150" y="4905375"/>
            <a:ext cx="5581650" cy="769144"/>
          </a:xfrm>
          <a:prstGeom prst="rect">
            <a:avLst/>
          </a:prstGeom>
        </p:spPr>
      </p:pic>
      <p:pic>
        <p:nvPicPr>
          <p:cNvPr id="50" name="Image 1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50" y="5128022"/>
            <a:ext cx="323850" cy="323850"/>
          </a:xfrm>
          <a:prstGeom prst="rect">
            <a:avLst/>
          </a:prstGeom>
        </p:spPr>
      </p:pic>
      <p:sp>
        <p:nvSpPr>
          <p:cNvPr id="51" name="Text 29"/>
          <p:cNvSpPr txBox="1"/>
          <p:nvPr/>
        </p:nvSpPr>
        <p:spPr>
          <a:xfrm>
            <a:off x="6378773" y="5194697"/>
            <a:ext cx="250627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200" dirty="0"/>
          </a:p>
        </p:txBody>
      </p:sp>
      <p:sp>
        <p:nvSpPr>
          <p:cNvPr id="52" name="Text 30"/>
          <p:cNvSpPr txBox="1"/>
          <p:nvPr/>
        </p:nvSpPr>
        <p:spPr>
          <a:xfrm>
            <a:off x="6743700" y="5048250"/>
            <a:ext cx="48387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ذَلِكَ مَسْجِدٌ.</a:t>
            </a:r>
            <a:endParaRPr lang="en-US" sz="1650" dirty="0"/>
          </a:p>
        </p:txBody>
      </p:sp>
      <p:sp>
        <p:nvSpPr>
          <p:cNvPr id="53" name="Text 31"/>
          <p:cNvSpPr txBox="1"/>
          <p:nvPr/>
        </p:nvSpPr>
        <p:spPr>
          <a:xfrm>
            <a:off x="6743700" y="5334000"/>
            <a:ext cx="4838700" cy="22621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ওটি একটি মসজিদ।</a:t>
            </a:r>
            <a:endParaRPr lang="en-US" sz="1425" dirty="0"/>
          </a:p>
        </p:txBody>
      </p:sp>
      <p:pic>
        <p:nvPicPr>
          <p:cNvPr id="54" name="Image 2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69519" y="6134100"/>
            <a:ext cx="4652814" cy="381000"/>
          </a:xfrm>
          <a:prstGeom prst="rect">
            <a:avLst/>
          </a:prstGeom>
        </p:spPr>
      </p:pic>
      <p:sp>
        <p:nvSpPr>
          <p:cNvPr id="55" name="Text 32"/>
          <p:cNvSpPr txBox="1"/>
          <p:nvPr/>
        </p:nvSpPr>
        <p:spPr>
          <a:xfrm>
            <a:off x="3940969" y="6229350"/>
            <a:ext cx="4309914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spcBef>
                <a:spcPts val="750"/>
              </a:spcBef>
              <a:buNone/>
            </a:pPr>
            <a:r>
              <a:rPr lang="en-US" sz="1200" b="1" dirty="0">
                <a:solidFill>
                  <a:srgbClr val="FFFB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 নিয়ম: هَذَا = এটি (কাছে) | ذَلِكَ = ওটি (দূরে) | هَذِهِ = এটি (মুয়ান্নাস)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22970"/>
            <a:ext cx="5017294" cy="4399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65"/>
              </a:lnSpc>
              <a:buNone/>
            </a:pPr>
            <a:r>
              <a:rPr lang="en-US" sz="3150" b="1" kern="0" spc="-63" dirty="0">
                <a:solidFill>
                  <a:srgbClr val="1E293B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ছোট বাক্য অনুবাদ - ২ | </a:t>
            </a:r>
            <a:r>
              <a:rPr lang="en-US" sz="3150" b="1" kern="0" spc="-63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فعل দিয়ে</a:t>
            </a:r>
            <a:endParaRPr lang="en-US" sz="3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1733" y="419100"/>
            <a:ext cx="2556867" cy="44767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292233" y="542925"/>
            <a:ext cx="2175867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ماضي - مضارع - أمر | সাইজ ২৮</a:t>
            </a:r>
            <a:endParaRPr lang="en-US" sz="13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038225"/>
            <a:ext cx="5486400" cy="1508224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75" y="1238250"/>
            <a:ext cx="342900" cy="342900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873175" y="1309688"/>
            <a:ext cx="222200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350" dirty="0"/>
          </a:p>
        </p:txBody>
      </p:sp>
      <p:sp>
        <p:nvSpPr>
          <p:cNvPr id="8" name="Text 3"/>
          <p:cNvSpPr txBox="1"/>
          <p:nvPr/>
        </p:nvSpPr>
        <p:spPr>
          <a:xfrm>
            <a:off x="5473303" y="1328738"/>
            <a:ext cx="327422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ماضي</a:t>
            </a:r>
            <a:endParaRPr lang="en-US" sz="1050" dirty="0"/>
          </a:p>
        </p:txBody>
      </p:sp>
      <p:sp>
        <p:nvSpPr>
          <p:cNvPr id="9" name="Text 4"/>
          <p:cNvSpPr txBox="1"/>
          <p:nvPr/>
        </p:nvSpPr>
        <p:spPr>
          <a:xfrm>
            <a:off x="752475" y="1657350"/>
            <a:ext cx="504825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كَتَبَ الطَّالِبُ الدَّرْسَ.</a:t>
            </a:r>
            <a:endParaRPr lang="en-US" sz="2100" dirty="0"/>
          </a:p>
        </p:txBody>
      </p:sp>
      <p:sp>
        <p:nvSpPr>
          <p:cNvPr id="10" name="Text 5"/>
          <p:cNvSpPr txBox="1"/>
          <p:nvPr/>
        </p:nvSpPr>
        <p:spPr>
          <a:xfrm>
            <a:off x="1047750" y="2072580"/>
            <a:ext cx="4752975" cy="2738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6"/>
              </a:lnSpc>
              <a:spcBef>
                <a:spcPts val="750"/>
              </a:spcBef>
              <a:buNone/>
            </a:pPr>
            <a:r>
              <a:rPr lang="en-US" sz="1725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r>
              <a:rPr lang="en-US" sz="17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ছাত্রটি পাঠ লিখল।</a:t>
            </a:r>
            <a:endParaRPr lang="en-US" sz="1725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1038225"/>
            <a:ext cx="5486400" cy="1508224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1275" y="1238250"/>
            <a:ext cx="342900" cy="342900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6511975" y="1309688"/>
            <a:ext cx="222200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1350" dirty="0"/>
          </a:p>
        </p:txBody>
      </p:sp>
      <p:sp>
        <p:nvSpPr>
          <p:cNvPr id="14" name="Text 7"/>
          <p:cNvSpPr txBox="1"/>
          <p:nvPr/>
        </p:nvSpPr>
        <p:spPr>
          <a:xfrm>
            <a:off x="11112103" y="1328738"/>
            <a:ext cx="327422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ماضي</a:t>
            </a:r>
            <a:endParaRPr lang="en-US" sz="1050" dirty="0"/>
          </a:p>
        </p:txBody>
      </p:sp>
      <p:sp>
        <p:nvSpPr>
          <p:cNvPr id="15" name="Text 8"/>
          <p:cNvSpPr txBox="1"/>
          <p:nvPr/>
        </p:nvSpPr>
        <p:spPr>
          <a:xfrm>
            <a:off x="6391275" y="1657350"/>
            <a:ext cx="504825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ذَهَبَ الطَّالِبُ إِلَى الْمَدْرَسَةِ.</a:t>
            </a:r>
            <a:endParaRPr lang="en-US" sz="2100" dirty="0"/>
          </a:p>
        </p:txBody>
      </p:sp>
      <p:sp>
        <p:nvSpPr>
          <p:cNvPr id="16" name="Text 9"/>
          <p:cNvSpPr txBox="1"/>
          <p:nvPr/>
        </p:nvSpPr>
        <p:spPr>
          <a:xfrm>
            <a:off x="6686550" y="2072580"/>
            <a:ext cx="4752975" cy="2738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6"/>
              </a:lnSpc>
              <a:spcBef>
                <a:spcPts val="750"/>
              </a:spcBef>
              <a:buNone/>
            </a:pPr>
            <a:r>
              <a:rPr lang="en-US" sz="1725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r>
              <a:rPr lang="en-US" sz="17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ছাত্রটি মাদ্রাসায় গেল।</a:t>
            </a:r>
            <a:endParaRPr lang="en-US" sz="1725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2698849"/>
            <a:ext cx="5486400" cy="1508224"/>
          </a:xfrm>
          <a:prstGeom prst="rect">
            <a:avLst/>
          </a:prstGeom>
        </p:spPr>
      </p:pic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475" y="2898874"/>
            <a:ext cx="342900" cy="342900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873175" y="2970312"/>
            <a:ext cx="222200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1350" dirty="0"/>
          </a:p>
        </p:txBody>
      </p:sp>
      <p:sp>
        <p:nvSpPr>
          <p:cNvPr id="20" name="Text 11"/>
          <p:cNvSpPr txBox="1"/>
          <p:nvPr/>
        </p:nvSpPr>
        <p:spPr>
          <a:xfrm>
            <a:off x="5473303" y="2989362"/>
            <a:ext cx="327422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ماضي</a:t>
            </a:r>
            <a:endParaRPr lang="en-US" sz="1050" dirty="0"/>
          </a:p>
        </p:txBody>
      </p:sp>
      <p:sp>
        <p:nvSpPr>
          <p:cNvPr id="21" name="Text 12"/>
          <p:cNvSpPr txBox="1"/>
          <p:nvPr/>
        </p:nvSpPr>
        <p:spPr>
          <a:xfrm>
            <a:off x="752475" y="3317974"/>
            <a:ext cx="504825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جَاءَ الْمُعَلِّمُ.</a:t>
            </a:r>
            <a:endParaRPr lang="en-US" sz="2100" dirty="0"/>
          </a:p>
        </p:txBody>
      </p:sp>
      <p:sp>
        <p:nvSpPr>
          <p:cNvPr id="22" name="Text 13"/>
          <p:cNvSpPr txBox="1"/>
          <p:nvPr/>
        </p:nvSpPr>
        <p:spPr>
          <a:xfrm>
            <a:off x="1047750" y="3733205"/>
            <a:ext cx="4752975" cy="2738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6"/>
              </a:lnSpc>
              <a:spcBef>
                <a:spcPts val="750"/>
              </a:spcBef>
              <a:buNone/>
            </a:pPr>
            <a:r>
              <a:rPr lang="en-US" sz="1725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r>
              <a:rPr lang="en-US" sz="17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শিক্ষক আসলেন।</a:t>
            </a:r>
            <a:endParaRPr lang="en-US" sz="1725" dirty="0"/>
          </a:p>
        </p:txBody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2200" y="2698849"/>
            <a:ext cx="5486400" cy="1508224"/>
          </a:xfrm>
          <a:prstGeom prst="rect">
            <a:avLst/>
          </a:prstGeom>
        </p:spPr>
      </p:pic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91275" y="2898874"/>
            <a:ext cx="342900" cy="342900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6511975" y="2970312"/>
            <a:ext cx="222200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1350" dirty="0"/>
          </a:p>
        </p:txBody>
      </p:sp>
      <p:sp>
        <p:nvSpPr>
          <p:cNvPr id="26" name="Text 15"/>
          <p:cNvSpPr txBox="1"/>
          <p:nvPr/>
        </p:nvSpPr>
        <p:spPr>
          <a:xfrm>
            <a:off x="11087546" y="2989362"/>
            <a:ext cx="351979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مضارع</a:t>
            </a:r>
            <a:endParaRPr lang="en-US" sz="1050" dirty="0"/>
          </a:p>
        </p:txBody>
      </p:sp>
      <p:sp>
        <p:nvSpPr>
          <p:cNvPr id="27" name="Text 16"/>
          <p:cNvSpPr txBox="1"/>
          <p:nvPr/>
        </p:nvSpPr>
        <p:spPr>
          <a:xfrm>
            <a:off x="6391275" y="3317974"/>
            <a:ext cx="504825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يَكْتُبُ الطَّالِبُ.</a:t>
            </a:r>
            <a:endParaRPr lang="en-US" sz="2100" dirty="0"/>
          </a:p>
        </p:txBody>
      </p:sp>
      <p:sp>
        <p:nvSpPr>
          <p:cNvPr id="28" name="Text 17"/>
          <p:cNvSpPr txBox="1"/>
          <p:nvPr/>
        </p:nvSpPr>
        <p:spPr>
          <a:xfrm>
            <a:off x="6686550" y="3733205"/>
            <a:ext cx="4752975" cy="2738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6"/>
              </a:lnSpc>
              <a:spcBef>
                <a:spcPts val="750"/>
              </a:spcBef>
              <a:buNone/>
            </a:pPr>
            <a:r>
              <a:rPr lang="en-US" sz="1725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r>
              <a:rPr lang="en-US" sz="1725" b="1" dirty="0">
                <a:solidFill>
                  <a:srgbClr val="9240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ছাত্রটি লিখছে।</a:t>
            </a:r>
            <a:endParaRPr lang="en-US" sz="1725" dirty="0"/>
          </a:p>
        </p:txBody>
      </p:sp>
      <p:pic>
        <p:nvPicPr>
          <p:cNvPr id="29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4359473"/>
            <a:ext cx="5486400" cy="1508224"/>
          </a:xfrm>
          <a:prstGeom prst="rect">
            <a:avLst/>
          </a:prstGeom>
        </p:spPr>
      </p:pic>
      <p:pic>
        <p:nvPicPr>
          <p:cNvPr id="30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2475" y="4559498"/>
            <a:ext cx="342900" cy="342900"/>
          </a:xfrm>
          <a:prstGeom prst="rect">
            <a:avLst/>
          </a:prstGeom>
        </p:spPr>
      </p:pic>
      <p:sp>
        <p:nvSpPr>
          <p:cNvPr id="31" name="Text 18"/>
          <p:cNvSpPr txBox="1"/>
          <p:nvPr/>
        </p:nvSpPr>
        <p:spPr>
          <a:xfrm>
            <a:off x="873175" y="4630936"/>
            <a:ext cx="222200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</a:t>
            </a:r>
            <a:endParaRPr lang="en-US" sz="1350" dirty="0"/>
          </a:p>
        </p:txBody>
      </p:sp>
      <p:sp>
        <p:nvSpPr>
          <p:cNvPr id="32" name="Text 19"/>
          <p:cNvSpPr txBox="1"/>
          <p:nvPr/>
        </p:nvSpPr>
        <p:spPr>
          <a:xfrm>
            <a:off x="5473303" y="4649986"/>
            <a:ext cx="327422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ماضي</a:t>
            </a:r>
            <a:endParaRPr lang="en-US" sz="1050" dirty="0"/>
          </a:p>
        </p:txBody>
      </p:sp>
      <p:sp>
        <p:nvSpPr>
          <p:cNvPr id="33" name="Text 20"/>
          <p:cNvSpPr txBox="1"/>
          <p:nvPr/>
        </p:nvSpPr>
        <p:spPr>
          <a:xfrm>
            <a:off x="752475" y="4978598"/>
            <a:ext cx="504825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فَتَحَ الْوَلَدُ الْبَابَ.</a:t>
            </a:r>
            <a:endParaRPr lang="en-US" sz="2100" dirty="0"/>
          </a:p>
        </p:txBody>
      </p:sp>
      <p:sp>
        <p:nvSpPr>
          <p:cNvPr id="34" name="Text 21"/>
          <p:cNvSpPr txBox="1"/>
          <p:nvPr/>
        </p:nvSpPr>
        <p:spPr>
          <a:xfrm>
            <a:off x="1047750" y="5393829"/>
            <a:ext cx="4752975" cy="2738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6"/>
              </a:lnSpc>
              <a:spcBef>
                <a:spcPts val="750"/>
              </a:spcBef>
              <a:buNone/>
            </a:pPr>
            <a:r>
              <a:rPr lang="en-US" sz="1725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r>
              <a:rPr lang="en-US" sz="17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ছেলেটি দরজা খুলল।</a:t>
            </a:r>
            <a:endParaRPr lang="en-US" sz="1725" dirty="0"/>
          </a:p>
        </p:txBody>
      </p:sp>
      <p:pic>
        <p:nvPicPr>
          <p:cNvPr id="35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72200" y="4359473"/>
            <a:ext cx="5486400" cy="1508224"/>
          </a:xfrm>
          <a:prstGeom prst="rect">
            <a:avLst/>
          </a:prstGeom>
        </p:spPr>
      </p:pic>
      <p:pic>
        <p:nvPicPr>
          <p:cNvPr id="36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91275" y="4559498"/>
            <a:ext cx="342900" cy="342900"/>
          </a:xfrm>
          <a:prstGeom prst="rect">
            <a:avLst/>
          </a:prstGeom>
        </p:spPr>
      </p:pic>
      <p:sp>
        <p:nvSpPr>
          <p:cNvPr id="37" name="Text 22"/>
          <p:cNvSpPr txBox="1"/>
          <p:nvPr/>
        </p:nvSpPr>
        <p:spPr>
          <a:xfrm>
            <a:off x="6511975" y="4630936"/>
            <a:ext cx="222200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৬</a:t>
            </a:r>
            <a:endParaRPr lang="en-US" sz="1350" dirty="0"/>
          </a:p>
        </p:txBody>
      </p:sp>
      <p:sp>
        <p:nvSpPr>
          <p:cNvPr id="38" name="Text 23"/>
          <p:cNvSpPr txBox="1"/>
          <p:nvPr/>
        </p:nvSpPr>
        <p:spPr>
          <a:xfrm>
            <a:off x="11285339" y="4649986"/>
            <a:ext cx="154186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D94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أمر</a:t>
            </a:r>
            <a:endParaRPr lang="en-US" sz="1050" dirty="0"/>
          </a:p>
        </p:txBody>
      </p:sp>
      <p:sp>
        <p:nvSpPr>
          <p:cNvPr id="39" name="Text 24"/>
          <p:cNvSpPr txBox="1"/>
          <p:nvPr/>
        </p:nvSpPr>
        <p:spPr>
          <a:xfrm>
            <a:off x="6391275" y="4978598"/>
            <a:ext cx="504825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اُكْتُبِ الدَّرْسَ.</a:t>
            </a:r>
            <a:endParaRPr lang="en-US" sz="2100" dirty="0"/>
          </a:p>
        </p:txBody>
      </p:sp>
      <p:sp>
        <p:nvSpPr>
          <p:cNvPr id="40" name="Text 25"/>
          <p:cNvSpPr txBox="1"/>
          <p:nvPr/>
        </p:nvSpPr>
        <p:spPr>
          <a:xfrm>
            <a:off x="6686550" y="5393829"/>
            <a:ext cx="4752975" cy="2738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6"/>
              </a:lnSpc>
              <a:spcBef>
                <a:spcPts val="750"/>
              </a:spcBef>
              <a:buNone/>
            </a:pPr>
            <a:r>
              <a:rPr lang="en-US" sz="1725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r>
              <a:rPr lang="en-US" sz="1725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পাঠটি লেখো।</a:t>
            </a:r>
            <a:endParaRPr lang="en-US" sz="1725" dirty="0"/>
          </a:p>
        </p:txBody>
      </p:sp>
      <p:pic>
        <p:nvPicPr>
          <p:cNvPr id="41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3400" y="6057900"/>
            <a:ext cx="2054721" cy="381000"/>
          </a:xfrm>
          <a:prstGeom prst="rect">
            <a:avLst/>
          </a:prstGeom>
        </p:spPr>
      </p:pic>
      <p:sp>
        <p:nvSpPr>
          <p:cNvPr id="42" name="Text 26"/>
          <p:cNvSpPr txBox="1"/>
          <p:nvPr/>
        </p:nvSpPr>
        <p:spPr>
          <a:xfrm>
            <a:off x="666750" y="6153150"/>
            <a:ext cx="1788021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১০টির মধ্যে ৬টি দেখানো হলো</a:t>
            </a:r>
            <a:endParaRPr lang="en-US" sz="1200" dirty="0"/>
          </a:p>
        </p:txBody>
      </p:sp>
      <p:pic>
        <p:nvPicPr>
          <p:cNvPr id="43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02421" y="6057900"/>
            <a:ext cx="1433959" cy="381000"/>
          </a:xfrm>
          <a:prstGeom prst="rect">
            <a:avLst/>
          </a:prstGeom>
        </p:spPr>
      </p:pic>
      <p:sp>
        <p:nvSpPr>
          <p:cNvPr id="44" name="Text 27"/>
          <p:cNvSpPr txBox="1"/>
          <p:nvPr/>
        </p:nvSpPr>
        <p:spPr>
          <a:xfrm>
            <a:off x="2835771" y="6153150"/>
            <a:ext cx="1167259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بقي ٤ = বাকি ক্লাসে</a:t>
            </a:r>
            <a:endParaRPr lang="en-US" sz="1200" dirty="0"/>
          </a:p>
        </p:txBody>
      </p:sp>
      <p:pic>
        <p:nvPicPr>
          <p:cNvPr id="45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50680" y="6057900"/>
            <a:ext cx="2838301" cy="381000"/>
          </a:xfrm>
          <a:prstGeom prst="rect">
            <a:avLst/>
          </a:prstGeom>
        </p:spPr>
      </p:pic>
      <p:sp>
        <p:nvSpPr>
          <p:cNvPr id="46" name="Text 28"/>
          <p:cNvSpPr txBox="1"/>
          <p:nvPr/>
        </p:nvSpPr>
        <p:spPr>
          <a:xfrm>
            <a:off x="4384030" y="6153150"/>
            <a:ext cx="2571601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বড় সাইজ কালারফুল ✓ সাদা ব্যাকগ্রাউন্ড ✓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419100"/>
            <a:ext cx="11201251" cy="542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725"/>
              </a:lnSpc>
              <a:buNone/>
            </a:pPr>
            <a:r>
              <a:rPr lang="en-US" sz="31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কথোপকথন - </a:t>
            </a:r>
            <a:r>
              <a:rPr lang="en-US" sz="31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المحاورة</a:t>
            </a:r>
            <a:r>
              <a:rPr lang="en-US" sz="31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10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| সালাম ও কুশল বিনিময়</a:t>
            </a:r>
            <a:endParaRPr lang="en-US" sz="3150" dirty="0"/>
          </a:p>
        </p:txBody>
      </p:sp>
      <p:sp>
        <p:nvSpPr>
          <p:cNvPr id="3" name="Text 1"/>
          <p:cNvSpPr txBox="1"/>
          <p:nvPr/>
        </p:nvSpPr>
        <p:spPr>
          <a:xfrm>
            <a:off x="495300" y="1047750"/>
            <a:ext cx="11201400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spcBef>
                <a:spcPts val="450"/>
              </a:spcBef>
              <a:spcAft>
                <a:spcPts val="1050"/>
              </a:spcAft>
              <a:buNone/>
            </a:pPr>
            <a:r>
              <a:rPr lang="en-US" sz="150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 থেকে বাংলা | বড় সাইজ কালারফুল - সাদা ব্যাকগ্রাউন্ড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1526530" y="1524000"/>
            <a:ext cx="449327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75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highlight>
                  <a:srgbClr val="E11D4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🟢 সালাম</a:t>
            </a:r>
            <a:r>
              <a:rPr lang="en-US" sz="13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প্রথম দেখা</a:t>
            </a:r>
            <a:endParaRPr lang="en-US" sz="13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19300"/>
            <a:ext cx="5524500" cy="118199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85800" y="2171700"/>
            <a:ext cx="514350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السلام عليكم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529780"/>
            <a:ext cx="5143500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3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আসসালামু আলাইকুম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839343"/>
            <a:ext cx="514350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225"/>
              </a:spcBef>
              <a:buNone/>
            </a:pPr>
            <a:r>
              <a:rPr lang="en-US" sz="120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আপনার উপর শান্তি বর্ষিত হোক</a:t>
            </a:r>
            <a:endParaRPr lang="en-US" sz="12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3315593"/>
            <a:ext cx="5524500" cy="118199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85800" y="3467993"/>
            <a:ext cx="514350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وعليكم السلام</a:t>
            </a:r>
            <a:endParaRPr lang="en-US" sz="2100" dirty="0"/>
          </a:p>
        </p:txBody>
      </p:sp>
      <p:sp>
        <p:nvSpPr>
          <p:cNvPr id="11" name="Text 7"/>
          <p:cNvSpPr txBox="1"/>
          <p:nvPr/>
        </p:nvSpPr>
        <p:spPr>
          <a:xfrm>
            <a:off x="685800" y="3826073"/>
            <a:ext cx="5143500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3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ওয়া আলাইকুমুস সালাম</a:t>
            </a:r>
            <a:endParaRPr lang="en-US" sz="1650" dirty="0"/>
          </a:p>
        </p:txBody>
      </p:sp>
      <p:sp>
        <p:nvSpPr>
          <p:cNvPr id="12" name="Text 8"/>
          <p:cNvSpPr txBox="1"/>
          <p:nvPr/>
        </p:nvSpPr>
        <p:spPr>
          <a:xfrm>
            <a:off x="685800" y="4135636"/>
            <a:ext cx="514350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225"/>
              </a:spcBef>
              <a:buNone/>
            </a:pPr>
            <a:r>
              <a:rPr lang="en-US" sz="120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আপনার উপরও শান্তি বর্ষিত হোক</a:t>
            </a:r>
            <a:endParaRPr lang="en-US" sz="12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4611886"/>
            <a:ext cx="5524500" cy="92481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85800" y="4764286"/>
            <a:ext cx="514350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كَيْفَ حَالُكَ؟ / كَيْفَ حَالُكِ؟</a:t>
            </a:r>
            <a:endParaRPr lang="en-US" sz="2100" dirty="0"/>
          </a:p>
        </p:txBody>
      </p:sp>
      <p:sp>
        <p:nvSpPr>
          <p:cNvPr id="15" name="Text 10"/>
          <p:cNvSpPr txBox="1"/>
          <p:nvPr/>
        </p:nvSpPr>
        <p:spPr>
          <a:xfrm>
            <a:off x="685800" y="5122366"/>
            <a:ext cx="5143500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3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তুমি কেমন আছো? (পুঃ / মহিঃ)</a:t>
            </a:r>
            <a:endParaRPr lang="en-US" sz="16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0" y="5651004"/>
            <a:ext cx="5524500" cy="92481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85800" y="5803404"/>
            <a:ext cx="514350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بِخَيْرٍ، وَالْحَمْدُ لِلَّهِ.</a:t>
            </a:r>
            <a:endParaRPr lang="en-US" sz="2100" dirty="0"/>
          </a:p>
        </p:txBody>
      </p:sp>
      <p:sp>
        <p:nvSpPr>
          <p:cNvPr id="18" name="Text 12"/>
          <p:cNvSpPr txBox="1"/>
          <p:nvPr/>
        </p:nvSpPr>
        <p:spPr>
          <a:xfrm>
            <a:off x="685800" y="6161484"/>
            <a:ext cx="5143500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3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ভালো আছি, আলহামদুলিল্লাহ।</a:t>
            </a:r>
            <a:endParaRPr lang="en-US" sz="1650" dirty="0"/>
          </a:p>
        </p:txBody>
      </p:sp>
      <p:sp>
        <p:nvSpPr>
          <p:cNvPr id="19" name="Text 13"/>
          <p:cNvSpPr txBox="1"/>
          <p:nvPr/>
        </p:nvSpPr>
        <p:spPr>
          <a:xfrm>
            <a:off x="7238405" y="1524000"/>
            <a:ext cx="445829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75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highlight>
                  <a:srgbClr val="0EA5E9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🔵 পরিচয়</a:t>
            </a:r>
            <a:r>
              <a:rPr lang="en-US" sz="13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কথোপকথন</a:t>
            </a:r>
            <a:endParaRPr lang="en-US" sz="135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2019300"/>
            <a:ext cx="5524500" cy="924818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6362700" y="2171700"/>
            <a:ext cx="514350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مَا اسْمُكَ؟</a:t>
            </a:r>
            <a:endParaRPr lang="en-US" sz="2100" dirty="0"/>
          </a:p>
        </p:txBody>
      </p:sp>
      <p:sp>
        <p:nvSpPr>
          <p:cNvPr id="22" name="Text 15"/>
          <p:cNvSpPr txBox="1"/>
          <p:nvPr/>
        </p:nvSpPr>
        <p:spPr>
          <a:xfrm>
            <a:off x="6362700" y="2529780"/>
            <a:ext cx="5143500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3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তোমার নাম কী?</a:t>
            </a:r>
            <a:endParaRPr lang="en-US" sz="1650" dirty="0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3058418"/>
            <a:ext cx="5524500" cy="924818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6362700" y="3210818"/>
            <a:ext cx="514350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اِسْمِيْ زَيْدٌ.</a:t>
            </a:r>
            <a:endParaRPr lang="en-US" sz="2100" dirty="0"/>
          </a:p>
        </p:txBody>
      </p:sp>
      <p:sp>
        <p:nvSpPr>
          <p:cNvPr id="25" name="Text 17"/>
          <p:cNvSpPr txBox="1"/>
          <p:nvPr/>
        </p:nvSpPr>
        <p:spPr>
          <a:xfrm>
            <a:off x="6362700" y="3568898"/>
            <a:ext cx="5143500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3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আমার নাম যায়েদ।</a:t>
            </a:r>
            <a:endParaRPr lang="en-US" sz="1650" dirty="0"/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200" y="4097536"/>
            <a:ext cx="5524500" cy="924818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6362700" y="4249936"/>
            <a:ext cx="514350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أَيْنَ تَذْهَبُ؟</a:t>
            </a:r>
            <a:endParaRPr lang="en-US" sz="2100" dirty="0"/>
          </a:p>
        </p:txBody>
      </p:sp>
      <p:sp>
        <p:nvSpPr>
          <p:cNvPr id="28" name="Text 19"/>
          <p:cNvSpPr txBox="1"/>
          <p:nvPr/>
        </p:nvSpPr>
        <p:spPr>
          <a:xfrm>
            <a:off x="6362700" y="4608016"/>
            <a:ext cx="5143500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3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তুমি কোথায় যাচ্ছো?</a:t>
            </a:r>
            <a:endParaRPr lang="en-US" sz="1650" dirty="0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2200" y="5136654"/>
            <a:ext cx="5524500" cy="924818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6362700" y="5289054"/>
            <a:ext cx="5143500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أَذْهَبُ إِلَى الْمَدْرَسَةِ.</a:t>
            </a:r>
            <a:endParaRPr lang="en-US" sz="2100" dirty="0"/>
          </a:p>
        </p:txBody>
      </p:sp>
      <p:sp>
        <p:nvSpPr>
          <p:cNvPr id="31" name="Text 21"/>
          <p:cNvSpPr txBox="1"/>
          <p:nvPr/>
        </p:nvSpPr>
        <p:spPr>
          <a:xfrm>
            <a:off x="6362700" y="5647134"/>
            <a:ext cx="5143500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3"/>
              </a:lnSpc>
              <a:spcBef>
                <a:spcPts val="300"/>
              </a:spcBef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আমি মাদ্রাসায় যাচ্ছি।</a:t>
            </a:r>
            <a:endParaRPr lang="en-US" sz="1650" dirty="0"/>
          </a:p>
        </p:txBody>
      </p:sp>
      <p:sp>
        <p:nvSpPr>
          <p:cNvPr id="32" name="Shape 22"/>
          <p:cNvSpPr/>
          <p:nvPr/>
        </p:nvSpPr>
        <p:spPr>
          <a:xfrm>
            <a:off x="495300" y="6686550"/>
            <a:ext cx="11201400" cy="628650"/>
          </a:xfrm>
          <a:prstGeom prst="roundRect">
            <a:avLst>
              <a:gd name="adj" fmla="val 21212"/>
            </a:avLst>
          </a:prstGeom>
          <a:solidFill>
            <a:srgbClr val="1E293B"/>
          </a:solidFill>
          <a:ln/>
        </p:spPr>
      </p:sp>
      <p:sp>
        <p:nvSpPr>
          <p:cNvPr id="33" name="Text 23"/>
          <p:cNvSpPr txBox="1"/>
          <p:nvPr/>
        </p:nvSpPr>
        <p:spPr>
          <a:xfrm>
            <a:off x="666750" y="6842522"/>
            <a:ext cx="33278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</a:t>
            </a:r>
            <a:endParaRPr lang="en-US" sz="2100" dirty="0"/>
          </a:p>
        </p:txBody>
      </p:sp>
      <p:sp>
        <p:nvSpPr>
          <p:cNvPr id="34" name="Text 24"/>
          <p:cNvSpPr txBox="1"/>
          <p:nvPr/>
        </p:nvSpPr>
        <p:spPr>
          <a:xfrm>
            <a:off x="1113830" y="6904434"/>
            <a:ext cx="4468713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DE6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মনে রাখো:</a:t>
            </a: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كَ = তুমি (ছেলে) , كِ = তুমি (মেয়ে) - রঙ দেখে চিনবে!</a:t>
            </a:r>
            <a:endParaRPr lang="en-US" sz="13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04800"/>
            <a:ext cx="5414218" cy="39811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35"/>
              </a:lnSpc>
              <a:buNone/>
            </a:pPr>
            <a:r>
              <a:rPr lang="en-US" sz="2850" b="1" kern="0" spc="-57" dirty="0">
                <a:solidFill>
                  <a:srgbClr val="1E293B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পাঠ্যবই থেকে অনুবাদ - </a:t>
            </a:r>
            <a:r>
              <a:rPr lang="en-US" sz="2850" b="1" kern="0" spc="-57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 | الدرس الأول</a:t>
            </a:r>
            <a:endParaRPr lang="en-US" sz="2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5329" y="332333"/>
            <a:ext cx="998637" cy="3429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908679" y="408533"/>
            <a:ext cx="731937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النص العربي</a:t>
            </a:r>
            <a:endParaRPr lang="en-US" sz="1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0166" y="332333"/>
            <a:ext cx="884634" cy="3429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0983516" y="408533"/>
            <a:ext cx="617934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বাংলা অর্থ</a:t>
            </a:r>
            <a:endParaRPr lang="en-US" sz="1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817215"/>
            <a:ext cx="5830639" cy="5202585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" y="1036290"/>
            <a:ext cx="1001316" cy="342900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828675" y="1112490"/>
            <a:ext cx="73461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highlight>
                  <a:srgbClr val="E11D4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النص العربي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91891" y="1107728"/>
            <a:ext cx="1595735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 পাঠ - বড় সাইজ</a:t>
            </a:r>
            <a:endParaRPr lang="en-US" sz="1350" dirty="0"/>
          </a:p>
        </p:txBody>
      </p:sp>
      <p:sp>
        <p:nvSpPr>
          <p:cNvPr id="11" name="Text 5"/>
          <p:cNvSpPr txBox="1"/>
          <p:nvPr/>
        </p:nvSpPr>
        <p:spPr>
          <a:xfrm>
            <a:off x="695325" y="1531590"/>
            <a:ext cx="5354389" cy="1201787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255"/>
              </a:lnSpc>
              <a:buNone/>
            </a:pP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100" b="1" dirty="0">
                <a:solidFill>
                  <a:srgbClr val="BE123C"/>
                </a:solidFill>
                <a:highlight>
                  <a:srgbClr val="FEE2E2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هَذِهِ مَدْرَسَتُنَا.</a:t>
            </a: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100" b="1" dirty="0">
                <a:solidFill>
                  <a:srgbClr val="1D4ED8"/>
                </a:solidFill>
                <a:highlight>
                  <a:srgbClr val="DBEAFE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هَذِهِ مَدْرَسَةٌ جَمِيْلَةٌ.</a:t>
            </a: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فِيْهَا </a:t>
            </a:r>
            <a:r>
              <a:rPr lang="en-US" sz="2100" b="1" dirty="0">
                <a:solidFill>
                  <a:srgbClr val="065F46"/>
                </a:solidFill>
                <a:highlight>
                  <a:srgbClr val="D1FAE5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فُصُوْلٌ كَثِيْرَةٌ.</a:t>
            </a: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فِيْ كُلِّ فَصْلٍ </a:t>
            </a:r>
            <a:r>
              <a:rPr lang="en-US" sz="2100" b="1" dirty="0">
                <a:solidFill>
                  <a:srgbClr val="BE123C"/>
                </a:solidFill>
                <a:highlight>
                  <a:srgbClr val="FEE2E2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طُلَّابٌ كَثِيْرُوْنَ.</a:t>
            </a: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وَفِيْهَا </a:t>
            </a:r>
            <a:r>
              <a:rPr lang="en-US" sz="2100" b="1" dirty="0">
                <a:solidFill>
                  <a:srgbClr val="1D4ED8"/>
                </a:solidFill>
                <a:highlight>
                  <a:srgbClr val="DBEAFE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مُعَلِّمُوْنَ مُجْتَهِدُوْنَ.</a:t>
            </a: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نَحْنُ </a:t>
            </a:r>
            <a:r>
              <a:rPr lang="en-US" sz="2100" b="1" dirty="0">
                <a:solidFill>
                  <a:srgbClr val="065F46"/>
                </a:solidFill>
                <a:highlight>
                  <a:srgbClr val="D1FAE5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نُحِبُّ مَدْرَسَتَنَا.</a:t>
            </a: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21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9289" y="817215"/>
            <a:ext cx="5275362" cy="5202585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7414" y="1036290"/>
            <a:ext cx="1104305" cy="34290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6830764" y="1112490"/>
            <a:ext cx="837605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highlight>
                  <a:srgbClr val="0EA5E9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বাংলা অনুবাদ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896969" y="1107728"/>
            <a:ext cx="1151186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অর্থ - কালারফুল</a:t>
            </a:r>
            <a:endParaRPr lang="en-US" sz="1350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7414" y="1493490"/>
            <a:ext cx="4799112" cy="466725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6696075" y="1495425"/>
            <a:ext cx="4800600" cy="466725"/>
          </a:xfrm>
          <a:prstGeom prst="rect">
            <a:avLst/>
          </a:prstGeom>
          <a:ln/>
        </p:spPr>
        <p:txBody>
          <a:bodyPr wrap="none" lIns="0" tIns="76200" rIns="0" bIns="76200" rtlCol="0" anchor="t"/>
          <a:lstStyle/>
          <a:p>
            <a:pPr marL="0" indent="0" algn="l">
              <a:lnSpc>
                <a:spcPts val="1575"/>
              </a:lnSpc>
              <a:spcBef>
                <a:spcPts val="22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05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এটি </a:t>
            </a:r>
            <a:r>
              <a:rPr lang="en-US" sz="13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আমাদের মাদ্রাসা।</a:t>
            </a:r>
            <a:endParaRPr lang="en-US" sz="1050" dirty="0"/>
          </a:p>
        </p:txBody>
      </p:sp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7414" y="1960215"/>
            <a:ext cx="4799112" cy="466725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6696075" y="1962150"/>
            <a:ext cx="4800600" cy="466725"/>
          </a:xfrm>
          <a:prstGeom prst="rect">
            <a:avLst/>
          </a:prstGeom>
          <a:ln/>
        </p:spPr>
        <p:txBody>
          <a:bodyPr wrap="none" lIns="0" tIns="76200" rIns="0" bIns="76200" rtlCol="0" anchor="t"/>
          <a:lstStyle/>
          <a:p>
            <a:pPr marL="0" indent="0" algn="l">
              <a:lnSpc>
                <a:spcPts val="1575"/>
              </a:lnSpc>
              <a:spcBef>
                <a:spcPts val="22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05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এটি একটি </a:t>
            </a:r>
            <a:r>
              <a:rPr lang="en-US" sz="13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সুন্দর মাদ্রাসা।</a:t>
            </a:r>
            <a:endParaRPr lang="en-US" sz="1050" dirty="0"/>
          </a:p>
        </p:txBody>
      </p:sp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7414" y="2426940"/>
            <a:ext cx="4799112" cy="466725"/>
          </a:xfrm>
          <a:prstGeom prst="rect">
            <a:avLst/>
          </a:prstGeom>
        </p:spPr>
      </p:pic>
      <p:sp>
        <p:nvSpPr>
          <p:cNvPr id="21" name="Text 10"/>
          <p:cNvSpPr txBox="1"/>
          <p:nvPr/>
        </p:nvSpPr>
        <p:spPr>
          <a:xfrm>
            <a:off x="6696075" y="2428875"/>
            <a:ext cx="4800600" cy="466725"/>
          </a:xfrm>
          <a:prstGeom prst="rect">
            <a:avLst/>
          </a:prstGeom>
          <a:ln/>
        </p:spPr>
        <p:txBody>
          <a:bodyPr wrap="none" lIns="0" tIns="76200" rIns="0" bIns="76200" rtlCol="0" anchor="t"/>
          <a:lstStyle/>
          <a:p>
            <a:pPr marL="0" indent="0" algn="l">
              <a:lnSpc>
                <a:spcPts val="1575"/>
              </a:lnSpc>
              <a:spcBef>
                <a:spcPts val="22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05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এতে </a:t>
            </a:r>
            <a:r>
              <a:rPr lang="en-US" sz="1350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অনেক শ্রেণিকক্ষ</a:t>
            </a:r>
            <a:r>
              <a:rPr lang="en-US" sz="13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আছে।</a:t>
            </a:r>
            <a:endParaRPr lang="en-US" sz="1050" dirty="0"/>
          </a:p>
        </p:txBody>
      </p:sp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7414" y="2893665"/>
            <a:ext cx="4799112" cy="466725"/>
          </a:xfrm>
          <a:prstGeom prst="rect">
            <a:avLst/>
          </a:prstGeom>
        </p:spPr>
      </p:pic>
      <p:sp>
        <p:nvSpPr>
          <p:cNvPr id="23" name="Text 11"/>
          <p:cNvSpPr txBox="1"/>
          <p:nvPr/>
        </p:nvSpPr>
        <p:spPr>
          <a:xfrm>
            <a:off x="6696075" y="2895600"/>
            <a:ext cx="4800600" cy="466725"/>
          </a:xfrm>
          <a:prstGeom prst="rect">
            <a:avLst/>
          </a:prstGeom>
          <a:ln/>
        </p:spPr>
        <p:txBody>
          <a:bodyPr wrap="none" lIns="0" tIns="76200" rIns="0" bIns="76200" rtlCol="0" anchor="t"/>
          <a:lstStyle/>
          <a:p>
            <a:pPr marL="0" indent="0" algn="l">
              <a:lnSpc>
                <a:spcPts val="1575"/>
              </a:lnSpc>
              <a:spcBef>
                <a:spcPts val="22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05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প্রতেক শ্রেণিতে </a:t>
            </a:r>
            <a:r>
              <a:rPr lang="en-US" sz="13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অনেক ছাত্র</a:t>
            </a:r>
            <a:r>
              <a:rPr lang="en-US" sz="13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আছে।</a:t>
            </a:r>
            <a:endParaRPr lang="en-US" sz="1050" dirty="0"/>
          </a:p>
        </p:txBody>
      </p:sp>
      <p:pic>
        <p:nvPicPr>
          <p:cNvPr id="24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7414" y="3360390"/>
            <a:ext cx="4799112" cy="466725"/>
          </a:xfrm>
          <a:prstGeom prst="rect">
            <a:avLst/>
          </a:prstGeom>
        </p:spPr>
      </p:pic>
      <p:sp>
        <p:nvSpPr>
          <p:cNvPr id="25" name="Text 12"/>
          <p:cNvSpPr txBox="1"/>
          <p:nvPr/>
        </p:nvSpPr>
        <p:spPr>
          <a:xfrm>
            <a:off x="6696075" y="3362325"/>
            <a:ext cx="4800600" cy="466725"/>
          </a:xfrm>
          <a:prstGeom prst="rect">
            <a:avLst/>
          </a:prstGeom>
          <a:ln/>
        </p:spPr>
        <p:txBody>
          <a:bodyPr wrap="none" lIns="0" tIns="76200" rIns="0" bIns="76200" rtlCol="0" anchor="t"/>
          <a:lstStyle/>
          <a:p>
            <a:pPr marL="0" indent="0" algn="l">
              <a:lnSpc>
                <a:spcPts val="1575"/>
              </a:lnSpc>
              <a:spcBef>
                <a:spcPts val="22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05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এবং এতে </a:t>
            </a:r>
            <a:r>
              <a:rPr lang="en-US" sz="13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পরিশ্রমী শিক্ষকগণ</a:t>
            </a:r>
            <a:r>
              <a:rPr lang="en-US" sz="13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আছেন।</a:t>
            </a:r>
            <a:endParaRPr lang="en-US" sz="1050" dirty="0"/>
          </a:p>
        </p:txBody>
      </p:sp>
      <p:sp>
        <p:nvSpPr>
          <p:cNvPr id="26" name="Text 13"/>
          <p:cNvSpPr txBox="1"/>
          <p:nvPr/>
        </p:nvSpPr>
        <p:spPr>
          <a:xfrm>
            <a:off x="6696075" y="3829050"/>
            <a:ext cx="4800600" cy="447675"/>
          </a:xfrm>
          <a:prstGeom prst="rect">
            <a:avLst/>
          </a:prstGeom>
          <a:ln/>
        </p:spPr>
        <p:txBody>
          <a:bodyPr wrap="none" lIns="0" tIns="76200" rIns="0" bIns="76200" rtlCol="0" anchor="t"/>
          <a:lstStyle/>
          <a:p>
            <a:pPr marL="0" indent="0" algn="l">
              <a:lnSpc>
                <a:spcPts val="1575"/>
              </a:lnSpc>
              <a:spcBef>
                <a:spcPts val="225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1050" dirty="0"/>
          </a:p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আমরা আমাদের </a:t>
            </a:r>
            <a:r>
              <a:rPr lang="en-US" sz="1350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মাদ্রাসাকে ভালোবাসি।</a:t>
            </a:r>
            <a:endParaRPr lang="en-US" sz="1050" dirty="0"/>
          </a:p>
        </p:txBody>
      </p:sp>
      <p:pic>
        <p:nvPicPr>
          <p:cNvPr id="27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6115050"/>
            <a:ext cx="5581650" cy="438150"/>
          </a:xfrm>
          <a:prstGeom prst="rect">
            <a:avLst/>
          </a:prstGeom>
        </p:spPr>
      </p:pic>
      <p:sp>
        <p:nvSpPr>
          <p:cNvPr id="28" name="Text 14"/>
          <p:cNvSpPr txBox="1"/>
          <p:nvPr/>
        </p:nvSpPr>
        <p:spPr>
          <a:xfrm>
            <a:off x="600075" y="6238875"/>
            <a:ext cx="529590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BE12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 هَذِهِ = এটি (মুয়ান্নাস) | نَا = আমাদের</a:t>
            </a:r>
            <a:endParaRPr lang="en-US" sz="1200" dirty="0"/>
          </a:p>
        </p:txBody>
      </p:sp>
      <p:pic>
        <p:nvPicPr>
          <p:cNvPr id="29" name="Image 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53150" y="6115050"/>
            <a:ext cx="5581650" cy="438150"/>
          </a:xfrm>
          <a:prstGeom prst="rect">
            <a:avLst/>
          </a:prstGeom>
        </p:spPr>
      </p:pic>
      <p:sp>
        <p:nvSpPr>
          <p:cNvPr id="30" name="Text 15"/>
          <p:cNvSpPr txBox="1"/>
          <p:nvPr/>
        </p:nvSpPr>
        <p:spPr>
          <a:xfrm>
            <a:off x="6296025" y="6238875"/>
            <a:ext cx="529590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65F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🎨 কালার: গোলাপি = আরবি হাইলাইট | নীল = বাংলা গুরুত্ব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390525"/>
            <a:ext cx="11201400" cy="4953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75"/>
              </a:lnSpc>
              <a:spcAft>
                <a:spcPts val="450"/>
              </a:spcAft>
              <a:buNone/>
            </a:pPr>
            <a:r>
              <a:rPr lang="en-US" sz="28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পাঠ্যবই থেকে অনুবাদ - </a:t>
            </a:r>
            <a:r>
              <a:rPr lang="en-US" sz="28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r>
              <a:rPr lang="en-US" sz="28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| </a:t>
            </a:r>
            <a:r>
              <a:rPr lang="en-US" sz="28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الدرس الثاني</a:t>
            </a:r>
            <a:endParaRPr lang="en-US" sz="2850" dirty="0"/>
          </a:p>
        </p:txBody>
      </p:sp>
      <p:sp>
        <p:nvSpPr>
          <p:cNvPr id="3" name="Text 1"/>
          <p:cNvSpPr txBox="1"/>
          <p:nvPr/>
        </p:nvSpPr>
        <p:spPr>
          <a:xfrm>
            <a:off x="495300" y="971550"/>
            <a:ext cx="1120125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spcAft>
                <a:spcPts val="1050"/>
              </a:spcAft>
              <a:buNone/>
            </a:pPr>
            <a:r>
              <a:rPr lang="en-US" sz="135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আমি ৫ম শ্রেণির ছাত্র - আমার পরিচয় | বড় সাইজ কালারফুল - সাদা ব্যাকগ্রাউন্ড</a:t>
            </a:r>
            <a:endParaRPr lang="en-US" sz="1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333500"/>
            <a:ext cx="5505450" cy="4600575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25" y="1571625"/>
            <a:ext cx="1957090" cy="31134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66775" y="1628775"/>
            <a:ext cx="1690390" cy="1970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2"/>
              </a:lnSpc>
              <a:spcAft>
                <a:spcPts val="900"/>
              </a:spcAft>
              <a:buNone/>
            </a:pPr>
            <a:r>
              <a:rPr lang="en-US" sz="1350" b="1" kern="0" spc="-20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النص العربي - আরবি পাঠ</a:t>
            </a:r>
            <a:endParaRPr lang="en-US" sz="1350" dirty="0"/>
          </a:p>
        </p:txBody>
      </p:sp>
      <p:sp>
        <p:nvSpPr>
          <p:cNvPr id="7" name="Text 3"/>
          <p:cNvSpPr txBox="1"/>
          <p:nvPr/>
        </p:nvSpPr>
        <p:spPr>
          <a:xfrm>
            <a:off x="733425" y="2044898"/>
            <a:ext cx="5029200" cy="208582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360"/>
              </a:lnSpc>
              <a:buNone/>
            </a:pP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أَنَا طَالِبٌ فِي الصَّفِّ </a:t>
            </a:r>
            <a:r>
              <a:rPr lang="en-US" sz="21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الْخَامِسِ</a:t>
            </a: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100" dirty="0"/>
          </a:p>
          <a:p>
            <a:pPr marL="0" indent="0" algn="r">
              <a:lnSpc>
                <a:spcPts val="3360"/>
              </a:lnSpc>
              <a:buNone/>
            </a:pP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اِسْمِيْ عَبْدُ اللهِ.</a:t>
            </a:r>
            <a:endParaRPr lang="en-US" sz="2100" dirty="0"/>
          </a:p>
          <a:p>
            <a:pPr marL="0" indent="0" algn="r">
              <a:lnSpc>
                <a:spcPts val="3360"/>
              </a:lnSpc>
              <a:buNone/>
            </a:pP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أَبِيْ فَلَّاحٌ. هُوَ يَعْمَلُ فِي الْحَقْلِ.</a:t>
            </a:r>
            <a:endParaRPr lang="en-US" sz="2100" dirty="0"/>
          </a:p>
          <a:p>
            <a:pPr marL="0" indent="0" algn="r">
              <a:lnSpc>
                <a:spcPts val="3360"/>
              </a:lnSpc>
              <a:buNone/>
            </a:pP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أُمِّيْ رَبَّةُ بَيْتٍ. هِيَ تَطْبُخُ الطَّعَامَ.</a:t>
            </a:r>
            <a:endParaRPr lang="en-US" sz="2100" dirty="0"/>
          </a:p>
          <a:p>
            <a:pPr marL="0" indent="0" algn="r">
              <a:lnSpc>
                <a:spcPts val="3360"/>
              </a:lnSpc>
              <a:buNone/>
            </a:pP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أَنَا أَذْهَبُ إِلَى الْمَدْرَسَةِ </a:t>
            </a:r>
            <a:r>
              <a:rPr lang="en-US" sz="21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كُلَّ يَوْمٍ</a:t>
            </a:r>
            <a:r>
              <a:rPr lang="en-US" sz="21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endParaRPr lang="en-US" sz="2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1333500"/>
            <a:ext cx="5505450" cy="4600575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375" y="1571625"/>
            <a:ext cx="2181374" cy="311348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6562725" y="1628775"/>
            <a:ext cx="1914674" cy="1970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2"/>
              </a:lnSpc>
              <a:spcAft>
                <a:spcPts val="900"/>
              </a:spcAft>
              <a:buNone/>
            </a:pPr>
            <a:r>
              <a:rPr lang="en-US" sz="1350" b="1" kern="0" spc="-20" dirty="0">
                <a:solidFill>
                  <a:srgbClr val="FFFFFF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বাংলা অনুবাদ - ترجمة بنغالية</a:t>
            </a:r>
            <a:endParaRPr lang="en-US" sz="1350" dirty="0"/>
          </a:p>
        </p:txBody>
      </p:sp>
      <p:sp>
        <p:nvSpPr>
          <p:cNvPr id="11" name="Text 5"/>
          <p:cNvSpPr txBox="1"/>
          <p:nvPr/>
        </p:nvSpPr>
        <p:spPr>
          <a:xfrm>
            <a:off x="6429375" y="2044898"/>
            <a:ext cx="5029200" cy="193327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আমি </a:t>
            </a:r>
            <a:r>
              <a:rPr lang="en-US" sz="195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৫ম শ্রেণির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ছাত্র।</a:t>
            </a:r>
            <a:endParaRPr lang="en-US" sz="1950" dirty="0"/>
          </a:p>
          <a:p>
            <a:pPr marL="0" indent="0" algn="l">
              <a:lnSpc>
                <a:spcPts val="3120"/>
              </a:lnSpc>
              <a:buNone/>
            </a:pP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আমার নাম আব্দুল্লাহ।</a:t>
            </a:r>
            <a:endParaRPr lang="en-US" sz="1950" dirty="0"/>
          </a:p>
          <a:p>
            <a:pPr marL="0" indent="0" algn="l">
              <a:lnSpc>
                <a:spcPts val="3120"/>
              </a:lnSpc>
              <a:buNone/>
            </a:pP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আমার বাবা </a:t>
            </a:r>
            <a:r>
              <a:rPr lang="en-US" sz="195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কৃষক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। তিনি মাঠে কাজ করেন।</a:t>
            </a:r>
            <a:endParaRPr lang="en-US" sz="1950" dirty="0"/>
          </a:p>
          <a:p>
            <a:pPr marL="0" indent="0" algn="l">
              <a:lnSpc>
                <a:spcPts val="3120"/>
              </a:lnSpc>
              <a:buNone/>
            </a:pP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আমার মা </a:t>
            </a:r>
            <a:r>
              <a:rPr lang="en-US" sz="195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গৃহিণী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। তিনি খাবার রান্না করেন।</a:t>
            </a:r>
            <a:endParaRPr lang="en-US" sz="1950" dirty="0"/>
          </a:p>
          <a:p>
            <a:pPr marL="0" indent="0" algn="l">
              <a:lnSpc>
                <a:spcPts val="3120"/>
              </a:lnSpc>
              <a:buNone/>
            </a:pP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আমি </a:t>
            </a:r>
            <a:r>
              <a:rPr lang="en-US" sz="195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প্রতিদিন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মাদ্রাসায় যাই। </a:t>
            </a:r>
            <a:endParaRPr lang="en-US" sz="1950" dirty="0"/>
          </a:p>
        </p:txBody>
      </p:sp>
      <p:sp>
        <p:nvSpPr>
          <p:cNvPr id="12" name="Shape 6"/>
          <p:cNvSpPr/>
          <p:nvPr/>
        </p:nvSpPr>
        <p:spPr>
          <a:xfrm>
            <a:off x="495300" y="6048375"/>
            <a:ext cx="11201400" cy="466725"/>
          </a:xfrm>
          <a:prstGeom prst="roundRect">
            <a:avLst>
              <a:gd name="adj" fmla="val 24490"/>
            </a:avLst>
          </a:prstGeom>
          <a:solidFill>
            <a:srgbClr val="1E293B"/>
          </a:solidFill>
          <a:ln/>
        </p:spPr>
      </p:sp>
      <p:sp>
        <p:nvSpPr>
          <p:cNvPr id="13" name="Text 7"/>
          <p:cNvSpPr txBox="1"/>
          <p:nvPr/>
        </p:nvSpPr>
        <p:spPr>
          <a:xfrm>
            <a:off x="666750" y="6186488"/>
            <a:ext cx="445308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 </a:t>
            </a:r>
            <a:r>
              <a:rPr lang="en-US" sz="1200" b="1" dirty="0">
                <a:solidFill>
                  <a:srgbClr val="FDE6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শব্দ:</a:t>
            </a: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فَلَّاحٌ = কৃষক | حَقْلٌ = মাঠ | رَبَّةُ بَيْتٍ = গৃহিণী | كُلَّ يَوْمٍ = প্রতিদিন</a:t>
            </a:r>
            <a:endParaRPr lang="en-US" sz="12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0465" y="6143625"/>
            <a:ext cx="799058" cy="276225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0005715" y="6200775"/>
            <a:ext cx="608558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highlight>
                  <a:srgbClr val="E11D48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আরবি লাল</a:t>
            </a:r>
            <a:endParaRPr lang="en-US" sz="1050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85723" y="6143625"/>
            <a:ext cx="739527" cy="276225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10880973" y="6200775"/>
            <a:ext cx="549027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highlight>
                  <a:srgbClr val="0EA5E9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বাংলা নীল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390525"/>
            <a:ext cx="11201400" cy="523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বড় অনুচ্ছেদ </a:t>
            </a:r>
            <a:r>
              <a:rPr lang="en-US" sz="30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অনুবাদ - অনুশীলন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95300" y="981075"/>
            <a:ext cx="11201251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spcBef>
                <a:spcPts val="300"/>
              </a:spcBef>
              <a:buNone/>
            </a:pPr>
            <a:r>
              <a:rPr lang="en-US" sz="150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النص الطويل - সাদা ব্যাকগ্রাউন্ড | বড় সাইজ ২৮ - কালারফুল</a:t>
            </a:r>
            <a:endParaRPr lang="en-US" sz="15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409700"/>
            <a:ext cx="5505450" cy="459105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190625" y="1714500"/>
            <a:ext cx="4572000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ع</a:t>
            </a:r>
            <a:endParaRPr lang="en-US" sz="1350" dirty="0"/>
          </a:p>
          <a:p>
            <a:pPr marL="0" indent="0" algn="l">
              <a:lnSpc>
                <a:spcPts val="2250"/>
              </a:lnSpc>
              <a:spcAft>
                <a:spcPts val="1050"/>
              </a:spcAft>
              <a:buNone/>
            </a:pPr>
            <a:r>
              <a:rPr lang="en-US" sz="15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النص العربي:</a:t>
            </a:r>
            <a:endParaRPr lang="en-US" sz="1350" dirty="0"/>
          </a:p>
        </p:txBody>
      </p:sp>
      <p:sp>
        <p:nvSpPr>
          <p:cNvPr id="6" name="Text 3"/>
          <p:cNvSpPr txBox="1"/>
          <p:nvPr/>
        </p:nvSpPr>
        <p:spPr>
          <a:xfrm>
            <a:off x="733425" y="2190750"/>
            <a:ext cx="5029200" cy="114091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120"/>
              </a:lnSpc>
              <a:buNone/>
            </a:pP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950" b="1" dirty="0">
                <a:solidFill>
                  <a:srgbClr val="991B1B"/>
                </a:solidFill>
                <a:highlight>
                  <a:srgbClr val="FECACA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اَلْإِسْلَامُ دِيْنُنَا.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950" b="1" dirty="0">
                <a:solidFill>
                  <a:srgbClr val="1E40AF"/>
                </a:solidFill>
                <a:highlight>
                  <a:srgbClr val="BFDBFE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وَالْقُرْآنُ كِتَابُنَا.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950" b="1" dirty="0">
                <a:solidFill>
                  <a:srgbClr val="065F46"/>
                </a:solidFill>
                <a:highlight>
                  <a:srgbClr val="BBF7D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وَمُحَمَّدٌ ﷺ نَبِيُّنَا.</a:t>
            </a: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1950" dirty="0"/>
          </a:p>
          <a:p>
            <a:pPr marL="0" indent="0" algn="r">
              <a:lnSpc>
                <a:spcPts val="3120"/>
              </a:lnSpc>
              <a:buNone/>
            </a:pPr>
            <a:r>
              <a:rPr lang="en-US" sz="19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نَحْنُ مُسْلِمُوْنَ. نَحْنُ نُصَلِّيْ خَمْسَ مَرَّاتٍ فِي الْيَوْمِ. وَنَصُوْمُ رَمَضَانَ. وَنُحِبُّ اللهَ وَرَسُوْلَهُ. </a:t>
            </a:r>
            <a:endParaRPr lang="en-US" sz="1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1409700"/>
            <a:ext cx="5505450" cy="459105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886575" y="1714500"/>
            <a:ext cx="4572000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</a:t>
            </a:r>
            <a:endParaRPr lang="en-US" sz="1350" dirty="0"/>
          </a:p>
          <a:p>
            <a:pPr marL="0" indent="0" algn="l">
              <a:lnSpc>
                <a:spcPts val="2250"/>
              </a:lnSpc>
              <a:spcAft>
                <a:spcPts val="1050"/>
              </a:spcAft>
              <a:buNone/>
            </a:pPr>
            <a:r>
              <a:rPr lang="en-US" sz="150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বাংলা অনুবাদ: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6429375" y="2171700"/>
            <a:ext cx="5029200" cy="16859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800" b="1" dirty="0">
                <a:solidFill>
                  <a:srgbClr val="991B1B"/>
                </a:solidFill>
                <a:highlight>
                  <a:srgbClr val="FECACA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ইসলাম আমাদের দ্বীন।</a:t>
            </a:r>
            <a:r>
              <a:rPr lang="en-US" sz="18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800" b="1" dirty="0">
                <a:solidFill>
                  <a:srgbClr val="1E40AF"/>
                </a:solidFill>
                <a:highlight>
                  <a:srgbClr val="BFDBFE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কুরআন আমাদের কিতাব।</a:t>
            </a:r>
            <a:r>
              <a:rPr lang="en-US" sz="18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800" b="1" dirty="0">
                <a:solidFill>
                  <a:srgbClr val="065F46"/>
                </a:solidFill>
                <a:highlight>
                  <a:srgbClr val="BBF7D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মুহাম্মদ (সা.) আমাদের নবী।</a:t>
            </a:r>
            <a:endParaRPr lang="en-US" sz="1800" dirty="0"/>
          </a:p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আমরা মুসলিম। আমরা দিনে পাঁচবার নামাজ পড়ি। আমরা রমজানে রোজা রাখি। আমরা আল্লাহ ও তাঁর রাসূলকে ভালোবাসি। </a:t>
            </a:r>
            <a:endParaRPr lang="en-US" sz="18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399" y="6134100"/>
            <a:ext cx="1550491" cy="3810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3676799" y="6229350"/>
            <a:ext cx="1245691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ديننا = আমাদের দ্বীন</a:t>
            </a:r>
            <a:endParaRPr lang="en-US" sz="12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290" y="6134100"/>
            <a:ext cx="1760934" cy="38100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379690" y="6229350"/>
            <a:ext cx="1456134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كتابنا = আমাদের কিতাব</a:t>
            </a:r>
            <a:endParaRPr lang="en-US" sz="12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0625" y="6134100"/>
            <a:ext cx="1526828" cy="38100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7293025" y="6229350"/>
            <a:ext cx="1222028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نبينا = আমাদের নবী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390525"/>
            <a:ext cx="11201400" cy="523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500"/>
              </a:lnSpc>
              <a:buNone/>
            </a:pPr>
            <a:r>
              <a:rPr lang="en-US" sz="300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পরীক্ষায় যেভাবে আসে - </a:t>
            </a:r>
            <a:r>
              <a:rPr lang="en-US" sz="30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নমুনা প্রশ্ন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95300" y="1000125"/>
            <a:ext cx="11201251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spcBef>
                <a:spcPts val="450"/>
              </a:spcBef>
              <a:spcAft>
                <a:spcPts val="1200"/>
              </a:spcAft>
              <a:buNone/>
            </a:pPr>
            <a:r>
              <a:rPr lang="en-US" sz="150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 থেকে বাংলা অনুবাদ | বড় সাইজ কালারফুল - সাদা ব্যাকগ্রাউন্ড | ৫ নম্বর</a:t>
            </a:r>
            <a:endParaRPr lang="en-US" sz="15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409700"/>
            <a:ext cx="6386215" cy="51054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1609725"/>
            <a:ext cx="5948065" cy="46672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47725" y="1714500"/>
            <a:ext cx="568136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spcAft>
                <a:spcPts val="1050"/>
              </a:spcAft>
              <a:buNone/>
            </a:pPr>
            <a:r>
              <a:rPr lang="en-US" sz="1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১. আরবি থেকে বাংলা অনুবাদ করো: (৫×২=১০)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2209800"/>
            <a:ext cx="5948065" cy="571500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5" y="2324100"/>
            <a:ext cx="342900" cy="342900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998934" y="2395538"/>
            <a:ext cx="191691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</a:t>
            </a:r>
            <a:endParaRPr lang="en-US" sz="1350" dirty="0"/>
          </a:p>
        </p:txBody>
      </p:sp>
      <p:sp>
        <p:nvSpPr>
          <p:cNvPr id="10" name="Text 4"/>
          <p:cNvSpPr txBox="1"/>
          <p:nvPr/>
        </p:nvSpPr>
        <p:spPr>
          <a:xfrm>
            <a:off x="1304925" y="2324100"/>
            <a:ext cx="1289893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هَذَا كِتَابٌ جَدِيْدٌ.</a:t>
            </a:r>
            <a:endParaRPr lang="en-US" sz="16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2876550"/>
            <a:ext cx="5948065" cy="571500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725" y="2990850"/>
            <a:ext cx="342900" cy="342900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934045" y="3062288"/>
            <a:ext cx="256580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ب</a:t>
            </a:r>
            <a:endParaRPr lang="en-US" sz="1350" dirty="0"/>
          </a:p>
        </p:txBody>
      </p:sp>
      <p:sp>
        <p:nvSpPr>
          <p:cNvPr id="14" name="Text 6"/>
          <p:cNvSpPr txBox="1"/>
          <p:nvPr/>
        </p:nvSpPr>
        <p:spPr>
          <a:xfrm>
            <a:off x="1304925" y="2990850"/>
            <a:ext cx="1696641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كَتَبَ الطَّالِبُ الدَّرْسَ.</a:t>
            </a:r>
            <a:endParaRPr lang="en-US" sz="165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75" y="3543300"/>
            <a:ext cx="5948065" cy="571500"/>
          </a:xfrm>
          <a:prstGeom prst="rect">
            <a:avLst/>
          </a:prstGeom>
        </p:spPr>
      </p:pic>
      <p:pic>
        <p:nvPicPr>
          <p:cNvPr id="16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725" y="3657600"/>
            <a:ext cx="342900" cy="342900"/>
          </a:xfrm>
          <a:prstGeom prst="rect">
            <a:avLst/>
          </a:prstGeom>
        </p:spPr>
      </p:pic>
      <p:sp>
        <p:nvSpPr>
          <p:cNvPr id="17" name="Text 7"/>
          <p:cNvSpPr txBox="1"/>
          <p:nvPr/>
        </p:nvSpPr>
        <p:spPr>
          <a:xfrm>
            <a:off x="964257" y="3729038"/>
            <a:ext cx="226368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</a:t>
            </a:r>
            <a:endParaRPr lang="en-US" sz="1350" dirty="0"/>
          </a:p>
        </p:txBody>
      </p:sp>
      <p:sp>
        <p:nvSpPr>
          <p:cNvPr id="18" name="Text 8"/>
          <p:cNvSpPr txBox="1"/>
          <p:nvPr/>
        </p:nvSpPr>
        <p:spPr>
          <a:xfrm>
            <a:off x="1304925" y="3657600"/>
            <a:ext cx="1488728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اَلْمُعَلِّمُ فِي الْفَصْلِ.</a:t>
            </a:r>
            <a:endParaRPr lang="en-US" sz="1650" dirty="0"/>
          </a:p>
        </p:txBody>
      </p:sp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375" y="4210050"/>
            <a:ext cx="5948065" cy="571500"/>
          </a:xfrm>
          <a:prstGeom prst="rect">
            <a:avLst/>
          </a:prstGeom>
        </p:spPr>
      </p:pic>
      <p:pic>
        <p:nvPicPr>
          <p:cNvPr id="20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725" y="4324350"/>
            <a:ext cx="342900" cy="342900"/>
          </a:xfrm>
          <a:prstGeom prst="rect">
            <a:avLst/>
          </a:prstGeom>
        </p:spPr>
      </p:pic>
      <p:sp>
        <p:nvSpPr>
          <p:cNvPr id="21" name="Text 9"/>
          <p:cNvSpPr txBox="1"/>
          <p:nvPr/>
        </p:nvSpPr>
        <p:spPr>
          <a:xfrm>
            <a:off x="978247" y="4395788"/>
            <a:ext cx="212378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د</a:t>
            </a:r>
            <a:endParaRPr lang="en-US" sz="1350" dirty="0"/>
          </a:p>
        </p:txBody>
      </p:sp>
      <p:sp>
        <p:nvSpPr>
          <p:cNvPr id="22" name="Text 10"/>
          <p:cNvSpPr txBox="1"/>
          <p:nvPr/>
        </p:nvSpPr>
        <p:spPr>
          <a:xfrm>
            <a:off x="1304925" y="4324350"/>
            <a:ext cx="1385292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أَيْنَ تَذْهَبُ يَا زَيْدُ؟</a:t>
            </a:r>
            <a:endParaRPr lang="en-US" sz="1650" dirty="0"/>
          </a:p>
        </p:txBody>
      </p:sp>
      <p:pic>
        <p:nvPicPr>
          <p:cNvPr id="23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4375" y="4876800"/>
            <a:ext cx="5948065" cy="571500"/>
          </a:xfrm>
          <a:prstGeom prst="rect">
            <a:avLst/>
          </a:prstGeom>
        </p:spPr>
      </p:pic>
      <p:pic>
        <p:nvPicPr>
          <p:cNvPr id="24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7725" y="4991100"/>
            <a:ext cx="342900" cy="342900"/>
          </a:xfrm>
          <a:prstGeom prst="rect">
            <a:avLst/>
          </a:prstGeom>
        </p:spPr>
      </p:pic>
      <p:sp>
        <p:nvSpPr>
          <p:cNvPr id="25" name="Text 11"/>
          <p:cNvSpPr txBox="1"/>
          <p:nvPr/>
        </p:nvSpPr>
        <p:spPr>
          <a:xfrm>
            <a:off x="961430" y="5062538"/>
            <a:ext cx="229195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</a:t>
            </a:r>
            <a:endParaRPr lang="en-US" sz="1350" dirty="0"/>
          </a:p>
        </p:txBody>
      </p:sp>
      <p:sp>
        <p:nvSpPr>
          <p:cNvPr id="26" name="Text 12"/>
          <p:cNvSpPr txBox="1"/>
          <p:nvPr/>
        </p:nvSpPr>
        <p:spPr>
          <a:xfrm>
            <a:off x="1304925" y="4991100"/>
            <a:ext cx="1594693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نَحْنُ نُحِبُّ مَدْرَسَتَنَا.</a:t>
            </a:r>
            <a:endParaRPr lang="en-US" sz="1650" dirty="0"/>
          </a:p>
        </p:txBody>
      </p:sp>
      <p:sp>
        <p:nvSpPr>
          <p:cNvPr id="27" name="Shape 13"/>
          <p:cNvSpPr/>
          <p:nvPr/>
        </p:nvSpPr>
        <p:spPr>
          <a:xfrm>
            <a:off x="7067550" y="1409700"/>
            <a:ext cx="4629150" cy="2790825"/>
          </a:xfrm>
          <a:prstGeom prst="roundRect">
            <a:avLst>
              <a:gd name="adj" fmla="val 6143"/>
            </a:avLst>
          </a:prstGeom>
          <a:solidFill>
            <a:srgbClr val="1E293B"/>
          </a:solidFill>
          <a:ln/>
        </p:spPr>
      </p:sp>
      <p:sp>
        <p:nvSpPr>
          <p:cNvPr id="28" name="Text 14"/>
          <p:cNvSpPr txBox="1"/>
          <p:nvPr/>
        </p:nvSpPr>
        <p:spPr>
          <a:xfrm>
            <a:off x="7243465" y="1581150"/>
            <a:ext cx="4281785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Aft>
                <a:spcPts val="900"/>
              </a:spcAft>
              <a:buNone/>
            </a:pPr>
            <a:r>
              <a:rPr lang="en-US" sz="1500" b="1" kern="0" spc="-15" dirty="0">
                <a:solidFill>
                  <a:srgbClr val="FDE6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✅ উত্তর লেখার নিয়ম:</a:t>
            </a:r>
            <a:endParaRPr lang="en-US" sz="1500" dirty="0"/>
          </a:p>
        </p:txBody>
      </p:sp>
      <p:sp>
        <p:nvSpPr>
          <p:cNvPr id="29" name="Shape 15"/>
          <p:cNvSpPr/>
          <p:nvPr/>
        </p:nvSpPr>
        <p:spPr>
          <a:xfrm>
            <a:off x="7239000" y="1924050"/>
            <a:ext cx="4286250" cy="428625"/>
          </a:xfrm>
          <a:prstGeom prst="roundRect">
            <a:avLst>
              <a:gd name="adj" fmla="val 22222"/>
            </a:avLst>
          </a:prstGeom>
          <a:solidFill>
            <a:srgbClr val="334155"/>
          </a:solidFill>
          <a:ln/>
        </p:spPr>
      </p:sp>
      <p:sp>
        <p:nvSpPr>
          <p:cNvPr id="30" name="Text 16"/>
          <p:cNvSpPr txBox="1"/>
          <p:nvPr/>
        </p:nvSpPr>
        <p:spPr>
          <a:xfrm>
            <a:off x="7357765" y="2038350"/>
            <a:ext cx="117128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i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31" name="Text 17"/>
          <p:cNvSpPr txBox="1"/>
          <p:nvPr/>
        </p:nvSpPr>
        <p:spPr>
          <a:xfrm>
            <a:off x="7570143" y="2038350"/>
            <a:ext cx="2395686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 বাক্য তুলে নিচে বাংলা লেখো</a:t>
            </a:r>
            <a:endParaRPr lang="en-US" sz="1350" dirty="0"/>
          </a:p>
        </p:txBody>
      </p:sp>
      <p:sp>
        <p:nvSpPr>
          <p:cNvPr id="32" name="Shape 18"/>
          <p:cNvSpPr/>
          <p:nvPr/>
        </p:nvSpPr>
        <p:spPr>
          <a:xfrm>
            <a:off x="7239000" y="2447925"/>
            <a:ext cx="4286250" cy="428625"/>
          </a:xfrm>
          <a:prstGeom prst="roundRect">
            <a:avLst>
              <a:gd name="adj" fmla="val 22222"/>
            </a:avLst>
          </a:prstGeom>
          <a:solidFill>
            <a:srgbClr val="334155"/>
          </a:solidFill>
          <a:ln/>
        </p:spPr>
      </p:sp>
      <p:sp>
        <p:nvSpPr>
          <p:cNvPr id="33" name="Text 19"/>
          <p:cNvSpPr txBox="1"/>
          <p:nvPr/>
        </p:nvSpPr>
        <p:spPr>
          <a:xfrm>
            <a:off x="7357765" y="2564011"/>
            <a:ext cx="117128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i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34" name="Text 20"/>
          <p:cNvSpPr txBox="1"/>
          <p:nvPr/>
        </p:nvSpPr>
        <p:spPr>
          <a:xfrm>
            <a:off x="7570143" y="2564011"/>
            <a:ext cx="1696789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সুন্দর হাতের লেখা - স্পষ্ট</a:t>
            </a:r>
            <a:endParaRPr lang="en-US" sz="1350" dirty="0"/>
          </a:p>
        </p:txBody>
      </p:sp>
      <p:sp>
        <p:nvSpPr>
          <p:cNvPr id="35" name="Shape 21"/>
          <p:cNvSpPr/>
          <p:nvPr/>
        </p:nvSpPr>
        <p:spPr>
          <a:xfrm>
            <a:off x="7239000" y="2971800"/>
            <a:ext cx="4286250" cy="428625"/>
          </a:xfrm>
          <a:prstGeom prst="roundRect">
            <a:avLst>
              <a:gd name="adj" fmla="val 22222"/>
            </a:avLst>
          </a:prstGeom>
          <a:solidFill>
            <a:srgbClr val="334155"/>
          </a:solidFill>
          <a:ln/>
        </p:spPr>
      </p:sp>
      <p:sp>
        <p:nvSpPr>
          <p:cNvPr id="36" name="Text 22"/>
          <p:cNvSpPr txBox="1"/>
          <p:nvPr/>
        </p:nvSpPr>
        <p:spPr>
          <a:xfrm>
            <a:off x="7357765" y="3089672"/>
            <a:ext cx="117128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i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37" name="Text 23"/>
          <p:cNvSpPr txBox="1"/>
          <p:nvPr/>
        </p:nvSpPr>
        <p:spPr>
          <a:xfrm>
            <a:off x="7570143" y="3089672"/>
            <a:ext cx="1438573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দাঁড়ি, কমা ঠিক রাখো</a:t>
            </a:r>
            <a:endParaRPr lang="en-US" sz="1350" dirty="0"/>
          </a:p>
        </p:txBody>
      </p:sp>
      <p:sp>
        <p:nvSpPr>
          <p:cNvPr id="38" name="Shape 24"/>
          <p:cNvSpPr/>
          <p:nvPr/>
        </p:nvSpPr>
        <p:spPr>
          <a:xfrm>
            <a:off x="7239000" y="3505200"/>
            <a:ext cx="4286250" cy="428625"/>
          </a:xfrm>
          <a:prstGeom prst="roundRect">
            <a:avLst>
              <a:gd name="adj" fmla="val 22222"/>
            </a:avLst>
          </a:prstGeom>
          <a:solidFill>
            <a:srgbClr val="334155"/>
          </a:solidFill>
          <a:ln/>
        </p:spPr>
      </p:sp>
      <p:sp>
        <p:nvSpPr>
          <p:cNvPr id="39" name="Text 25"/>
          <p:cNvSpPr txBox="1"/>
          <p:nvPr/>
        </p:nvSpPr>
        <p:spPr>
          <a:xfrm>
            <a:off x="7357765" y="3615333"/>
            <a:ext cx="117128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i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40" name="Text 26"/>
          <p:cNvSpPr txBox="1"/>
          <p:nvPr/>
        </p:nvSpPr>
        <p:spPr>
          <a:xfrm>
            <a:off x="7570143" y="3615333"/>
            <a:ext cx="1540520" cy="2208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প্রতিটি অনুবাদে ২ নম্বর</a:t>
            </a:r>
            <a:endParaRPr lang="en-US" sz="1350" dirty="0"/>
          </a:p>
        </p:txBody>
      </p:sp>
      <p:pic>
        <p:nvPicPr>
          <p:cNvPr id="41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72015" y="4312444"/>
            <a:ext cx="4624685" cy="1219200"/>
          </a:xfrm>
          <a:prstGeom prst="rect">
            <a:avLst/>
          </a:prstGeom>
        </p:spPr>
      </p:pic>
      <p:sp>
        <p:nvSpPr>
          <p:cNvPr id="42" name="Text 27"/>
          <p:cNvSpPr txBox="1"/>
          <p:nvPr/>
        </p:nvSpPr>
        <p:spPr>
          <a:xfrm>
            <a:off x="7214890" y="4455319"/>
            <a:ext cx="4338935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هَذَا كِتَابٌ جَدِيْدٌ.</a:t>
            </a:r>
            <a:endParaRPr lang="en-US" sz="1500" dirty="0"/>
          </a:p>
        </p:txBody>
      </p:sp>
      <p:sp>
        <p:nvSpPr>
          <p:cNvPr id="43" name="Text 28"/>
          <p:cNvSpPr txBox="1"/>
          <p:nvPr/>
        </p:nvSpPr>
        <p:spPr>
          <a:xfrm>
            <a:off x="7214890" y="4750594"/>
            <a:ext cx="4338935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300"/>
              </a:spcBef>
              <a:buNone/>
            </a:pPr>
            <a:r>
              <a:rPr lang="en-US" sz="135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এটি একটি নতুন বই।</a:t>
            </a:r>
            <a:endParaRPr lang="en-US" sz="1350" dirty="0"/>
          </a:p>
        </p:txBody>
      </p:sp>
      <p:pic>
        <p:nvPicPr>
          <p:cNvPr id="44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14890" y="5074444"/>
            <a:ext cx="967532" cy="314325"/>
          </a:xfrm>
          <a:prstGeom prst="rect">
            <a:avLst/>
          </a:prstGeom>
        </p:spPr>
      </p:pic>
      <p:sp>
        <p:nvSpPr>
          <p:cNvPr id="45" name="Text 29"/>
          <p:cNvSpPr txBox="1"/>
          <p:nvPr/>
        </p:nvSpPr>
        <p:spPr>
          <a:xfrm>
            <a:off x="7329190" y="5150644"/>
            <a:ext cx="738932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750"/>
              </a:spcBef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এভাবে লিখবে</a:t>
            </a:r>
            <a:endParaRPr lang="en-US" sz="1050" dirty="0"/>
          </a:p>
        </p:txBody>
      </p:sp>
      <p:pic>
        <p:nvPicPr>
          <p:cNvPr id="46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72015" y="5645944"/>
            <a:ext cx="4624685" cy="457200"/>
          </a:xfrm>
          <a:prstGeom prst="rect">
            <a:avLst/>
          </a:prstGeom>
        </p:spPr>
      </p:pic>
      <p:sp>
        <p:nvSpPr>
          <p:cNvPr id="47" name="Text 30"/>
          <p:cNvSpPr txBox="1"/>
          <p:nvPr/>
        </p:nvSpPr>
        <p:spPr>
          <a:xfrm>
            <a:off x="7224415" y="5779294"/>
            <a:ext cx="4319885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65F4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 টিপস: নতুন শব্দ جَدِيْدٌ = নতুন - আগে শব্দার্থ দেখো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00050"/>
            <a:ext cx="11125200" cy="4399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65"/>
              </a:lnSpc>
              <a:buNone/>
            </a:pPr>
            <a:r>
              <a:rPr lang="en-US" sz="3150" b="1" kern="0" spc="-63" dirty="0">
                <a:solidFill>
                  <a:srgbClr val="1E293B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অনুবাদ মনে রাখার </a:t>
            </a:r>
            <a:r>
              <a:rPr lang="en-US" sz="3150" b="1" kern="0" spc="-63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কৌশল - ৫টি টিপস</a:t>
            </a:r>
            <a:endParaRPr lang="en-US" sz="315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925711"/>
            <a:ext cx="11125200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spcBef>
                <a:spcPts val="450"/>
              </a:spcBef>
              <a:buNone/>
            </a:pPr>
            <a:r>
              <a:rPr lang="en-US" sz="150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কীভাবে দ্রুত মুখস্থ করবে? | বড় সাইজ কালারফুল - সাদা ব্যাকগ্রাউন্ড</a:t>
            </a:r>
            <a:endParaRPr lang="en-US" sz="15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354336"/>
            <a:ext cx="6342013" cy="75054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1506736"/>
            <a:ext cx="381000" cy="3810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41772" y="1580555"/>
            <a:ext cx="244078" cy="3071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425" dirty="0"/>
          </a:p>
        </p:txBody>
      </p:sp>
      <p:sp>
        <p:nvSpPr>
          <p:cNvPr id="7" name="Text 3"/>
          <p:cNvSpPr txBox="1"/>
          <p:nvPr/>
        </p:nvSpPr>
        <p:spPr>
          <a:xfrm>
            <a:off x="1219200" y="1506736"/>
            <a:ext cx="272921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প্রতিদিন ১০ শব্দ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19200" y="1754386"/>
            <a:ext cx="2729210" cy="1980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60"/>
              </a:lnSpc>
              <a:spcBef>
                <a:spcPts val="150"/>
              </a:spcBef>
              <a:buNone/>
            </a:pPr>
            <a:r>
              <a:rPr lang="en-US" sz="12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আরবি-বাংলা শব্দ মুখস্থ করো - খাতায় লেখো</a:t>
            </a:r>
            <a:endParaRPr lang="en-US" sz="1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200126"/>
            <a:ext cx="6342013" cy="750540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2352526"/>
            <a:ext cx="381000" cy="3810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841772" y="2426345"/>
            <a:ext cx="244078" cy="3071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1425" dirty="0"/>
          </a:p>
        </p:txBody>
      </p:sp>
      <p:sp>
        <p:nvSpPr>
          <p:cNvPr id="12" name="Text 6"/>
          <p:cNvSpPr txBox="1"/>
          <p:nvPr/>
        </p:nvSpPr>
        <p:spPr>
          <a:xfrm>
            <a:off x="1219200" y="2352526"/>
            <a:ext cx="2738438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বাক্য বানাও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219200" y="2600176"/>
            <a:ext cx="2738438" cy="1980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60"/>
              </a:lnSpc>
              <a:spcBef>
                <a:spcPts val="150"/>
              </a:spcBef>
              <a:buNone/>
            </a:pPr>
            <a:r>
              <a:rPr lang="en-US" sz="12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একটি শব্দ দিয়ে ৩টি বাক্য বানাও - নিজে চেষ্টা</a:t>
            </a:r>
            <a:endParaRPr lang="en-US" sz="12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045916"/>
            <a:ext cx="6342013" cy="750540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3198316"/>
            <a:ext cx="381000" cy="38100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841772" y="3272135"/>
            <a:ext cx="244078" cy="3071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1425" dirty="0"/>
          </a:p>
        </p:txBody>
      </p:sp>
      <p:sp>
        <p:nvSpPr>
          <p:cNvPr id="17" name="Text 9"/>
          <p:cNvSpPr txBox="1"/>
          <p:nvPr/>
        </p:nvSpPr>
        <p:spPr>
          <a:xfrm>
            <a:off x="1219200" y="3198316"/>
            <a:ext cx="25210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ছবি দেখে বলো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1219200" y="3445966"/>
            <a:ext cx="2521000" cy="1980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60"/>
              </a:lnSpc>
              <a:spcBef>
                <a:spcPts val="150"/>
              </a:spcBef>
              <a:buNone/>
            </a:pPr>
            <a:r>
              <a:rPr lang="en-US" sz="12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ছবি দেখে আরবি বলো - ব্রেইনে ছবি গাঁথো</a:t>
            </a:r>
            <a:endParaRPr lang="en-US" sz="1200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3891707"/>
            <a:ext cx="6342013" cy="750540"/>
          </a:xfrm>
          <a:prstGeom prst="rect">
            <a:avLst/>
          </a:prstGeom>
        </p:spPr>
      </p:pic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50" y="4044107"/>
            <a:ext cx="381000" cy="38100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841772" y="4117925"/>
            <a:ext cx="244078" cy="3071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1425" dirty="0"/>
          </a:p>
        </p:txBody>
      </p:sp>
      <p:sp>
        <p:nvSpPr>
          <p:cNvPr id="22" name="Text 12"/>
          <p:cNvSpPr txBox="1"/>
          <p:nvPr/>
        </p:nvSpPr>
        <p:spPr>
          <a:xfrm>
            <a:off x="1219200" y="4044107"/>
            <a:ext cx="2996803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কার্ড বানাও</a:t>
            </a:r>
            <a:endParaRPr lang="en-US" sz="1500" dirty="0"/>
          </a:p>
        </p:txBody>
      </p:sp>
      <p:sp>
        <p:nvSpPr>
          <p:cNvPr id="23" name="Text 13"/>
          <p:cNvSpPr txBox="1"/>
          <p:nvPr/>
        </p:nvSpPr>
        <p:spPr>
          <a:xfrm>
            <a:off x="1219200" y="4291757"/>
            <a:ext cx="2996803" cy="1980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60"/>
              </a:lnSpc>
              <a:spcBef>
                <a:spcPts val="150"/>
              </a:spcBef>
              <a:buNone/>
            </a:pPr>
            <a:r>
              <a:rPr lang="en-US" sz="12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একপাশে আরবি, অন্য পাশে বাংলা - Flash Card</a:t>
            </a:r>
            <a:endParaRPr lang="en-US" sz="1200" dirty="0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4737497"/>
            <a:ext cx="6342013" cy="750540"/>
          </a:xfrm>
          <a:prstGeom prst="rect">
            <a:avLst/>
          </a:prstGeom>
        </p:spPr>
      </p:pic>
      <p:pic>
        <p:nvPicPr>
          <p:cNvPr id="25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4850" y="4889897"/>
            <a:ext cx="381000" cy="381000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841772" y="4963716"/>
            <a:ext cx="244078" cy="3071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</a:t>
            </a:r>
            <a:endParaRPr lang="en-US" sz="1425" dirty="0"/>
          </a:p>
        </p:txBody>
      </p:sp>
      <p:sp>
        <p:nvSpPr>
          <p:cNvPr id="27" name="Text 15"/>
          <p:cNvSpPr txBox="1"/>
          <p:nvPr/>
        </p:nvSpPr>
        <p:spPr>
          <a:xfrm>
            <a:off x="1219200" y="4889897"/>
            <a:ext cx="2704207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F17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বন্ধুকে পড়াও</a:t>
            </a:r>
            <a:endParaRPr lang="en-US" sz="1500" dirty="0"/>
          </a:p>
        </p:txBody>
      </p:sp>
      <p:sp>
        <p:nvSpPr>
          <p:cNvPr id="28" name="Text 16"/>
          <p:cNvSpPr txBox="1"/>
          <p:nvPr/>
        </p:nvSpPr>
        <p:spPr>
          <a:xfrm>
            <a:off x="1219200" y="5137547"/>
            <a:ext cx="2704207" cy="1980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60"/>
              </a:lnSpc>
              <a:spcBef>
                <a:spcPts val="150"/>
              </a:spcBef>
              <a:buNone/>
            </a:pPr>
            <a:r>
              <a:rPr lang="en-US" sz="12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বন্ধুকে আরবি জিজ্ঞেস করো, সে বাংলা বলবে</a:t>
            </a:r>
            <a:endParaRPr lang="en-US" sz="1200" dirty="0"/>
          </a:p>
        </p:txBody>
      </p:sp>
      <p:sp>
        <p:nvSpPr>
          <p:cNvPr id="29" name="Shape 17"/>
          <p:cNvSpPr/>
          <p:nvPr/>
        </p:nvSpPr>
        <p:spPr>
          <a:xfrm>
            <a:off x="7067550" y="1352550"/>
            <a:ext cx="4591050" cy="2428875"/>
          </a:xfrm>
          <a:prstGeom prst="roundRect">
            <a:avLst>
              <a:gd name="adj" fmla="val 7843"/>
            </a:avLst>
          </a:prstGeom>
          <a:solidFill>
            <a:srgbClr val="1E293B"/>
          </a:solidFill>
          <a:ln/>
        </p:spPr>
      </p:sp>
      <p:sp>
        <p:nvSpPr>
          <p:cNvPr id="30" name="Text 18"/>
          <p:cNvSpPr txBox="1"/>
          <p:nvPr/>
        </p:nvSpPr>
        <p:spPr>
          <a:xfrm>
            <a:off x="7256413" y="1525786"/>
            <a:ext cx="4211538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350" b="1" kern="0" spc="-13" dirty="0">
                <a:solidFill>
                  <a:srgbClr val="FDE68A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🎨 কালার কোড - রঙে রঙে চেনো</a:t>
            </a:r>
            <a:endParaRPr lang="en-US" sz="1350" dirty="0"/>
          </a:p>
        </p:txBody>
      </p:sp>
      <p:sp>
        <p:nvSpPr>
          <p:cNvPr id="31" name="Shape 19"/>
          <p:cNvSpPr/>
          <p:nvPr/>
        </p:nvSpPr>
        <p:spPr>
          <a:xfrm>
            <a:off x="7258050" y="1847850"/>
            <a:ext cx="4210050" cy="447675"/>
          </a:xfrm>
          <a:prstGeom prst="roundRect">
            <a:avLst>
              <a:gd name="adj" fmla="val 25532"/>
            </a:avLst>
          </a:prstGeom>
          <a:solidFill>
            <a:srgbClr val="0EA5E9"/>
          </a:solidFill>
          <a:ln/>
        </p:spPr>
      </p:sp>
      <p:sp>
        <p:nvSpPr>
          <p:cNvPr id="32" name="Text 20"/>
          <p:cNvSpPr txBox="1"/>
          <p:nvPr/>
        </p:nvSpPr>
        <p:spPr>
          <a:xfrm>
            <a:off x="7370713" y="1969591"/>
            <a:ext cx="738783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اسم = নীল</a:t>
            </a:r>
            <a:endParaRPr lang="en-US" sz="1350" dirty="0"/>
          </a:p>
        </p:txBody>
      </p:sp>
      <p:sp>
        <p:nvSpPr>
          <p:cNvPr id="33" name="Text 21"/>
          <p:cNvSpPr txBox="1"/>
          <p:nvPr/>
        </p:nvSpPr>
        <p:spPr>
          <a:xfrm>
            <a:off x="10649248" y="1969591"/>
            <a:ext cx="704404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🔵 কিতাব</a:t>
            </a:r>
            <a:endParaRPr lang="en-US" sz="1350" dirty="0"/>
          </a:p>
        </p:txBody>
      </p:sp>
      <p:sp>
        <p:nvSpPr>
          <p:cNvPr id="34" name="Shape 22"/>
          <p:cNvSpPr/>
          <p:nvPr/>
        </p:nvSpPr>
        <p:spPr>
          <a:xfrm>
            <a:off x="7258050" y="2371725"/>
            <a:ext cx="4210050" cy="447675"/>
          </a:xfrm>
          <a:prstGeom prst="roundRect">
            <a:avLst>
              <a:gd name="adj" fmla="val 25532"/>
            </a:avLst>
          </a:prstGeom>
          <a:solidFill>
            <a:srgbClr val="10B981"/>
          </a:solidFill>
          <a:ln/>
        </p:spPr>
      </p:sp>
      <p:sp>
        <p:nvSpPr>
          <p:cNvPr id="35" name="Text 23"/>
          <p:cNvSpPr txBox="1"/>
          <p:nvPr/>
        </p:nvSpPr>
        <p:spPr>
          <a:xfrm>
            <a:off x="7370713" y="2493466"/>
            <a:ext cx="860227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فعل = সবুজ</a:t>
            </a:r>
            <a:endParaRPr lang="en-US" sz="1350" dirty="0"/>
          </a:p>
        </p:txBody>
      </p:sp>
      <p:sp>
        <p:nvSpPr>
          <p:cNvPr id="36" name="Text 24"/>
          <p:cNvSpPr txBox="1"/>
          <p:nvPr/>
        </p:nvSpPr>
        <p:spPr>
          <a:xfrm>
            <a:off x="10780068" y="2493466"/>
            <a:ext cx="573584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🟢 كتب</a:t>
            </a:r>
            <a:endParaRPr lang="en-US" sz="1350" dirty="0"/>
          </a:p>
        </p:txBody>
      </p:sp>
      <p:sp>
        <p:nvSpPr>
          <p:cNvPr id="37" name="Shape 25"/>
          <p:cNvSpPr/>
          <p:nvPr/>
        </p:nvSpPr>
        <p:spPr>
          <a:xfrm>
            <a:off x="7258050" y="2895600"/>
            <a:ext cx="4210050" cy="447675"/>
          </a:xfrm>
          <a:prstGeom prst="roundRect">
            <a:avLst>
              <a:gd name="adj" fmla="val 25532"/>
            </a:avLst>
          </a:prstGeom>
          <a:solidFill>
            <a:srgbClr val="EC4899"/>
          </a:solidFill>
          <a:ln/>
        </p:spPr>
      </p:sp>
      <p:sp>
        <p:nvSpPr>
          <p:cNvPr id="38" name="Text 26"/>
          <p:cNvSpPr txBox="1"/>
          <p:nvPr/>
        </p:nvSpPr>
        <p:spPr>
          <a:xfrm>
            <a:off x="7370713" y="3017341"/>
            <a:ext cx="1081683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حرف = গোলাপি</a:t>
            </a:r>
            <a:endParaRPr lang="en-US" sz="1350" dirty="0"/>
          </a:p>
        </p:txBody>
      </p:sp>
      <p:sp>
        <p:nvSpPr>
          <p:cNvPr id="39" name="Text 27"/>
          <p:cNvSpPr txBox="1"/>
          <p:nvPr/>
        </p:nvSpPr>
        <p:spPr>
          <a:xfrm>
            <a:off x="10899279" y="3017341"/>
            <a:ext cx="454372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💗 في</a:t>
            </a:r>
            <a:endParaRPr lang="en-US" sz="1350" dirty="0"/>
          </a:p>
        </p:txBody>
      </p:sp>
      <p:sp>
        <p:nvSpPr>
          <p:cNvPr id="40" name="Text 28"/>
          <p:cNvSpPr txBox="1"/>
          <p:nvPr/>
        </p:nvSpPr>
        <p:spPr>
          <a:xfrm>
            <a:off x="7256413" y="3436441"/>
            <a:ext cx="4211538" cy="1732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spcBef>
                <a:spcPts val="750"/>
              </a:spcBef>
              <a:buNone/>
            </a:pPr>
            <a:r>
              <a:rPr lang="en-US" sz="1050" dirty="0">
                <a:solidFill>
                  <a:srgbClr val="94A3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টিপস: নীল শব্দে আলিফ-লাম (ال) থাকে বেশি, সবুজে সময় বোঝা যায়</a:t>
            </a:r>
            <a:endParaRPr lang="en-US" sz="1050" dirty="0"/>
          </a:p>
        </p:txBody>
      </p:sp>
      <p:pic>
        <p:nvPicPr>
          <p:cNvPr id="41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65913" y="3914477"/>
            <a:ext cx="4592538" cy="1180951"/>
          </a:xfrm>
          <a:prstGeom prst="rect">
            <a:avLst/>
          </a:prstGeom>
        </p:spPr>
      </p:pic>
      <p:sp>
        <p:nvSpPr>
          <p:cNvPr id="42" name="Text 29"/>
          <p:cNvSpPr txBox="1"/>
          <p:nvPr/>
        </p:nvSpPr>
        <p:spPr>
          <a:xfrm>
            <a:off x="7227838" y="4143077"/>
            <a:ext cx="4268539" cy="3370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30"/>
              </a:lnSpc>
              <a:spcBef>
                <a:spcPts val="450"/>
              </a:spcBef>
              <a:buNone/>
            </a:pPr>
            <a:r>
              <a:rPr lang="en-US" sz="21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📚 💡 🗣️ ✍️ 🤝</a:t>
            </a:r>
            <a:endParaRPr lang="en-US" sz="2100" dirty="0"/>
          </a:p>
        </p:txBody>
      </p:sp>
      <p:sp>
        <p:nvSpPr>
          <p:cNvPr id="43" name="Text 30"/>
          <p:cNvSpPr txBox="1"/>
          <p:nvPr/>
        </p:nvSpPr>
        <p:spPr>
          <a:xfrm>
            <a:off x="7227838" y="4537323"/>
            <a:ext cx="4268688" cy="3961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60"/>
              </a:lnSpc>
              <a:spcBef>
                <a:spcPts val="450"/>
              </a:spcBef>
              <a:buNone/>
            </a:pPr>
            <a:r>
              <a:rPr lang="en-US" sz="1200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প্রতিদিন ১৫ মিনিট = ১ মাসে ৩০০ শব্দ!</a:t>
            </a:r>
            <a:endParaRPr lang="en-US" sz="1200" dirty="0"/>
          </a:p>
          <a:p>
            <a:pPr marL="0" indent="0" algn="ctr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সাইজ ২৮ - বড় করে শেখো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381000"/>
            <a:ext cx="5098405" cy="4399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65"/>
              </a:lnSpc>
              <a:buNone/>
            </a:pPr>
            <a:r>
              <a:rPr lang="en-US" sz="3150" b="1" kern="0" spc="-63" dirty="0">
                <a:solidFill>
                  <a:srgbClr val="1E293B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শ্রেণির কাজ ও </a:t>
            </a:r>
            <a:r>
              <a:rPr lang="en-US" sz="3150" b="1" kern="0" spc="-63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বাড়ির কাজ</a:t>
            </a:r>
            <a:r>
              <a:rPr lang="en-US" sz="3150" b="1" kern="0" spc="-63" dirty="0">
                <a:solidFill>
                  <a:srgbClr val="1E293B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| HW</a:t>
            </a:r>
            <a:endParaRPr lang="en-US" sz="3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112" y="419993"/>
            <a:ext cx="1438721" cy="36195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907512" y="505718"/>
            <a:ext cx="1133921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CW - শ্রেণির কাজ</a:t>
            </a:r>
            <a:endParaRPr lang="en-US" sz="1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034" y="419993"/>
            <a:ext cx="1426666" cy="36195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0422434" y="505718"/>
            <a:ext cx="112186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HW - বাড়ির কাজ</a:t>
            </a:r>
            <a:endParaRPr lang="en-US" sz="1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973336"/>
            <a:ext cx="3970734" cy="4913114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714375" y="1220986"/>
            <a:ext cx="3532584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spcAft>
                <a:spcPts val="900"/>
              </a:spcAft>
              <a:buNone/>
            </a:pPr>
            <a:r>
              <a:rPr lang="en-US" sz="1650" b="1" dirty="0">
                <a:solidFill>
                  <a:srgbClr val="FDE6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🏫 শ্রেণির কাজ:</a:t>
            </a:r>
            <a:endParaRPr lang="en-US" sz="16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1621036"/>
            <a:ext cx="3532584" cy="1535311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866775" y="1802011"/>
            <a:ext cx="3227784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spcAft>
                <a:spcPts val="450"/>
              </a:spcAft>
              <a:buNone/>
            </a:pPr>
            <a:r>
              <a:rPr lang="en-US" sz="150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৫টি বাক্য অনুবাদ - ক্লাসে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66775" y="2125861"/>
            <a:ext cx="3227784" cy="5351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 থেকে বাংলা</a:t>
            </a:r>
            <a:endParaRPr lang="en-US" sz="16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অনুবাদ করো</a:t>
            </a:r>
            <a:endParaRPr lang="en-US" sz="1650" dirty="0"/>
          </a:p>
        </p:txBody>
      </p:sp>
      <p:sp>
        <p:nvSpPr>
          <p:cNvPr id="12" name="Text 6"/>
          <p:cNvSpPr txBox="1"/>
          <p:nvPr/>
        </p:nvSpPr>
        <p:spPr>
          <a:xfrm>
            <a:off x="866775" y="2746772"/>
            <a:ext cx="3227784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spcBef>
                <a:spcPts val="450"/>
              </a:spcBef>
              <a:buNone/>
            </a:pPr>
            <a:r>
              <a:rPr lang="en-US" sz="150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ترجم في الفصل</a:t>
            </a:r>
            <a:endParaRPr lang="en-US" sz="15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3308747"/>
            <a:ext cx="926157" cy="314325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828675" y="3384947"/>
            <a:ext cx="697557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⏱ ১০ মিনিট</a:t>
            </a:r>
            <a:endParaRPr lang="en-US" sz="105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6732" y="3308747"/>
            <a:ext cx="844451" cy="314325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1831032" y="3384947"/>
            <a:ext cx="615851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👥 জোড়ায়</a:t>
            </a:r>
            <a:endParaRPr lang="en-US" sz="10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7383" y="3308747"/>
            <a:ext cx="768102" cy="314325"/>
          </a:xfrm>
          <a:prstGeom prst="rect">
            <a:avLst/>
          </a:prstGeom>
        </p:spPr>
      </p:pic>
      <p:sp>
        <p:nvSpPr>
          <p:cNvPr id="18" name="Text 9"/>
          <p:cNvSpPr txBox="1"/>
          <p:nvPr/>
        </p:nvSpPr>
        <p:spPr>
          <a:xfrm>
            <a:off x="2751683" y="3384947"/>
            <a:ext cx="539502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📝 খাতায়</a:t>
            </a:r>
            <a:endParaRPr lang="en-US" sz="1050" dirty="0"/>
          </a:p>
        </p:txBody>
      </p:sp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375" y="5262563"/>
            <a:ext cx="3532584" cy="404813"/>
          </a:xfrm>
          <a:prstGeom prst="rect">
            <a:avLst/>
          </a:prstGeom>
        </p:spPr>
      </p:pic>
      <p:sp>
        <p:nvSpPr>
          <p:cNvPr id="20" name="Text 10"/>
          <p:cNvSpPr txBox="1"/>
          <p:nvPr/>
        </p:nvSpPr>
        <p:spPr>
          <a:xfrm>
            <a:off x="847725" y="5367338"/>
            <a:ext cx="3265884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88"/>
              </a:lnSpc>
              <a:spcBef>
                <a:spcPts val="12909"/>
              </a:spcBef>
              <a:buNone/>
            </a:pPr>
            <a:r>
              <a:rPr lang="en-US" sz="11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সাদা BG | বড় সাইজ | কালারফুল ✓</a:t>
            </a:r>
            <a:endParaRPr lang="en-US" sz="1125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7484" y="973336"/>
            <a:ext cx="3462933" cy="2411016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27984" y="1144786"/>
            <a:ext cx="323850" cy="323850"/>
          </a:xfrm>
          <a:prstGeom prst="rect">
            <a:avLst/>
          </a:prstGeom>
        </p:spPr>
      </p:pic>
      <p:sp>
        <p:nvSpPr>
          <p:cNvPr id="23" name="Text 11"/>
          <p:cNvSpPr txBox="1"/>
          <p:nvPr/>
        </p:nvSpPr>
        <p:spPr>
          <a:xfrm>
            <a:off x="4944666" y="1211461"/>
            <a:ext cx="207169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200" dirty="0"/>
          </a:p>
        </p:txBody>
      </p:sp>
      <p:sp>
        <p:nvSpPr>
          <p:cNvPr id="24" name="Text 12"/>
          <p:cNvSpPr txBox="1"/>
          <p:nvPr/>
        </p:nvSpPr>
        <p:spPr>
          <a:xfrm>
            <a:off x="5247084" y="1206698"/>
            <a:ext cx="1105495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২০টি শব্দের অর্থ</a:t>
            </a:r>
            <a:endParaRPr lang="en-US" sz="1350" dirty="0"/>
          </a:p>
        </p:txBody>
      </p:sp>
      <p:sp>
        <p:nvSpPr>
          <p:cNvPr id="25" name="Text 13"/>
          <p:cNvSpPr txBox="1"/>
          <p:nvPr/>
        </p:nvSpPr>
        <p:spPr>
          <a:xfrm>
            <a:off x="4827984" y="1573411"/>
            <a:ext cx="3081933" cy="2089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21"/>
              </a:lnSpc>
              <a:spcBef>
                <a:spcPts val="150"/>
              </a:spcBef>
              <a:buNone/>
            </a:pPr>
            <a:r>
              <a:rPr lang="en-US" sz="1275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 থেকে বাংলা শব্দার্থ লেখো - মুখস্থ</a:t>
            </a:r>
            <a:endParaRPr lang="en-US" sz="1275" dirty="0"/>
          </a:p>
        </p:txBody>
      </p:sp>
      <p:pic>
        <p:nvPicPr>
          <p:cNvPr id="26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3767" y="973336"/>
            <a:ext cx="3462933" cy="2411016"/>
          </a:xfrm>
          <a:prstGeom prst="rect">
            <a:avLst/>
          </a:prstGeom>
        </p:spPr>
      </p:pic>
      <p:pic>
        <p:nvPicPr>
          <p:cNvPr id="27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24267" y="1144786"/>
            <a:ext cx="323850" cy="323850"/>
          </a:xfrm>
          <a:prstGeom prst="rect">
            <a:avLst/>
          </a:prstGeom>
        </p:spPr>
      </p:pic>
      <p:sp>
        <p:nvSpPr>
          <p:cNvPr id="28" name="Text 14"/>
          <p:cNvSpPr txBox="1"/>
          <p:nvPr/>
        </p:nvSpPr>
        <p:spPr>
          <a:xfrm>
            <a:off x="8540948" y="1211461"/>
            <a:ext cx="207169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1200" dirty="0"/>
          </a:p>
        </p:txBody>
      </p:sp>
      <p:sp>
        <p:nvSpPr>
          <p:cNvPr id="29" name="Text 15"/>
          <p:cNvSpPr txBox="1"/>
          <p:nvPr/>
        </p:nvSpPr>
        <p:spPr>
          <a:xfrm>
            <a:off x="8843367" y="1206698"/>
            <a:ext cx="1251942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১০টি বাক্য অনুবাদ</a:t>
            </a:r>
            <a:endParaRPr lang="en-US" sz="1350" dirty="0"/>
          </a:p>
        </p:txBody>
      </p:sp>
      <p:sp>
        <p:nvSpPr>
          <p:cNvPr id="30" name="Text 16"/>
          <p:cNvSpPr txBox="1"/>
          <p:nvPr/>
        </p:nvSpPr>
        <p:spPr>
          <a:xfrm>
            <a:off x="8424267" y="1573411"/>
            <a:ext cx="3081933" cy="2089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21"/>
              </a:lnSpc>
              <a:spcBef>
                <a:spcPts val="150"/>
              </a:spcBef>
              <a:buNone/>
            </a:pPr>
            <a:r>
              <a:rPr lang="en-US" sz="1275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৫টি দেওয়া হলো:</a:t>
            </a:r>
            <a:endParaRPr lang="en-US" sz="1275" dirty="0"/>
          </a:p>
        </p:txBody>
      </p:sp>
      <p:sp>
        <p:nvSpPr>
          <p:cNvPr id="31" name="Text 17"/>
          <p:cNvSpPr txBox="1"/>
          <p:nvPr/>
        </p:nvSpPr>
        <p:spPr>
          <a:xfrm>
            <a:off x="8424267" y="1829991"/>
            <a:ext cx="3081933" cy="2132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755"/>
              </a:lnSpc>
              <a:spcBef>
                <a:spcPts val="300"/>
              </a:spcBef>
              <a:buNone/>
            </a:pPr>
            <a:r>
              <a:rPr lang="en-US" sz="13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هَذَا قَلَمٌ، ذَلِكَ كِتَابٌ، اَلطَّالِبُ مُجْتَهِدٌ</a:t>
            </a:r>
            <a:endParaRPr lang="en-US" sz="1350" dirty="0"/>
          </a:p>
        </p:txBody>
      </p:sp>
      <p:pic>
        <p:nvPicPr>
          <p:cNvPr id="32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37484" y="3517702"/>
            <a:ext cx="3462933" cy="2368748"/>
          </a:xfrm>
          <a:prstGeom prst="rect">
            <a:avLst/>
          </a:prstGeom>
        </p:spPr>
      </p:pic>
      <p:pic>
        <p:nvPicPr>
          <p:cNvPr id="33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27984" y="3689152"/>
            <a:ext cx="323850" cy="323850"/>
          </a:xfrm>
          <a:prstGeom prst="rect">
            <a:avLst/>
          </a:prstGeom>
        </p:spPr>
      </p:pic>
      <p:sp>
        <p:nvSpPr>
          <p:cNvPr id="34" name="Text 18"/>
          <p:cNvSpPr txBox="1"/>
          <p:nvPr/>
        </p:nvSpPr>
        <p:spPr>
          <a:xfrm>
            <a:off x="4944666" y="3755827"/>
            <a:ext cx="207169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1200" dirty="0"/>
          </a:p>
        </p:txBody>
      </p:sp>
      <p:sp>
        <p:nvSpPr>
          <p:cNvPr id="35" name="Text 19"/>
          <p:cNvSpPr txBox="1"/>
          <p:nvPr/>
        </p:nvSpPr>
        <p:spPr>
          <a:xfrm>
            <a:off x="5247084" y="3751064"/>
            <a:ext cx="88374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৫ লাইন রচনা</a:t>
            </a:r>
            <a:endParaRPr lang="en-US" sz="1350" dirty="0"/>
          </a:p>
        </p:txBody>
      </p:sp>
      <p:sp>
        <p:nvSpPr>
          <p:cNvPr id="36" name="Text 20"/>
          <p:cNvSpPr txBox="1"/>
          <p:nvPr/>
        </p:nvSpPr>
        <p:spPr>
          <a:xfrm>
            <a:off x="4827984" y="4117777"/>
            <a:ext cx="3081933" cy="427434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1"/>
              </a:lnSpc>
              <a:spcBef>
                <a:spcPts val="150"/>
              </a:spcBef>
              <a:buNone/>
            </a:pPr>
            <a:r>
              <a:rPr lang="en-US" sz="1275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তোমার মাদ্রাসা সম্পর্কে আরবিতে লেখো + বাংলা অনুবাদ</a:t>
            </a:r>
            <a:endParaRPr lang="en-US" sz="1275" dirty="0"/>
          </a:p>
        </p:txBody>
      </p:sp>
      <p:pic>
        <p:nvPicPr>
          <p:cNvPr id="37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33767" y="3517702"/>
            <a:ext cx="3462933" cy="2368748"/>
          </a:xfrm>
          <a:prstGeom prst="rect">
            <a:avLst/>
          </a:prstGeom>
        </p:spPr>
      </p:pic>
      <p:pic>
        <p:nvPicPr>
          <p:cNvPr id="38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24267" y="3689152"/>
            <a:ext cx="323850" cy="323850"/>
          </a:xfrm>
          <a:prstGeom prst="rect">
            <a:avLst/>
          </a:prstGeom>
        </p:spPr>
      </p:pic>
      <p:sp>
        <p:nvSpPr>
          <p:cNvPr id="39" name="Text 21"/>
          <p:cNvSpPr txBox="1"/>
          <p:nvPr/>
        </p:nvSpPr>
        <p:spPr>
          <a:xfrm>
            <a:off x="8540948" y="3755827"/>
            <a:ext cx="207169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1200" dirty="0"/>
          </a:p>
        </p:txBody>
      </p:sp>
      <p:sp>
        <p:nvSpPr>
          <p:cNvPr id="40" name="Text 22"/>
          <p:cNvSpPr txBox="1"/>
          <p:nvPr/>
        </p:nvSpPr>
        <p:spPr>
          <a:xfrm>
            <a:off x="8843367" y="3751064"/>
            <a:ext cx="92958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المحاورة মুখস্থ</a:t>
            </a:r>
            <a:endParaRPr lang="en-US" sz="1350" dirty="0"/>
          </a:p>
        </p:txBody>
      </p:sp>
      <p:sp>
        <p:nvSpPr>
          <p:cNvPr id="41" name="Text 23"/>
          <p:cNvSpPr txBox="1"/>
          <p:nvPr/>
        </p:nvSpPr>
        <p:spPr>
          <a:xfrm>
            <a:off x="8424267" y="4117777"/>
            <a:ext cx="3081933" cy="427434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1"/>
              </a:lnSpc>
              <a:spcBef>
                <a:spcPts val="150"/>
              </a:spcBef>
              <a:buNone/>
            </a:pPr>
            <a:r>
              <a:rPr lang="en-US" sz="1275" b="1" dirty="0">
                <a:solidFill>
                  <a:srgbClr val="4755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সালাম, কুশল বিনিময় - কথোপকথন মুখস্থ করে আসবে</a:t>
            </a:r>
            <a:endParaRPr lang="en-US" sz="1275" dirty="0"/>
          </a:p>
        </p:txBody>
      </p:sp>
      <p:pic>
        <p:nvPicPr>
          <p:cNvPr id="42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5300" y="6019800"/>
            <a:ext cx="11201400" cy="457200"/>
          </a:xfrm>
          <a:prstGeom prst="rect">
            <a:avLst/>
          </a:prstGeom>
        </p:spPr>
      </p:pic>
      <p:sp>
        <p:nvSpPr>
          <p:cNvPr id="43" name="Text 24"/>
          <p:cNvSpPr txBox="1"/>
          <p:nvPr/>
        </p:nvSpPr>
        <p:spPr>
          <a:xfrm>
            <a:off x="685800" y="6153150"/>
            <a:ext cx="26924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📌 জমা: আগামী ক্লাসে | সুন্দর হাতের লেখায়</a:t>
            </a:r>
            <a:endParaRPr lang="en-US" sz="1200" dirty="0"/>
          </a:p>
        </p:txBody>
      </p:sp>
      <p:sp>
        <p:nvSpPr>
          <p:cNvPr id="44" name="Text 25"/>
          <p:cNvSpPr txBox="1"/>
          <p:nvPr/>
        </p:nvSpPr>
        <p:spPr>
          <a:xfrm>
            <a:off x="8125867" y="6153150"/>
            <a:ext cx="3380333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🎨 ফন্ট সাইজ ২৮ - বড় ও কালারফুল - সাদা ব্যাকগ্রাউন্ড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5213" y="1493044"/>
            <a:ext cx="4981426" cy="695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075"/>
              </a:lnSpc>
              <a:buNone/>
            </a:pPr>
            <a:r>
              <a:rPr lang="en-US" sz="40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শুকরিয়া - </a:t>
            </a:r>
            <a:r>
              <a:rPr lang="en-US" sz="40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جزاكم الله خيرا</a:t>
            </a:r>
            <a:endParaRPr lang="en-US" sz="4050" dirty="0"/>
          </a:p>
        </p:txBody>
      </p:sp>
      <p:sp>
        <p:nvSpPr>
          <p:cNvPr id="3" name="Text 1"/>
          <p:cNvSpPr txBox="1"/>
          <p:nvPr/>
        </p:nvSpPr>
        <p:spPr>
          <a:xfrm>
            <a:off x="5342781" y="2331244"/>
            <a:ext cx="1506289" cy="523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500"/>
              </a:lnSpc>
              <a:spcBef>
                <a:spcPts val="750"/>
              </a:spcBef>
              <a:buNone/>
            </a:pPr>
            <a:r>
              <a:rPr lang="en-US" sz="3000" b="1" dirty="0">
                <a:solidFill>
                  <a:srgbClr val="7C3A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شكراً جزيلاً</a:t>
            </a:r>
            <a:endParaRPr lang="en-US" sz="3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045619"/>
            <a:ext cx="3086100" cy="90011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524000" y="3245644"/>
            <a:ext cx="270495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E11D4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আজ শিখলাম</a:t>
            </a:r>
            <a:endParaRPr lang="en-US" sz="1350" dirty="0"/>
          </a:p>
        </p:txBody>
      </p:sp>
      <p:sp>
        <p:nvSpPr>
          <p:cNvPr id="6" name="Text 3"/>
          <p:cNvSpPr txBox="1"/>
          <p:nvPr/>
        </p:nvSpPr>
        <p:spPr>
          <a:xfrm>
            <a:off x="1900833" y="3550444"/>
            <a:ext cx="1951434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নিয়ম, শব্দ, বাক্য, কথোপকথন</a:t>
            </a:r>
            <a:endParaRPr lang="en-US" sz="1275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950" y="3045619"/>
            <a:ext cx="3086100" cy="900113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743450" y="3245644"/>
            <a:ext cx="270495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EA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পরবর্তী ক্লাস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5227290" y="3550444"/>
            <a:ext cx="1737420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বাংলা থেকে আরবি অনুবাদ</a:t>
            </a:r>
            <a:endParaRPr lang="en-US" sz="1275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3045619"/>
            <a:ext cx="3086100" cy="90011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7962900" y="3245644"/>
            <a:ext cx="27051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596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ডিজাইন</a:t>
            </a:r>
            <a:endParaRPr lang="en-US" sz="1350" dirty="0"/>
          </a:p>
        </p:txBody>
      </p:sp>
      <p:sp>
        <p:nvSpPr>
          <p:cNvPr id="12" name="Text 7"/>
          <p:cNvSpPr txBox="1"/>
          <p:nvPr/>
        </p:nvSpPr>
        <p:spPr>
          <a:xfrm>
            <a:off x="8210848" y="3550444"/>
            <a:ext cx="2209205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সাদা BG | বড় সাইজ কালারফুল ✓</a:t>
            </a:r>
            <a:endParaRPr lang="en-US" sz="1275" dirty="0"/>
          </a:p>
        </p:txBody>
      </p:sp>
      <p:sp>
        <p:nvSpPr>
          <p:cNvPr id="13" name="Shape 8"/>
          <p:cNvSpPr/>
          <p:nvPr/>
        </p:nvSpPr>
        <p:spPr>
          <a:xfrm>
            <a:off x="3467100" y="4114800"/>
            <a:ext cx="5248275" cy="723900"/>
          </a:xfrm>
          <a:prstGeom prst="roundRect">
            <a:avLst>
              <a:gd name="adj" fmla="val 21053"/>
            </a:avLst>
          </a:prstGeom>
          <a:solidFill>
            <a:srgbClr val="1E293B"/>
          </a:solidFill>
          <a:ln/>
        </p:spPr>
      </p:sp>
      <p:sp>
        <p:nvSpPr>
          <p:cNvPr id="14" name="Text 9"/>
          <p:cNvSpPr txBox="1"/>
          <p:nvPr/>
        </p:nvSpPr>
        <p:spPr>
          <a:xfrm>
            <a:off x="3776514" y="4288631"/>
            <a:ext cx="1600051" cy="419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FDE6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رَبِّ زِدْنِي عِلْمًا</a:t>
            </a:r>
            <a:endParaRPr lang="en-US" sz="2400" dirty="0"/>
          </a:p>
        </p:txBody>
      </p:sp>
      <p:sp>
        <p:nvSpPr>
          <p:cNvPr id="15" name="Text 10"/>
          <p:cNvSpPr txBox="1"/>
          <p:nvPr/>
        </p:nvSpPr>
        <p:spPr>
          <a:xfrm>
            <a:off x="5528965" y="4364831"/>
            <a:ext cx="2886521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হে আমার রব! আমার জ্ঞান বাড়িয়ে দিন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4490293" y="5050631"/>
            <a:ext cx="3211264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75"/>
              </a:lnSpc>
              <a:spcBef>
                <a:spcPts val="1350"/>
              </a:spcBef>
              <a:buNone/>
            </a:pPr>
            <a:r>
              <a:rPr lang="en-US" sz="2250" b="1" dirty="0">
                <a:solidFill>
                  <a:srgbClr val="1E29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আল্লাহ হাফেজ! السلام عليكم</a:t>
            </a:r>
            <a:endParaRPr lang="en-US" sz="22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1519</Words>
  <Application>Microsoft Office PowerPoint</Application>
  <PresentationFormat>Widescreen</PresentationFormat>
  <Paragraphs>381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DM Sans</vt:lpstr>
      <vt:lpstr>Fraunces</vt:lpstr>
      <vt:lpstr>Inter</vt:lpstr>
      <vt:lpstr>Lexend</vt:lpstr>
      <vt:lpstr>Noto Sans Bengali</vt:lpstr>
      <vt:lpstr>Source Serif 4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ইবতেদায়ী-৫ম-শ্রেণি-আরবি-২য়-পত্র-আরবি-থেকে-বাংলা-অনুবাদ</dc:title>
  <dc:subject>PptxGenJS Presentation</dc:subject>
  <dc:creator>PptxGenJS</dc:creator>
  <cp:lastModifiedBy>DELL</cp:lastModifiedBy>
  <cp:revision>5</cp:revision>
  <dcterms:created xsi:type="dcterms:W3CDTF">2026-10-11T15:50:06Z</dcterms:created>
  <dcterms:modified xsi:type="dcterms:W3CDTF">2026-10-11T16:23:02Z</dcterms:modified>
</cp:coreProperties>
</file>